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39"/>
  </p:notesMasterIdLst>
  <p:sldIdLst>
    <p:sldId id="256" r:id="rId2"/>
    <p:sldId id="1189" r:id="rId3"/>
    <p:sldId id="670" r:id="rId4"/>
    <p:sldId id="673" r:id="rId5"/>
    <p:sldId id="674" r:id="rId6"/>
    <p:sldId id="675" r:id="rId7"/>
    <p:sldId id="258" r:id="rId8"/>
    <p:sldId id="259" r:id="rId9"/>
    <p:sldId id="679" r:id="rId10"/>
    <p:sldId id="680" r:id="rId11"/>
    <p:sldId id="1166" r:id="rId12"/>
    <p:sldId id="262" r:id="rId13"/>
    <p:sldId id="1167" r:id="rId14"/>
    <p:sldId id="263" r:id="rId15"/>
    <p:sldId id="264" r:id="rId16"/>
    <p:sldId id="514" r:id="rId17"/>
    <p:sldId id="600" r:id="rId18"/>
    <p:sldId id="606" r:id="rId19"/>
    <p:sldId id="607" r:id="rId20"/>
    <p:sldId id="268" r:id="rId21"/>
    <p:sldId id="270" r:id="rId22"/>
    <p:sldId id="687"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8" r:id="rId39"/>
    <p:sldId id="524" r:id="rId40"/>
    <p:sldId id="616" r:id="rId41"/>
    <p:sldId id="528" r:id="rId42"/>
    <p:sldId id="529" r:id="rId43"/>
    <p:sldId id="526" r:id="rId44"/>
    <p:sldId id="290" r:id="rId45"/>
    <p:sldId id="608" r:id="rId46"/>
    <p:sldId id="603" r:id="rId47"/>
    <p:sldId id="604" r:id="rId48"/>
    <p:sldId id="586" r:id="rId49"/>
    <p:sldId id="609" r:id="rId50"/>
    <p:sldId id="561" r:id="rId51"/>
    <p:sldId id="563" r:id="rId52"/>
    <p:sldId id="287" r:id="rId53"/>
    <p:sldId id="682" r:id="rId54"/>
    <p:sldId id="683" r:id="rId55"/>
    <p:sldId id="291" r:id="rId56"/>
    <p:sldId id="295" r:id="rId57"/>
    <p:sldId id="297" r:id="rId58"/>
    <p:sldId id="300" r:id="rId59"/>
    <p:sldId id="301" r:id="rId60"/>
    <p:sldId id="302" r:id="rId61"/>
    <p:sldId id="303" r:id="rId62"/>
    <p:sldId id="688" r:id="rId63"/>
    <p:sldId id="684" r:id="rId64"/>
    <p:sldId id="306" r:id="rId65"/>
    <p:sldId id="307" r:id="rId66"/>
    <p:sldId id="308" r:id="rId67"/>
    <p:sldId id="309" r:id="rId68"/>
    <p:sldId id="310" r:id="rId69"/>
    <p:sldId id="311" r:id="rId70"/>
    <p:sldId id="312" r:id="rId71"/>
    <p:sldId id="564" r:id="rId72"/>
    <p:sldId id="568" r:id="rId73"/>
    <p:sldId id="313" r:id="rId74"/>
    <p:sldId id="305" r:id="rId75"/>
    <p:sldId id="654" r:id="rId76"/>
    <p:sldId id="655" r:id="rId77"/>
    <p:sldId id="314" r:id="rId78"/>
    <p:sldId id="315" r:id="rId79"/>
    <p:sldId id="316" r:id="rId80"/>
    <p:sldId id="317" r:id="rId81"/>
    <p:sldId id="318" r:id="rId82"/>
    <p:sldId id="320" r:id="rId83"/>
    <p:sldId id="321" r:id="rId84"/>
    <p:sldId id="322" r:id="rId85"/>
    <p:sldId id="323" r:id="rId86"/>
    <p:sldId id="324" r:id="rId87"/>
    <p:sldId id="325" r:id="rId88"/>
    <p:sldId id="326" r:id="rId89"/>
    <p:sldId id="327" r:id="rId90"/>
    <p:sldId id="689" r:id="rId91"/>
    <p:sldId id="332" r:id="rId92"/>
    <p:sldId id="333" r:id="rId93"/>
    <p:sldId id="334"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7" r:id="rId116"/>
    <p:sldId id="358" r:id="rId117"/>
    <p:sldId id="359" r:id="rId118"/>
    <p:sldId id="360" r:id="rId119"/>
    <p:sldId id="362" r:id="rId120"/>
    <p:sldId id="685" r:id="rId121"/>
    <p:sldId id="686" r:id="rId122"/>
    <p:sldId id="364" r:id="rId123"/>
    <p:sldId id="365" r:id="rId124"/>
    <p:sldId id="366" r:id="rId125"/>
    <p:sldId id="572" r:id="rId126"/>
    <p:sldId id="367" r:id="rId127"/>
    <p:sldId id="368" r:id="rId128"/>
    <p:sldId id="369" r:id="rId129"/>
    <p:sldId id="588" r:id="rId130"/>
    <p:sldId id="548" r:id="rId131"/>
    <p:sldId id="545" r:id="rId132"/>
    <p:sldId id="500" r:id="rId133"/>
    <p:sldId id="489" r:id="rId134"/>
    <p:sldId id="1183" r:id="rId135"/>
    <p:sldId id="1185" r:id="rId136"/>
    <p:sldId id="1186" r:id="rId137"/>
    <p:sldId id="1187" r:id="rId13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99" autoAdjust="0"/>
    <p:restoredTop sz="93515" autoAdjust="0"/>
  </p:normalViewPr>
  <p:slideViewPr>
    <p:cSldViewPr snapToGrid="0">
      <p:cViewPr varScale="1">
        <p:scale>
          <a:sx n="108" d="100"/>
          <a:sy n="108" d="100"/>
        </p:scale>
        <p:origin x="1552" y="184"/>
      </p:cViewPr>
      <p:guideLst>
        <p:guide orient="horz" pos="2160"/>
        <p:guide pos="2880"/>
      </p:guideLst>
    </p:cSldViewPr>
  </p:slideViewPr>
  <p:notesTextViewPr>
    <p:cViewPr>
      <p:scale>
        <a:sx n="125" d="100"/>
        <a:sy n="125" d="100"/>
      </p:scale>
      <p:origin x="0" y="0"/>
    </p:cViewPr>
  </p:notesTextViewPr>
  <p:sorterViewPr>
    <p:cViewPr varScale="1">
      <p:scale>
        <a:sx n="1" d="1"/>
        <a:sy n="1" d="1"/>
      </p:scale>
      <p:origin x="0" y="-45"/>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EAA7AC-FF05-4E47-B1C6-EDD6605327AE}" type="datetimeFigureOut">
              <a:rPr lang="zh-TW" altLang="en-US" smtClean="0"/>
              <a:t>2022/10/4</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20914F-BE26-43C4-8063-9E6C159BF45D}" type="slidenum">
              <a:rPr lang="zh-TW" altLang="en-US" smtClean="0"/>
              <a:t>‹#›</a:t>
            </a:fld>
            <a:endParaRPr lang="zh-TW" altLang="en-US"/>
          </a:p>
        </p:txBody>
      </p:sp>
    </p:spTree>
    <p:extLst>
      <p:ext uri="{BB962C8B-B14F-4D97-AF65-F5344CB8AC3E}">
        <p14:creationId xmlns:p14="http://schemas.microsoft.com/office/powerpoint/2010/main" val="1430688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videolectures.net/adam_coate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Cut this.</a:t>
            </a:r>
          </a:p>
        </p:txBody>
      </p:sp>
      <p:sp>
        <p:nvSpPr>
          <p:cNvPr id="4" name="Slide Number Placeholder 3"/>
          <p:cNvSpPr>
            <a:spLocks noGrp="1"/>
          </p:cNvSpPr>
          <p:nvPr>
            <p:ph type="sldNum" sz="quarter" idx="10"/>
          </p:nvPr>
        </p:nvSpPr>
        <p:spPr/>
        <p:txBody>
          <a:bodyPr/>
          <a:lstStyle/>
          <a:p>
            <a:fld id="{3BC97D60-1F67-9049-9332-09B31DA49069}" type="slidenum">
              <a:rPr lang="en-US" smtClean="0"/>
              <a:pPr/>
              <a:t>13</a:t>
            </a:fld>
            <a:endParaRPr lang="en-US"/>
          </a:p>
        </p:txBody>
      </p:sp>
    </p:spTree>
    <p:extLst>
      <p:ext uri="{BB962C8B-B14F-4D97-AF65-F5344CB8AC3E}">
        <p14:creationId xmlns:p14="http://schemas.microsoft.com/office/powerpoint/2010/main" val="4228210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Make sure you know how to do it</a:t>
            </a: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author: </a:t>
            </a:r>
            <a:r>
              <a:rPr lang="en-US" altLang="zh-TW" sz="1200" b="0" i="0" u="none" strike="noStrike" kern="1200" dirty="0">
                <a:solidFill>
                  <a:schemeClr val="tx1"/>
                </a:solidFill>
                <a:effectLst/>
                <a:latin typeface="+mn-lt"/>
                <a:ea typeface="+mn-ea"/>
                <a:cs typeface="+mn-cs"/>
                <a:hlinkClick r:id="rId3"/>
              </a:rPr>
              <a:t>Adam Coates</a:t>
            </a:r>
            <a:r>
              <a:rPr lang="en-US" altLang="zh-TW" sz="1200" b="0" i="0" kern="1200" dirty="0">
                <a:solidFill>
                  <a:schemeClr val="tx1"/>
                </a:solidFill>
                <a:effectLst/>
                <a:latin typeface="+mn-lt"/>
                <a:ea typeface="+mn-ea"/>
                <a:cs typeface="+mn-cs"/>
              </a:rPr>
              <a:t>, Baidu, Inc. </a:t>
            </a:r>
            <a:endParaRPr lang="en-US" altLang="zh-TW" dirty="0"/>
          </a:p>
          <a:p>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Deep Learning (hopefully faster)</a:t>
            </a:r>
          </a:p>
          <a:p>
            <a:endParaRPr lang="en-US" altLang="zh-TW" dirty="0"/>
          </a:p>
          <a:p>
            <a:r>
              <a:rPr lang="en-US" altLang="zh-TW" dirty="0"/>
              <a:t>http://videolectures.net/deeplearning2015_coates_deep_learning/</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43</a:t>
            </a:fld>
            <a:endParaRPr lang="zh-TW" altLang="en-US"/>
          </a:p>
        </p:txBody>
      </p:sp>
    </p:spTree>
    <p:extLst>
      <p:ext uri="{BB962C8B-B14F-4D97-AF65-F5344CB8AC3E}">
        <p14:creationId xmlns:p14="http://schemas.microsoft.com/office/powerpoint/2010/main" val="4224628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Draw it?</a:t>
            </a:r>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44</a:t>
            </a:fld>
            <a:endParaRPr lang="zh-TW" altLang="en-US"/>
          </a:p>
        </p:txBody>
      </p:sp>
    </p:spTree>
    <p:extLst>
      <p:ext uri="{BB962C8B-B14F-4D97-AF65-F5344CB8AC3E}">
        <p14:creationId xmlns:p14="http://schemas.microsoft.com/office/powerpoint/2010/main" val="3886831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Draw it?</a:t>
            </a:r>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t>45</a:t>
            </a:fld>
            <a:endParaRPr lang="zh-TW" altLang="en-US"/>
          </a:p>
        </p:txBody>
      </p:sp>
    </p:spTree>
    <p:extLst>
      <p:ext uri="{BB962C8B-B14F-4D97-AF65-F5344CB8AC3E}">
        <p14:creationId xmlns:p14="http://schemas.microsoft.com/office/powerpoint/2010/main" val="235838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t>Original output layer is local</a:t>
            </a: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dirty="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46</a:t>
            </a:fld>
            <a:endParaRPr lang="zh-TW" altLang="en-US"/>
          </a:p>
        </p:txBody>
      </p:sp>
    </p:spTree>
    <p:extLst>
      <p:ext uri="{BB962C8B-B14F-4D97-AF65-F5344CB8AC3E}">
        <p14:creationId xmlns:p14="http://schemas.microsoft.com/office/powerpoint/2010/main" val="1207924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t>Why it is name soft max?</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solidFill>
                  <a:srgbClr val="000000"/>
                </a:solidFill>
                <a:latin typeface="Georgia" panose="02040502050405020303" pitchFamily="18" charset="0"/>
              </a:rPr>
              <a:t>Monotonicity of </a:t>
            </a:r>
            <a:r>
              <a:rPr lang="en-US" altLang="zh-TW" b="1" dirty="0" err="1">
                <a:solidFill>
                  <a:srgbClr val="000000"/>
                </a:solidFill>
                <a:latin typeface="Georgia" panose="02040502050405020303" pitchFamily="18" charset="0"/>
              </a:rPr>
              <a:t>softmax</a:t>
            </a:r>
            <a:endParaRPr lang="zh-TW"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dirty="0">
                <a:solidFill>
                  <a:srgbClr val="000000"/>
                </a:solidFill>
                <a:latin typeface="Georgia" panose="02040502050405020303" pitchFamily="18" charset="0"/>
              </a:rPr>
              <a:t>Non-locality of </a:t>
            </a:r>
            <a:r>
              <a:rPr lang="en-US" altLang="zh-TW" b="1" dirty="0" err="1">
                <a:solidFill>
                  <a:srgbClr val="000000"/>
                </a:solidFill>
                <a:latin typeface="Georgia" panose="02040502050405020303" pitchFamily="18" charset="0"/>
              </a:rPr>
              <a:t>softmax</a:t>
            </a:r>
            <a:endParaRPr lang="zh-TW"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b="1" dirty="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47</a:t>
            </a:fld>
            <a:endParaRPr lang="zh-TW" altLang="en-US"/>
          </a:p>
        </p:txBody>
      </p:sp>
    </p:spTree>
    <p:extLst>
      <p:ext uri="{BB962C8B-B14F-4D97-AF65-F5344CB8AC3E}">
        <p14:creationId xmlns:p14="http://schemas.microsoft.com/office/powerpoint/2010/main" val="1979676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With </a:t>
            </a:r>
            <a:r>
              <a:rPr lang="en-US" altLang="zh-TW" sz="1200" dirty="0" err="1"/>
              <a:t>softmax</a:t>
            </a:r>
            <a:r>
              <a:rPr lang="en-US" altLang="zh-TW" sz="1200" dirty="0"/>
              <a:t>, the summation of all the </a:t>
            </a:r>
            <a:r>
              <a:rPr lang="en-US" altLang="zh-TW" sz="1200" dirty="0" err="1"/>
              <a:t>ouputs</a:t>
            </a:r>
            <a:r>
              <a:rPr lang="en-US" altLang="zh-TW" sz="1200" dirty="0"/>
              <a:t> would be one.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Can be considered as probability</a:t>
            </a:r>
            <a:r>
              <a:rPr lang="zh-TW" altLang="en-US" sz="1200" baseline="0" dirty="0"/>
              <a:t> </a:t>
            </a:r>
            <a:r>
              <a:rPr lang="en-US" altLang="zh-TW" sz="1200" baseline="0" dirty="0"/>
              <a:t>if you want ……</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50</a:t>
            </a:fld>
            <a:endParaRPr lang="zh-TW" altLang="en-US"/>
          </a:p>
        </p:txBody>
      </p:sp>
    </p:spTree>
    <p:extLst>
      <p:ext uri="{BB962C8B-B14F-4D97-AF65-F5344CB8AC3E}">
        <p14:creationId xmlns:p14="http://schemas.microsoft.com/office/powerpoint/2010/main" val="480472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Randomly</a:t>
            </a:r>
            <a:r>
              <a:rPr lang="en-US" altLang="zh-TW" sz="1200" baseline="0" dirty="0"/>
              <a:t> picked one </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Two approaches update the parameters towards the same direction, but stochastic is faster!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Better!</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51</a:t>
            </a:fld>
            <a:endParaRPr lang="zh-TW" altLang="en-US"/>
          </a:p>
        </p:txBody>
      </p:sp>
    </p:spTree>
    <p:extLst>
      <p:ext uri="{BB962C8B-B14F-4D97-AF65-F5344CB8AC3E}">
        <p14:creationId xmlns:p14="http://schemas.microsoft.com/office/powerpoint/2010/main" val="1248567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72</a:t>
            </a:fld>
            <a:endParaRPr lang="zh-TW" altLang="en-US"/>
          </a:p>
        </p:txBody>
      </p:sp>
    </p:spTree>
    <p:extLst>
      <p:ext uri="{BB962C8B-B14F-4D97-AF65-F5344CB8AC3E}">
        <p14:creationId xmlns:p14="http://schemas.microsoft.com/office/powerpoint/2010/main" val="135889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sz="2800" dirty="0"/>
              <a:t>Just a function</a:t>
            </a:r>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74</a:t>
            </a:fld>
            <a:endParaRPr lang="zh-TW" altLang="en-US"/>
          </a:p>
        </p:txBody>
      </p:sp>
    </p:spTree>
    <p:extLst>
      <p:ext uri="{BB962C8B-B14F-4D97-AF65-F5344CB8AC3E}">
        <p14:creationId xmlns:p14="http://schemas.microsoft.com/office/powerpoint/2010/main" val="3484062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dirty="0"/>
              <a:t>Ｉｎ　ｏｐｅｎ　ｅｐｏｃｈ，　ｕｐｄａｔｅ　ｍａｎｙ　ｔｉｍｅｓ</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Shuffle data, and repeat above process</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125</a:t>
            </a:fld>
            <a:endParaRPr lang="zh-TW" altLang="en-US"/>
          </a:p>
        </p:txBody>
      </p:sp>
    </p:spTree>
    <p:extLst>
      <p:ext uri="{BB962C8B-B14F-4D97-AF65-F5344CB8AC3E}">
        <p14:creationId xmlns:p14="http://schemas.microsoft.com/office/powerpoint/2010/main" val="2162576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sigmoid</a:t>
            </a:r>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16</a:t>
            </a:fld>
            <a:endParaRPr lang="zh-TW" altLang="en-US"/>
          </a:p>
        </p:txBody>
      </p:sp>
    </p:spTree>
    <p:extLst>
      <p:ext uri="{BB962C8B-B14F-4D97-AF65-F5344CB8AC3E}">
        <p14:creationId xmlns:p14="http://schemas.microsoft.com/office/powerpoint/2010/main" val="42555300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sz="1200" dirty="0">
              <a:solidFill>
                <a:srgbClr val="0000FF"/>
              </a:solidFill>
            </a:endParaRPr>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130</a:t>
            </a:fld>
            <a:endParaRPr lang="zh-TW" altLang="en-US"/>
          </a:p>
        </p:txBody>
      </p:sp>
    </p:spTree>
    <p:extLst>
      <p:ext uri="{BB962C8B-B14F-4D97-AF65-F5344CB8AC3E}">
        <p14:creationId xmlns:p14="http://schemas.microsoft.com/office/powerpoint/2010/main" val="1583208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131</a:t>
            </a:fld>
            <a:endParaRPr lang="zh-TW" altLang="en-US"/>
          </a:p>
        </p:txBody>
      </p:sp>
    </p:spTree>
    <p:extLst>
      <p:ext uri="{BB962C8B-B14F-4D97-AF65-F5344CB8AC3E}">
        <p14:creationId xmlns:p14="http://schemas.microsoft.com/office/powerpoint/2010/main" val="2723477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今年四月的 </a:t>
            </a:r>
            <a:r>
              <a:rPr lang="en-US" altLang="zh-TW" dirty="0"/>
              <a:t>GTC</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132</a:t>
            </a:fld>
            <a:endParaRPr lang="zh-TW" altLang="en-US"/>
          </a:p>
        </p:txBody>
      </p:sp>
    </p:spTree>
    <p:extLst>
      <p:ext uri="{BB962C8B-B14F-4D97-AF65-F5344CB8AC3E}">
        <p14:creationId xmlns:p14="http://schemas.microsoft.com/office/powerpoint/2010/main" val="946782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en-US" altLang="zh-TW" dirty="0"/>
              <a:t>Last one is on training set</a:t>
            </a:r>
            <a:endParaRPr lang="zh-TW" altLang="en-US" dirty="0"/>
          </a:p>
          <a:p>
            <a:endParaRPr lang="en-US" altLang="zh-TW" dirty="0"/>
          </a:p>
          <a:p>
            <a:endParaRPr lang="en-US" altLang="zh-TW" dirty="0"/>
          </a:p>
          <a:p>
            <a:r>
              <a:rPr lang="en-US" altLang="zh-TW" dirty="0"/>
              <a:t>Sometimes students ask</a:t>
            </a:r>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133</a:t>
            </a:fld>
            <a:endParaRPr lang="zh-TW" altLang="en-US"/>
          </a:p>
        </p:txBody>
      </p:sp>
    </p:spTree>
    <p:extLst>
      <p:ext uri="{BB962C8B-B14F-4D97-AF65-F5344CB8AC3E}">
        <p14:creationId xmlns:p14="http://schemas.microsoft.com/office/powerpoint/2010/main" val="1699412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C97D60-1F67-9049-9332-09B31DA49069}" type="slidenum">
              <a:rPr lang="en-US" smtClean="0"/>
              <a:pPr/>
              <a:t>134</a:t>
            </a:fld>
            <a:endParaRPr lang="en-US"/>
          </a:p>
        </p:txBody>
      </p:sp>
    </p:spTree>
    <p:extLst>
      <p:ext uri="{BB962C8B-B14F-4D97-AF65-F5344CB8AC3E}">
        <p14:creationId xmlns:p14="http://schemas.microsoft.com/office/powerpoint/2010/main" val="1271021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Make pixels </a:t>
            </a:r>
            <a:r>
              <a:rPr lang="en-US" dirty="0" err="1"/>
              <a:t>greyscle</a:t>
            </a:r>
            <a:endParaRPr lang="en-US" dirty="0"/>
          </a:p>
          <a:p>
            <a:r>
              <a:rPr lang="en-US" dirty="0"/>
              <a:t>TODO:</a:t>
            </a:r>
            <a:r>
              <a:rPr lang="en-US" baseline="0" dirty="0"/>
              <a:t> Increase size of 1</a:t>
            </a:r>
            <a:r>
              <a:rPr lang="en-US" baseline="30000" dirty="0"/>
              <a:t>st</a:t>
            </a:r>
            <a:r>
              <a:rPr lang="en-US" baseline="0" dirty="0"/>
              <a:t> hidden layer</a:t>
            </a:r>
          </a:p>
        </p:txBody>
      </p:sp>
      <p:sp>
        <p:nvSpPr>
          <p:cNvPr id="4" name="Slide Number Placeholder 3"/>
          <p:cNvSpPr>
            <a:spLocks noGrp="1"/>
          </p:cNvSpPr>
          <p:nvPr>
            <p:ph type="sldNum" sz="quarter" idx="10"/>
          </p:nvPr>
        </p:nvSpPr>
        <p:spPr/>
        <p:txBody>
          <a:bodyPr/>
          <a:lstStyle/>
          <a:p>
            <a:fld id="{3BC97D60-1F67-9049-9332-09B31DA49069}" type="slidenum">
              <a:rPr lang="en-US" smtClean="0"/>
              <a:pPr/>
              <a:t>135</a:t>
            </a:fld>
            <a:endParaRPr lang="en-US"/>
          </a:p>
        </p:txBody>
      </p:sp>
    </p:spTree>
    <p:extLst>
      <p:ext uri="{BB962C8B-B14F-4D97-AF65-F5344CB8AC3E}">
        <p14:creationId xmlns:p14="http://schemas.microsoft.com/office/powerpoint/2010/main" val="227594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Make pixels </a:t>
            </a:r>
            <a:r>
              <a:rPr lang="en-US" dirty="0" err="1"/>
              <a:t>greyscle</a:t>
            </a:r>
            <a:endParaRPr lang="en-US" dirty="0"/>
          </a:p>
          <a:p>
            <a:r>
              <a:rPr lang="en-US" dirty="0"/>
              <a:t>TODO:</a:t>
            </a:r>
            <a:r>
              <a:rPr lang="en-US" baseline="0" dirty="0"/>
              <a:t> Increase size of 1</a:t>
            </a:r>
            <a:r>
              <a:rPr lang="en-US" baseline="30000" dirty="0"/>
              <a:t>st</a:t>
            </a:r>
            <a:r>
              <a:rPr lang="en-US" baseline="0" dirty="0"/>
              <a:t> hidden layer</a:t>
            </a:r>
          </a:p>
        </p:txBody>
      </p:sp>
      <p:sp>
        <p:nvSpPr>
          <p:cNvPr id="4" name="Slide Number Placeholder 3"/>
          <p:cNvSpPr>
            <a:spLocks noGrp="1"/>
          </p:cNvSpPr>
          <p:nvPr>
            <p:ph type="sldNum" sz="quarter" idx="10"/>
          </p:nvPr>
        </p:nvSpPr>
        <p:spPr/>
        <p:txBody>
          <a:bodyPr/>
          <a:lstStyle/>
          <a:p>
            <a:fld id="{3BC97D60-1F67-9049-9332-09B31DA49069}" type="slidenum">
              <a:rPr lang="en-US" smtClean="0"/>
              <a:pPr/>
              <a:t>136</a:t>
            </a:fld>
            <a:endParaRPr lang="en-US"/>
          </a:p>
        </p:txBody>
      </p:sp>
    </p:spTree>
    <p:extLst>
      <p:ext uri="{BB962C8B-B14F-4D97-AF65-F5344CB8AC3E}">
        <p14:creationId xmlns:p14="http://schemas.microsoft.com/office/powerpoint/2010/main" val="227594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“Hello world” for deep learning</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Data: </a:t>
            </a:r>
            <a:r>
              <a:rPr lang="zh-TW" altLang="en-US" sz="1200" dirty="0"/>
              <a:t>http://yann.lecun.com/exdb/mnist/</a:t>
            </a:r>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17</a:t>
            </a:fld>
            <a:endParaRPr lang="zh-TW" altLang="en-US"/>
          </a:p>
        </p:txBody>
      </p:sp>
    </p:spTree>
    <p:extLst>
      <p:ext uri="{BB962C8B-B14F-4D97-AF65-F5344CB8AC3E}">
        <p14:creationId xmlns:p14="http://schemas.microsoft.com/office/powerpoint/2010/main" val="634019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same for even more complex tasks.</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18</a:t>
            </a:fld>
            <a:endParaRPr lang="zh-TW" altLang="en-US"/>
          </a:p>
        </p:txBody>
      </p:sp>
    </p:spTree>
    <p:extLst>
      <p:ext uri="{BB962C8B-B14F-4D97-AF65-F5344CB8AC3E}">
        <p14:creationId xmlns:p14="http://schemas.microsoft.com/office/powerpoint/2010/main" val="2091841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19</a:t>
            </a:fld>
            <a:endParaRPr lang="zh-TW" altLang="en-US"/>
          </a:p>
        </p:txBody>
      </p:sp>
    </p:spTree>
    <p:extLst>
      <p:ext uri="{BB962C8B-B14F-4D97-AF65-F5344CB8AC3E}">
        <p14:creationId xmlns:p14="http://schemas.microsoft.com/office/powerpoint/2010/main" val="2012575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b="1" i="1" u="sng" dirty="0"/>
              <a:t>Fully Connected Feedforward Network </a:t>
            </a:r>
            <a:endParaRPr lang="zh-TW" altLang="en-US" b="1" i="1" u="sng"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You can always connect the neurons in your own way.</a:t>
            </a:r>
            <a:endParaRPr lang="zh-TW" altLang="en-US"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 is ignored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Each dimension corresponds to a digit (10 dimension is needed)</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38</a:t>
            </a:fld>
            <a:endParaRPr lang="zh-TW" altLang="en-US"/>
          </a:p>
        </p:txBody>
      </p:sp>
    </p:spTree>
    <p:extLst>
      <p:ext uri="{BB962C8B-B14F-4D97-AF65-F5344CB8AC3E}">
        <p14:creationId xmlns:p14="http://schemas.microsoft.com/office/powerpoint/2010/main" val="3688539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Ignore</a:t>
            </a:r>
            <a:r>
              <a:rPr lang="en-US" altLang="zh-TW" baseline="0" dirty="0"/>
              <a:t> +</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39</a:t>
            </a:fld>
            <a:endParaRPr lang="zh-TW" altLang="en-US"/>
          </a:p>
        </p:txBody>
      </p:sp>
    </p:spTree>
    <p:extLst>
      <p:ext uri="{BB962C8B-B14F-4D97-AF65-F5344CB8AC3E}">
        <p14:creationId xmlns:p14="http://schemas.microsoft.com/office/powerpoint/2010/main" val="254592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20914F-BE26-43C4-8063-9E6C159BF45D}" type="slidenum">
              <a:rPr lang="zh-TW" altLang="en-US" smtClean="0"/>
              <a:t>41</a:t>
            </a:fld>
            <a:endParaRPr lang="zh-TW" altLang="en-US"/>
          </a:p>
        </p:txBody>
      </p:sp>
    </p:spTree>
    <p:extLst>
      <p:ext uri="{BB962C8B-B14F-4D97-AF65-F5344CB8AC3E}">
        <p14:creationId xmlns:p14="http://schemas.microsoft.com/office/powerpoint/2010/main" val="3970924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For example,</a:t>
            </a:r>
            <a:r>
              <a:rPr lang="en-US" altLang="zh-TW" baseline="0" dirty="0"/>
              <a:t> if we modify “1” to “2”, then we have another function</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42</a:t>
            </a:fld>
            <a:endParaRPr lang="zh-TW" altLang="en-US"/>
          </a:p>
        </p:txBody>
      </p:sp>
    </p:spTree>
    <p:extLst>
      <p:ext uri="{BB962C8B-B14F-4D97-AF65-F5344CB8AC3E}">
        <p14:creationId xmlns:p14="http://schemas.microsoft.com/office/powerpoint/2010/main" val="2754727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t>2022/10/4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2868468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t>2022/10/4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3758812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t>2022/10/4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415027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Calibri" panose="020F0502020204030204" pitchFamily="34" charset="0"/>
                <a:cs typeface="Calibri" panose="020F0502020204030204" pitchFamily="34" charset="0"/>
              </a:defRPr>
            </a:lvl1pPr>
          </a:lstStyle>
          <a:p>
            <a:endParaRPr dirty="0"/>
          </a:p>
        </p:txBody>
      </p:sp>
      <p:sp>
        <p:nvSpPr>
          <p:cNvPr id="3" name="Holder 3"/>
          <p:cNvSpPr>
            <a:spLocks noGrp="1"/>
          </p:cNvSpPr>
          <p:nvPr>
            <p:ph type="ftr" sz="quarter" idx="5"/>
          </p:nvPr>
        </p:nvSpPr>
        <p:spPr/>
        <p:txBody>
          <a:bodyPr lIns="0" tIns="0" rIns="0" bIns="0"/>
          <a:lstStyle>
            <a:lvl1pPr>
              <a:defRPr sz="1800" b="0" i="0">
                <a:solidFill>
                  <a:schemeClr val="bg1"/>
                </a:solidFill>
                <a:latin typeface="Arial"/>
                <a:cs typeface="Arial"/>
              </a:defRPr>
            </a:lvl1pPr>
          </a:lstStyle>
          <a:p>
            <a:pPr marL="12700">
              <a:lnSpc>
                <a:spcPts val="2090"/>
              </a:lnSpc>
            </a:pPr>
            <a:r>
              <a:rPr lang="en-US" spc="-5" dirty="0">
                <a:latin typeface="Calibri" panose="020F0502020204030204" pitchFamily="34" charset="0"/>
                <a:cs typeface="Calibri" panose="020F0502020204030204" pitchFamily="34" charset="0"/>
              </a:rPr>
              <a:t>Fei-Fei Li </a:t>
            </a:r>
            <a:r>
              <a:rPr lang="en-US" dirty="0">
                <a:latin typeface="Calibri" panose="020F0502020204030204" pitchFamily="34" charset="0"/>
                <a:cs typeface="Calibri" panose="020F0502020204030204" pitchFamily="34" charset="0"/>
              </a:rPr>
              <a:t>&amp; Justin Johnson &amp; </a:t>
            </a:r>
            <a:r>
              <a:rPr lang="en-US" spc="-5" dirty="0">
                <a:latin typeface="Calibri" panose="020F0502020204030204" pitchFamily="34" charset="0"/>
                <a:cs typeface="Calibri" panose="020F0502020204030204" pitchFamily="34" charset="0"/>
              </a:rPr>
              <a:t>Serena</a:t>
            </a:r>
            <a:r>
              <a:rPr lang="en-US" spc="-125" dirty="0">
                <a:latin typeface="Calibri" panose="020F0502020204030204" pitchFamily="34" charset="0"/>
                <a:cs typeface="Calibri" panose="020F0502020204030204" pitchFamily="34" charset="0"/>
              </a:rPr>
              <a:t> </a:t>
            </a:r>
            <a:r>
              <a:rPr lang="en-US" spc="-5" dirty="0">
                <a:latin typeface="Calibri" panose="020F0502020204030204" pitchFamily="34" charset="0"/>
                <a:cs typeface="Calibri" panose="020F0502020204030204" pitchFamily="34" charset="0"/>
              </a:rPr>
              <a:t>Yeung</a:t>
            </a:r>
          </a:p>
        </p:txBody>
      </p:sp>
      <p:sp>
        <p:nvSpPr>
          <p:cNvPr id="4" name="Holder 4"/>
          <p:cNvSpPr>
            <a:spLocks noGrp="1"/>
          </p:cNvSpPr>
          <p:nvPr>
            <p:ph type="dt" sz="half" idx="6"/>
          </p:nvPr>
        </p:nvSpPr>
        <p:spPr/>
        <p:txBody>
          <a:bodyPr lIns="0" tIns="0" rIns="0" bIns="0"/>
          <a:lstStyle>
            <a:lvl1pPr>
              <a:defRPr sz="1800" b="0" i="0">
                <a:solidFill>
                  <a:schemeClr val="bg1"/>
                </a:solidFill>
                <a:latin typeface="Arial"/>
                <a:cs typeface="Arial"/>
              </a:defRPr>
            </a:lvl1pPr>
          </a:lstStyle>
          <a:p>
            <a:pPr marL="12700">
              <a:lnSpc>
                <a:spcPts val="2090"/>
              </a:lnSpc>
            </a:pPr>
            <a:r>
              <a:rPr lang="en-US" spc="-5" dirty="0">
                <a:latin typeface="Calibri" panose="020F0502020204030204" pitchFamily="34" charset="0"/>
                <a:cs typeface="Calibri" panose="020F0502020204030204" pitchFamily="34" charset="0"/>
              </a:rPr>
              <a:t>April 12,</a:t>
            </a:r>
            <a:r>
              <a:rPr lang="en-US" spc="-90" dirty="0">
                <a:latin typeface="Calibri" panose="020F0502020204030204" pitchFamily="34" charset="0"/>
                <a:cs typeface="Calibri" panose="020F0502020204030204" pitchFamily="34" charset="0"/>
              </a:rPr>
              <a:t> </a:t>
            </a:r>
            <a:r>
              <a:rPr lang="en-US" spc="-5" dirty="0">
                <a:latin typeface="Calibri" panose="020F0502020204030204" pitchFamily="34" charset="0"/>
                <a:cs typeface="Calibri" panose="020F0502020204030204" pitchFamily="34" charset="0"/>
              </a:rPr>
              <a:t>2018</a:t>
            </a:r>
          </a:p>
        </p:txBody>
      </p:sp>
      <p:sp>
        <p:nvSpPr>
          <p:cNvPr id="5" name="Holder 5"/>
          <p:cNvSpPr>
            <a:spLocks noGrp="1"/>
          </p:cNvSpPr>
          <p:nvPr>
            <p:ph type="sldNum" sz="quarter" idx="7"/>
          </p:nvPr>
        </p:nvSpPr>
        <p:spPr/>
        <p:txBody>
          <a:bodyPr lIns="0" tIns="0" rIns="0" bIns="0"/>
          <a:lstStyle>
            <a:lvl1pPr>
              <a:defRPr sz="1800" b="0" i="0">
                <a:solidFill>
                  <a:schemeClr val="bg1"/>
                </a:solidFill>
                <a:latin typeface="Arial"/>
                <a:cs typeface="Arial"/>
              </a:defRPr>
            </a:lvl1pPr>
          </a:lstStyle>
          <a:p>
            <a:pPr marL="12700">
              <a:lnSpc>
                <a:spcPts val="2090"/>
              </a:lnSpc>
            </a:pPr>
            <a:r>
              <a:rPr lang="en-US" spc="-5" dirty="0">
                <a:latin typeface="Calibri" panose="020F0502020204030204" pitchFamily="34" charset="0"/>
                <a:cs typeface="Calibri" panose="020F0502020204030204" pitchFamily="34" charset="0"/>
              </a:rPr>
              <a:t>Lecture </a:t>
            </a:r>
            <a:r>
              <a:rPr lang="en-US" dirty="0">
                <a:latin typeface="Calibri" panose="020F0502020204030204" pitchFamily="34" charset="0"/>
                <a:cs typeface="Calibri" panose="020F0502020204030204" pitchFamily="34" charset="0"/>
              </a:rPr>
              <a:t>4 -</a:t>
            </a:r>
            <a:r>
              <a:rPr lang="en-US" spc="-215" dirty="0">
                <a:latin typeface="Calibri" panose="020F0502020204030204" pitchFamily="34" charset="0"/>
                <a:cs typeface="Calibri" panose="020F0502020204030204" pitchFamily="34" charset="0"/>
              </a:rPr>
              <a:t> </a:t>
            </a:r>
            <a:fld id="{81D60167-4931-47E6-BA6A-407CBD079E47}" type="slidenum">
              <a:rPr smtClean="0">
                <a:latin typeface="Calibri" panose="020F0502020204030204" pitchFamily="34" charset="0"/>
                <a:cs typeface="Calibri" panose="020F0502020204030204" pitchFamily="34" charset="0"/>
              </a:rPr>
              <a:pPr marL="12700">
                <a:lnSpc>
                  <a:spcPts val="2090"/>
                </a:lnSpc>
              </a:pPr>
              <a:t>‹#›</a:t>
            </a:fld>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308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72824" y="6257652"/>
            <a:ext cx="4514850" cy="359072"/>
          </a:xfrm>
        </p:spPr>
        <p:txBody>
          <a:bodyPr lIns="0" tIns="0" rIns="0" bIns="0"/>
          <a:lstStyle>
            <a:lvl1pPr>
              <a:defRPr sz="1800" b="0" i="0">
                <a:solidFill>
                  <a:schemeClr val="bg1"/>
                </a:solidFill>
                <a:latin typeface="Calibri" panose="020F0502020204030204" pitchFamily="34" charset="0"/>
                <a:cs typeface="Calibri" panose="020F0502020204030204" pitchFamily="34" charset="0"/>
              </a:defRPr>
            </a:lvl1pPr>
          </a:lstStyle>
          <a:p>
            <a:pPr marL="12700">
              <a:lnSpc>
                <a:spcPts val="2090"/>
              </a:lnSpc>
            </a:pPr>
            <a:endParaRPr lang="en-US" spc="-5" dirty="0"/>
          </a:p>
        </p:txBody>
      </p:sp>
      <p:sp>
        <p:nvSpPr>
          <p:cNvPr id="3" name="Holder 3"/>
          <p:cNvSpPr>
            <a:spLocks noGrp="1"/>
          </p:cNvSpPr>
          <p:nvPr>
            <p:ph type="dt" sz="half" idx="6"/>
          </p:nvPr>
        </p:nvSpPr>
        <p:spPr>
          <a:xfrm>
            <a:off x="7634717" y="6257652"/>
            <a:ext cx="1433195" cy="359072"/>
          </a:xfrm>
        </p:spPr>
        <p:txBody>
          <a:bodyPr lIns="0" tIns="0" rIns="0" bIns="0"/>
          <a:lstStyle>
            <a:lvl1pPr>
              <a:defRPr sz="1800" b="0" i="0">
                <a:solidFill>
                  <a:schemeClr val="bg1"/>
                </a:solidFill>
                <a:latin typeface="Calibri" panose="020F0502020204030204" pitchFamily="34" charset="0"/>
                <a:cs typeface="Calibri" panose="020F0502020204030204" pitchFamily="34" charset="0"/>
              </a:defRPr>
            </a:lvl1pPr>
          </a:lstStyle>
          <a:p>
            <a:pPr marL="12700">
              <a:lnSpc>
                <a:spcPts val="2090"/>
              </a:lnSpc>
            </a:pPr>
            <a:endParaRPr lang="en-US" spc="-5" dirty="0"/>
          </a:p>
        </p:txBody>
      </p:sp>
      <p:sp>
        <p:nvSpPr>
          <p:cNvPr id="4" name="Holder 4"/>
          <p:cNvSpPr>
            <a:spLocks noGrp="1"/>
          </p:cNvSpPr>
          <p:nvPr>
            <p:ph type="sldNum" sz="quarter" idx="7"/>
          </p:nvPr>
        </p:nvSpPr>
        <p:spPr>
          <a:xfrm>
            <a:off x="5105645" y="6257639"/>
            <a:ext cx="1432559" cy="359072"/>
          </a:xfrm>
        </p:spPr>
        <p:txBody>
          <a:bodyPr lIns="0" tIns="0" rIns="0" bIns="0"/>
          <a:lstStyle>
            <a:lvl1pPr>
              <a:defRPr sz="1800" b="0" i="0">
                <a:solidFill>
                  <a:schemeClr val="bg1"/>
                </a:solidFill>
                <a:latin typeface="Calibri" panose="020F0502020204030204" pitchFamily="34" charset="0"/>
                <a:cs typeface="Calibri" panose="020F0502020204030204" pitchFamily="34" charset="0"/>
              </a:defRPr>
            </a:lvl1pPr>
          </a:lstStyle>
          <a:p>
            <a:pPr marL="12700">
              <a:lnSpc>
                <a:spcPts val="2090"/>
              </a:lnSpc>
            </a:pPr>
            <a:endParaRPr lang="en-US" dirty="0"/>
          </a:p>
        </p:txBody>
      </p:sp>
    </p:spTree>
    <p:extLst>
      <p:ext uri="{BB962C8B-B14F-4D97-AF65-F5344CB8AC3E}">
        <p14:creationId xmlns:p14="http://schemas.microsoft.com/office/powerpoint/2010/main" val="3687508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60734" y="595964"/>
            <a:ext cx="6880324" cy="352532"/>
          </a:xfrm>
          <a:prstGeom prst="rect">
            <a:avLst/>
          </a:prstGeom>
        </p:spPr>
        <p:txBody>
          <a:bodyPr wrap="square" lIns="0" tIns="0" rIns="0" bIns="0">
            <a:spAutoFit/>
          </a:bodyPr>
          <a:lstStyle>
            <a:lvl1pPr>
              <a:defRPr sz="2531" b="0" i="0">
                <a:solidFill>
                  <a:schemeClr val="tx1"/>
                </a:solidFill>
                <a:latin typeface="Calibri" panose="020F0502020204030204" pitchFamily="34" charset="0"/>
                <a:cs typeface="Calibri" panose="020F0502020204030204" pitchFamily="34" charset="0"/>
              </a:defRPr>
            </a:lvl1pPr>
          </a:lstStyle>
          <a:p>
            <a:endParaRPr dirty="0"/>
          </a:p>
        </p:txBody>
      </p:sp>
      <p:sp>
        <p:nvSpPr>
          <p:cNvPr id="3" name="Holder 3"/>
          <p:cNvSpPr>
            <a:spLocks noGrp="1"/>
          </p:cNvSpPr>
          <p:nvPr>
            <p:ph type="subTitle" idx="4"/>
          </p:nvPr>
        </p:nvSpPr>
        <p:spPr>
          <a:xfrm>
            <a:off x="1371600" y="3840480"/>
            <a:ext cx="64008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10/4/22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57179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Calibri" panose="020F0502020204030204" pitchFamily="34" charset="0"/>
                <a:cs typeface="Calibri" panose="020F0502020204030204" pitchFamily="34" charset="0"/>
              </a:defRPr>
            </a:lvl1pPr>
          </a:lstStyle>
          <a:p>
            <a:endParaRPr dirty="0"/>
          </a:p>
        </p:txBody>
      </p:sp>
      <p:sp>
        <p:nvSpPr>
          <p:cNvPr id="3" name="Holder 3"/>
          <p:cNvSpPr>
            <a:spLocks noGrp="1"/>
          </p:cNvSpPr>
          <p:nvPr>
            <p:ph sz="half" idx="2"/>
          </p:nvPr>
        </p:nvSpPr>
        <p:spPr>
          <a:xfrm>
            <a:off x="457200" y="1577340"/>
            <a:ext cx="397764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365866" y="1549304"/>
            <a:ext cx="2424429" cy="249299"/>
          </a:xfrm>
          <a:prstGeom prst="rect">
            <a:avLst/>
          </a:prstGeom>
        </p:spPr>
        <p:txBody>
          <a:bodyPr wrap="square" lIns="0" tIns="0" rIns="0" bIns="0">
            <a:spAutoFit/>
          </a:bodyPr>
          <a:lstStyle>
            <a:lvl1pPr>
              <a:defRPr sz="1800" b="0" i="0">
                <a:solidFill>
                  <a:schemeClr val="hlink"/>
                </a:solidFill>
                <a:latin typeface="Calibri" panose="020F0502020204030204" pitchFamily="34" charset="0"/>
                <a:cs typeface="Calibri" panose="020F0502020204030204" pitchFamily="34" charset="0"/>
              </a:defRPr>
            </a:lvl1pPr>
          </a:lstStyle>
          <a:p>
            <a:endParaRPr dirty="0"/>
          </a:p>
        </p:txBody>
      </p:sp>
      <p:sp>
        <p:nvSpPr>
          <p:cNvPr id="5" name="Holder 5"/>
          <p:cNvSpPr>
            <a:spLocks noGrp="1"/>
          </p:cNvSpPr>
          <p:nvPr>
            <p:ph type="ftr" sz="quarter" idx="5"/>
          </p:nvPr>
        </p:nvSpPr>
        <p:spPr/>
        <p:txBody>
          <a:bodyPr lIns="0" tIns="0" rIns="0" bIns="0"/>
          <a:lstStyle>
            <a:lvl1pPr>
              <a:defRPr sz="1800" b="0" i="0">
                <a:solidFill>
                  <a:schemeClr val="bg1"/>
                </a:solidFill>
                <a:latin typeface="Arial"/>
                <a:cs typeface="Arial"/>
              </a:defRPr>
            </a:lvl1pPr>
          </a:lstStyle>
          <a:p>
            <a:pPr marL="12700">
              <a:lnSpc>
                <a:spcPts val="2090"/>
              </a:lnSpc>
            </a:pPr>
            <a:r>
              <a:rPr lang="en-US" spc="-5" dirty="0">
                <a:latin typeface="Calibri" panose="020F0502020204030204" pitchFamily="34" charset="0"/>
                <a:cs typeface="Calibri" panose="020F0502020204030204" pitchFamily="34" charset="0"/>
              </a:rPr>
              <a:t>Fei-Fei Li </a:t>
            </a:r>
            <a:r>
              <a:rPr lang="en-US" dirty="0">
                <a:latin typeface="Calibri" panose="020F0502020204030204" pitchFamily="34" charset="0"/>
                <a:cs typeface="Calibri" panose="020F0502020204030204" pitchFamily="34" charset="0"/>
              </a:rPr>
              <a:t>&amp; Justin Johnson &amp; </a:t>
            </a:r>
            <a:r>
              <a:rPr lang="en-US" spc="-5" dirty="0">
                <a:latin typeface="Calibri" panose="020F0502020204030204" pitchFamily="34" charset="0"/>
                <a:cs typeface="Calibri" panose="020F0502020204030204" pitchFamily="34" charset="0"/>
              </a:rPr>
              <a:t>Serena</a:t>
            </a:r>
            <a:r>
              <a:rPr lang="en-US" spc="-125" dirty="0">
                <a:latin typeface="Calibri" panose="020F0502020204030204" pitchFamily="34" charset="0"/>
                <a:cs typeface="Calibri" panose="020F0502020204030204" pitchFamily="34" charset="0"/>
              </a:rPr>
              <a:t> </a:t>
            </a:r>
            <a:r>
              <a:rPr lang="en-US" spc="-5" dirty="0">
                <a:latin typeface="Calibri" panose="020F0502020204030204" pitchFamily="34" charset="0"/>
                <a:cs typeface="Calibri" panose="020F0502020204030204" pitchFamily="34" charset="0"/>
              </a:rPr>
              <a:t>Yeung</a:t>
            </a:r>
          </a:p>
        </p:txBody>
      </p:sp>
      <p:sp>
        <p:nvSpPr>
          <p:cNvPr id="6" name="Holder 6"/>
          <p:cNvSpPr>
            <a:spLocks noGrp="1"/>
          </p:cNvSpPr>
          <p:nvPr>
            <p:ph type="dt" sz="half" idx="6"/>
          </p:nvPr>
        </p:nvSpPr>
        <p:spPr/>
        <p:txBody>
          <a:bodyPr lIns="0" tIns="0" rIns="0" bIns="0"/>
          <a:lstStyle>
            <a:lvl1pPr>
              <a:defRPr sz="1800" b="0" i="0">
                <a:solidFill>
                  <a:schemeClr val="bg1"/>
                </a:solidFill>
                <a:latin typeface="Arial"/>
                <a:cs typeface="Arial"/>
              </a:defRPr>
            </a:lvl1pPr>
          </a:lstStyle>
          <a:p>
            <a:pPr marL="12700">
              <a:lnSpc>
                <a:spcPts val="2090"/>
              </a:lnSpc>
            </a:pPr>
            <a:r>
              <a:rPr lang="en-US" spc="-5" dirty="0">
                <a:latin typeface="Calibri" panose="020F0502020204030204" pitchFamily="34" charset="0"/>
                <a:cs typeface="Calibri" panose="020F0502020204030204" pitchFamily="34" charset="0"/>
              </a:rPr>
              <a:t>April 12,</a:t>
            </a:r>
            <a:r>
              <a:rPr lang="en-US" spc="-90" dirty="0">
                <a:latin typeface="Calibri" panose="020F0502020204030204" pitchFamily="34" charset="0"/>
                <a:cs typeface="Calibri" panose="020F0502020204030204" pitchFamily="34" charset="0"/>
              </a:rPr>
              <a:t> </a:t>
            </a:r>
            <a:r>
              <a:rPr lang="en-US" spc="-5" dirty="0">
                <a:latin typeface="Calibri" panose="020F0502020204030204" pitchFamily="34" charset="0"/>
                <a:cs typeface="Calibri" panose="020F0502020204030204" pitchFamily="34" charset="0"/>
              </a:rPr>
              <a:t>2018</a:t>
            </a:r>
          </a:p>
        </p:txBody>
      </p:sp>
      <p:sp>
        <p:nvSpPr>
          <p:cNvPr id="7" name="Holder 7"/>
          <p:cNvSpPr>
            <a:spLocks noGrp="1"/>
          </p:cNvSpPr>
          <p:nvPr>
            <p:ph type="sldNum" sz="quarter" idx="7"/>
          </p:nvPr>
        </p:nvSpPr>
        <p:spPr/>
        <p:txBody>
          <a:bodyPr lIns="0" tIns="0" rIns="0" bIns="0"/>
          <a:lstStyle>
            <a:lvl1pPr>
              <a:defRPr sz="1800" b="0" i="0">
                <a:solidFill>
                  <a:schemeClr val="bg1"/>
                </a:solidFill>
                <a:latin typeface="Arial"/>
                <a:cs typeface="Arial"/>
              </a:defRPr>
            </a:lvl1pPr>
          </a:lstStyle>
          <a:p>
            <a:pPr marL="12700">
              <a:lnSpc>
                <a:spcPts val="2090"/>
              </a:lnSpc>
            </a:pPr>
            <a:r>
              <a:rPr lang="en-US" spc="-5" dirty="0">
                <a:latin typeface="Calibri" panose="020F0502020204030204" pitchFamily="34" charset="0"/>
                <a:cs typeface="Calibri" panose="020F0502020204030204" pitchFamily="34" charset="0"/>
              </a:rPr>
              <a:t>Lecture </a:t>
            </a:r>
            <a:r>
              <a:rPr lang="en-US" dirty="0">
                <a:latin typeface="Calibri" panose="020F0502020204030204" pitchFamily="34" charset="0"/>
                <a:cs typeface="Calibri" panose="020F0502020204030204" pitchFamily="34" charset="0"/>
              </a:rPr>
              <a:t>4 -</a:t>
            </a:r>
            <a:r>
              <a:rPr lang="en-US" spc="-215" dirty="0">
                <a:latin typeface="Calibri" panose="020F0502020204030204" pitchFamily="34" charset="0"/>
                <a:cs typeface="Calibri" panose="020F0502020204030204" pitchFamily="34" charset="0"/>
              </a:rPr>
              <a:t> </a:t>
            </a:r>
            <a:fld id="{81D60167-4931-47E6-BA6A-407CBD079E47}" type="slidenum">
              <a:rPr smtClean="0">
                <a:latin typeface="Calibri" panose="020F0502020204030204" pitchFamily="34" charset="0"/>
                <a:cs typeface="Calibri" panose="020F0502020204030204" pitchFamily="34" charset="0"/>
              </a:rPr>
              <a:pPr marL="12700">
                <a:lnSpc>
                  <a:spcPts val="2090"/>
                </a:lnSpc>
              </a:pPr>
              <a:t>‹#›</a:t>
            </a:fld>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6116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5182DA-637D-DA41-AAFB-68E5B7C2EF75}" type="datetime1">
              <a:rPr lang="en-US" smtClean="0"/>
              <a:t>10/4/22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56997-4F5F-5A42-B306-795126905ACA}" type="slidenum">
              <a:rPr lang="en-US" smtClean="0"/>
              <a:pPr/>
              <a:t>‹#›</a:t>
            </a:fld>
            <a:endParaRPr lang="en-US"/>
          </a:p>
        </p:txBody>
      </p:sp>
      <p:sp>
        <p:nvSpPr>
          <p:cNvPr id="10" name="Text Placeholder 9"/>
          <p:cNvSpPr>
            <a:spLocks noGrp="1"/>
          </p:cNvSpPr>
          <p:nvPr>
            <p:ph type="body" sz="quarter" idx="13" hasCustomPrompt="1"/>
          </p:nvPr>
        </p:nvSpPr>
        <p:spPr>
          <a:xfrm>
            <a:off x="457200" y="142875"/>
            <a:ext cx="2667000" cy="1143000"/>
          </a:xfrm>
        </p:spPr>
        <p:txBody>
          <a:bodyPr anchor="ctr" anchorCtr="0"/>
          <a:lstStyle>
            <a:lvl1pPr marL="0" indent="0">
              <a:buNone/>
              <a:defRPr baseline="0"/>
            </a:lvl1pPr>
          </a:lstStyle>
          <a:p>
            <a:pPr lvl="0"/>
            <a:r>
              <a:rPr lang="en-US" dirty="0"/>
              <a:t>Click to add Section</a:t>
            </a:r>
          </a:p>
        </p:txBody>
      </p:sp>
    </p:spTree>
    <p:extLst>
      <p:ext uri="{BB962C8B-B14F-4D97-AF65-F5344CB8AC3E}">
        <p14:creationId xmlns:p14="http://schemas.microsoft.com/office/powerpoint/2010/main" val="19220318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5182DA-637D-DA41-AAFB-68E5B7C2EF75}" type="datetime1">
              <a:rPr lang="en-US" smtClean="0"/>
              <a:t>10/4/22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56997-4F5F-5A42-B306-795126905ACA}" type="slidenum">
              <a:rPr lang="en-US" smtClean="0"/>
              <a:pPr/>
              <a:t>‹#›</a:t>
            </a:fld>
            <a:endParaRPr lang="en-US"/>
          </a:p>
        </p:txBody>
      </p:sp>
      <p:sp>
        <p:nvSpPr>
          <p:cNvPr id="10" name="Text Placeholder 9"/>
          <p:cNvSpPr>
            <a:spLocks noGrp="1"/>
          </p:cNvSpPr>
          <p:nvPr>
            <p:ph type="body" sz="quarter" idx="13" hasCustomPrompt="1"/>
          </p:nvPr>
        </p:nvSpPr>
        <p:spPr>
          <a:xfrm>
            <a:off x="457200" y="142875"/>
            <a:ext cx="2667000" cy="1143000"/>
          </a:xfrm>
        </p:spPr>
        <p:txBody>
          <a:bodyPr anchor="ctr" anchorCtr="0"/>
          <a:lstStyle>
            <a:lvl1pPr marL="0" indent="0">
              <a:buNone/>
              <a:defRPr baseline="0"/>
            </a:lvl1pPr>
          </a:lstStyle>
          <a:p>
            <a:pPr lvl="0"/>
            <a:r>
              <a:rPr lang="en-US" dirty="0"/>
              <a:t>Click to add Section</a:t>
            </a:r>
          </a:p>
        </p:txBody>
      </p:sp>
    </p:spTree>
    <p:extLst>
      <p:ext uri="{BB962C8B-B14F-4D97-AF65-F5344CB8AC3E}">
        <p14:creationId xmlns:p14="http://schemas.microsoft.com/office/powerpoint/2010/main" val="1018512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5182DA-637D-DA41-AAFB-68E5B7C2EF75}" type="datetime1">
              <a:rPr lang="en-US" smtClean="0"/>
              <a:t>10/4/22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56997-4F5F-5A42-B306-795126905ACA}" type="slidenum">
              <a:rPr lang="en-US" smtClean="0"/>
              <a:pPr/>
              <a:t>‹#›</a:t>
            </a:fld>
            <a:endParaRPr lang="en-US"/>
          </a:p>
        </p:txBody>
      </p:sp>
      <p:sp>
        <p:nvSpPr>
          <p:cNvPr id="10" name="Text Placeholder 9"/>
          <p:cNvSpPr>
            <a:spLocks noGrp="1"/>
          </p:cNvSpPr>
          <p:nvPr>
            <p:ph type="body" sz="quarter" idx="13" hasCustomPrompt="1"/>
          </p:nvPr>
        </p:nvSpPr>
        <p:spPr>
          <a:xfrm>
            <a:off x="457200" y="142875"/>
            <a:ext cx="2667000" cy="1143000"/>
          </a:xfrm>
        </p:spPr>
        <p:txBody>
          <a:bodyPr anchor="ctr" anchorCtr="0"/>
          <a:lstStyle>
            <a:lvl1pPr marL="0" indent="0">
              <a:buNone/>
              <a:defRPr baseline="0"/>
            </a:lvl1pPr>
          </a:lstStyle>
          <a:p>
            <a:pPr lvl="0"/>
            <a:r>
              <a:rPr lang="en-US" dirty="0"/>
              <a:t>Click to add Section</a:t>
            </a:r>
          </a:p>
        </p:txBody>
      </p:sp>
    </p:spTree>
    <p:extLst>
      <p:ext uri="{BB962C8B-B14F-4D97-AF65-F5344CB8AC3E}">
        <p14:creationId xmlns:p14="http://schemas.microsoft.com/office/powerpoint/2010/main" val="39496243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5182DA-637D-DA41-AAFB-68E5B7C2EF75}" type="datetime1">
              <a:rPr lang="en-US" smtClean="0"/>
              <a:t>10/4/22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56997-4F5F-5A42-B306-795126905ACA}" type="slidenum">
              <a:rPr lang="en-US" smtClean="0"/>
              <a:pPr/>
              <a:t>‹#›</a:t>
            </a:fld>
            <a:endParaRPr lang="en-US"/>
          </a:p>
        </p:txBody>
      </p:sp>
      <p:sp>
        <p:nvSpPr>
          <p:cNvPr id="10" name="Text Placeholder 9"/>
          <p:cNvSpPr>
            <a:spLocks noGrp="1"/>
          </p:cNvSpPr>
          <p:nvPr>
            <p:ph type="body" sz="quarter" idx="13" hasCustomPrompt="1"/>
          </p:nvPr>
        </p:nvSpPr>
        <p:spPr>
          <a:xfrm>
            <a:off x="457200" y="142875"/>
            <a:ext cx="2667000" cy="1143000"/>
          </a:xfrm>
        </p:spPr>
        <p:txBody>
          <a:bodyPr anchor="ctr" anchorCtr="0"/>
          <a:lstStyle>
            <a:lvl1pPr marL="0" indent="0">
              <a:buNone/>
              <a:defRPr baseline="0"/>
            </a:lvl1pPr>
          </a:lstStyle>
          <a:p>
            <a:pPr lvl="0"/>
            <a:r>
              <a:rPr lang="en-US" dirty="0"/>
              <a:t>Click to add Section</a:t>
            </a:r>
          </a:p>
        </p:txBody>
      </p:sp>
    </p:spTree>
    <p:extLst>
      <p:ext uri="{BB962C8B-B14F-4D97-AF65-F5344CB8AC3E}">
        <p14:creationId xmlns:p14="http://schemas.microsoft.com/office/powerpoint/2010/main" val="3962336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t>2022/10/4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5626476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5182DA-637D-DA41-AAFB-68E5B7C2EF75}" type="datetime1">
              <a:rPr lang="en-US" smtClean="0"/>
              <a:t>10/4/22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56997-4F5F-5A42-B306-795126905ACA}" type="slidenum">
              <a:rPr lang="en-US" smtClean="0"/>
              <a:pPr/>
              <a:t>‹#›</a:t>
            </a:fld>
            <a:endParaRPr lang="en-US"/>
          </a:p>
        </p:txBody>
      </p:sp>
      <p:sp>
        <p:nvSpPr>
          <p:cNvPr id="10" name="Text Placeholder 9"/>
          <p:cNvSpPr>
            <a:spLocks noGrp="1"/>
          </p:cNvSpPr>
          <p:nvPr>
            <p:ph type="body" sz="quarter" idx="13" hasCustomPrompt="1"/>
          </p:nvPr>
        </p:nvSpPr>
        <p:spPr>
          <a:xfrm>
            <a:off x="457200" y="142875"/>
            <a:ext cx="2667000" cy="1143000"/>
          </a:xfrm>
        </p:spPr>
        <p:txBody>
          <a:bodyPr anchor="ctr" anchorCtr="0"/>
          <a:lstStyle>
            <a:lvl1pPr marL="0" indent="0">
              <a:buNone/>
              <a:defRPr baseline="0"/>
            </a:lvl1pPr>
          </a:lstStyle>
          <a:p>
            <a:pPr lvl="0"/>
            <a:r>
              <a:rPr lang="en-US" dirty="0"/>
              <a:t>Click to add Section</a:t>
            </a:r>
          </a:p>
        </p:txBody>
      </p:sp>
    </p:spTree>
    <p:extLst>
      <p:ext uri="{BB962C8B-B14F-4D97-AF65-F5344CB8AC3E}">
        <p14:creationId xmlns:p14="http://schemas.microsoft.com/office/powerpoint/2010/main" val="41024269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91CD1D9-C084-EE47-BD8D-261BE031B149}" type="datetime1">
              <a:rPr lang="en-US" smtClean="0"/>
              <a:t>10/4/22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F56997-4F5F-5A42-B306-795126905ACA}" type="slidenum">
              <a:rPr lang="en-US" smtClean="0"/>
              <a:pPr/>
              <a:t>‹#›</a:t>
            </a:fld>
            <a:endParaRPr lang="en-US"/>
          </a:p>
        </p:txBody>
      </p:sp>
      <p:sp>
        <p:nvSpPr>
          <p:cNvPr id="7" name="Text Placeholder 9"/>
          <p:cNvSpPr>
            <a:spLocks noGrp="1"/>
          </p:cNvSpPr>
          <p:nvPr>
            <p:ph type="body" sz="quarter" idx="13" hasCustomPrompt="1"/>
          </p:nvPr>
        </p:nvSpPr>
        <p:spPr>
          <a:xfrm>
            <a:off x="457200" y="142875"/>
            <a:ext cx="2667000" cy="1143000"/>
          </a:xfrm>
        </p:spPr>
        <p:txBody>
          <a:bodyPr anchor="ctr" anchorCtr="0"/>
          <a:lstStyle>
            <a:lvl1pPr marL="0" marR="0" indent="0" algn="l" defTabSz="457200" rtl="0" eaLnBrk="1" fontAlgn="auto" latinLnBrk="0" hangingPunct="1">
              <a:lnSpc>
                <a:spcPct val="100000"/>
              </a:lnSpc>
              <a:spcBef>
                <a:spcPct val="20000"/>
              </a:spcBef>
              <a:spcAft>
                <a:spcPts val="0"/>
              </a:spcAft>
              <a:buClrTx/>
              <a:buSzTx/>
              <a:buFont typeface="Arial"/>
              <a:buNone/>
              <a:tabLst/>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Click to add Section</a:t>
            </a:r>
          </a:p>
        </p:txBody>
      </p:sp>
    </p:spTree>
    <p:extLst>
      <p:ext uri="{BB962C8B-B14F-4D97-AF65-F5344CB8AC3E}">
        <p14:creationId xmlns:p14="http://schemas.microsoft.com/office/powerpoint/2010/main" val="3802457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D3A1796-FE4F-4CE2-AA60-E861BA6E0949}" type="datetimeFigureOut">
              <a:rPr lang="zh-TW" altLang="en-US" smtClean="0"/>
              <a:t>2022/10/4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40853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D3A1796-FE4F-4CE2-AA60-E861BA6E0949}" type="datetimeFigureOut">
              <a:rPr lang="zh-TW" altLang="en-US" smtClean="0"/>
              <a:t>2022/10/4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33159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D3A1796-FE4F-4CE2-AA60-E861BA6E0949}" type="datetimeFigureOut">
              <a:rPr lang="zh-TW" altLang="en-US" smtClean="0"/>
              <a:t>2022/10/4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417840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D3A1796-FE4F-4CE2-AA60-E861BA6E0949}" type="datetimeFigureOut">
              <a:rPr lang="zh-TW" altLang="en-US" smtClean="0"/>
              <a:t>2022/10/4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4285261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3A1796-FE4F-4CE2-AA60-E861BA6E0949}" type="datetimeFigureOut">
              <a:rPr lang="zh-TW" altLang="en-US" smtClean="0"/>
              <a:t>2022/10/4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449083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D3A1796-FE4F-4CE2-AA60-E861BA6E0949}" type="datetimeFigureOut">
              <a:rPr lang="zh-TW" altLang="en-US" smtClean="0"/>
              <a:t>2022/10/4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28013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D3A1796-FE4F-4CE2-AA60-E861BA6E0949}" type="datetimeFigureOut">
              <a:rPr lang="zh-TW" altLang="en-US" smtClean="0"/>
              <a:t>2022/10/4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1534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3A1796-FE4F-4CE2-AA60-E861BA6E0949}" type="datetimeFigureOut">
              <a:rPr lang="zh-TW" altLang="en-US" smtClean="0"/>
              <a:t>2022/10/4</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412494988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2"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274.png"/><Relationship Id="rId13" Type="http://schemas.openxmlformats.org/officeDocument/2006/relationships/image" Target="../media/image278.png"/><Relationship Id="rId3" Type="http://schemas.openxmlformats.org/officeDocument/2006/relationships/image" Target="../media/image156.png"/><Relationship Id="rId7" Type="http://schemas.openxmlformats.org/officeDocument/2006/relationships/image" Target="../media/image59.png"/><Relationship Id="rId12" Type="http://schemas.openxmlformats.org/officeDocument/2006/relationships/image" Target="../media/image276.png"/><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273.png"/><Relationship Id="rId11" Type="http://schemas.openxmlformats.org/officeDocument/2006/relationships/image" Target="../media/image60.png"/><Relationship Id="rId5" Type="http://schemas.openxmlformats.org/officeDocument/2006/relationships/image" Target="../media/image272.png"/><Relationship Id="rId15" Type="http://schemas.openxmlformats.org/officeDocument/2006/relationships/image" Target="../media/image308.png"/><Relationship Id="rId10" Type="http://schemas.openxmlformats.org/officeDocument/2006/relationships/image" Target="../media/image275.png"/><Relationship Id="rId4" Type="http://schemas.openxmlformats.org/officeDocument/2006/relationships/image" Target="../media/image58.png"/><Relationship Id="rId9" Type="http://schemas.openxmlformats.org/officeDocument/2006/relationships/image" Target="../media/image277.png"/><Relationship Id="rId14" Type="http://schemas.openxmlformats.org/officeDocument/2006/relationships/image" Target="../media/image64.png"/></Relationships>
</file>

<file path=ppt/slides/_rels/slide101.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8.png"/><Relationship Id="rId3" Type="http://schemas.openxmlformats.org/officeDocument/2006/relationships/image" Target="../media/image274.png"/><Relationship Id="rId7" Type="http://schemas.openxmlformats.org/officeDocument/2006/relationships/image" Target="../media/image312.png"/><Relationship Id="rId12" Type="http://schemas.openxmlformats.org/officeDocument/2006/relationships/image" Target="../media/image317.png"/><Relationship Id="rId17" Type="http://schemas.openxmlformats.org/officeDocument/2006/relationships/image" Target="../media/image165.png"/><Relationship Id="rId2" Type="http://schemas.openxmlformats.org/officeDocument/2006/relationships/image" Target="../media/image311.png"/><Relationship Id="rId16" Type="http://schemas.openxmlformats.org/officeDocument/2006/relationships/image" Target="../media/image321.png"/><Relationship Id="rId1" Type="http://schemas.openxmlformats.org/officeDocument/2006/relationships/slideLayout" Target="../slideLayouts/slideLayout2.xml"/><Relationship Id="rId6" Type="http://schemas.openxmlformats.org/officeDocument/2006/relationships/image" Target="../media/image276.png"/><Relationship Id="rId11" Type="http://schemas.openxmlformats.org/officeDocument/2006/relationships/image" Target="../media/image316.png"/><Relationship Id="rId5" Type="http://schemas.openxmlformats.org/officeDocument/2006/relationships/image" Target="../media/image60.png"/><Relationship Id="rId15" Type="http://schemas.openxmlformats.org/officeDocument/2006/relationships/image" Target="../media/image320.png"/><Relationship Id="rId10" Type="http://schemas.openxmlformats.org/officeDocument/2006/relationships/image" Target="../media/image315.png"/><Relationship Id="rId4" Type="http://schemas.openxmlformats.org/officeDocument/2006/relationships/image" Target="../media/image275.png"/><Relationship Id="rId9" Type="http://schemas.openxmlformats.org/officeDocument/2006/relationships/image" Target="../media/image314.png"/><Relationship Id="rId14" Type="http://schemas.openxmlformats.org/officeDocument/2006/relationships/image" Target="../media/image319.png"/></Relationships>
</file>

<file path=ppt/slides/_rels/slide103.xml.rels><?xml version="1.0" encoding="UTF-8" standalone="yes"?>
<Relationships xmlns="http://schemas.openxmlformats.org/package/2006/relationships"><Relationship Id="rId8" Type="http://schemas.openxmlformats.org/officeDocument/2006/relationships/image" Target="../media/image322.png"/><Relationship Id="rId3" Type="http://schemas.openxmlformats.org/officeDocument/2006/relationships/image" Target="../media/image275.png"/><Relationship Id="rId7" Type="http://schemas.openxmlformats.org/officeDocument/2006/relationships/image" Target="../media/image165.png"/><Relationship Id="rId2" Type="http://schemas.openxmlformats.org/officeDocument/2006/relationships/image" Target="../media/image274.png"/><Relationship Id="rId1" Type="http://schemas.openxmlformats.org/officeDocument/2006/relationships/slideLayout" Target="../slideLayouts/slideLayout12.xml"/><Relationship Id="rId6" Type="http://schemas.openxmlformats.org/officeDocument/2006/relationships/image" Target="../media/image320.png"/><Relationship Id="rId5" Type="http://schemas.openxmlformats.org/officeDocument/2006/relationships/image" Target="../media/image276.png"/><Relationship Id="rId4" Type="http://schemas.openxmlformats.org/officeDocument/2006/relationships/image" Target="../media/image60.png"/></Relationships>
</file>

<file path=ppt/slides/_rels/slide104.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275.png"/><Relationship Id="rId7" Type="http://schemas.openxmlformats.org/officeDocument/2006/relationships/image" Target="../media/image165.png"/><Relationship Id="rId2" Type="http://schemas.openxmlformats.org/officeDocument/2006/relationships/image" Target="../media/image274.png"/><Relationship Id="rId1" Type="http://schemas.openxmlformats.org/officeDocument/2006/relationships/slideLayout" Target="../slideLayouts/slideLayout12.xml"/><Relationship Id="rId6" Type="http://schemas.openxmlformats.org/officeDocument/2006/relationships/image" Target="../media/image320.png"/><Relationship Id="rId5" Type="http://schemas.openxmlformats.org/officeDocument/2006/relationships/image" Target="../media/image276.png"/><Relationship Id="rId4" Type="http://schemas.openxmlformats.org/officeDocument/2006/relationships/image" Target="../media/image60.png"/><Relationship Id="rId9" Type="http://schemas.openxmlformats.org/officeDocument/2006/relationships/image" Target="../media/image324.png"/></Relationships>
</file>

<file path=ppt/slides/_rels/slide105.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275.png"/><Relationship Id="rId7" Type="http://schemas.openxmlformats.org/officeDocument/2006/relationships/image" Target="../media/image165.png"/><Relationship Id="rId2" Type="http://schemas.openxmlformats.org/officeDocument/2006/relationships/image" Target="../media/image274.png"/><Relationship Id="rId1" Type="http://schemas.openxmlformats.org/officeDocument/2006/relationships/slideLayout" Target="../slideLayouts/slideLayout13.xml"/><Relationship Id="rId6" Type="http://schemas.openxmlformats.org/officeDocument/2006/relationships/image" Target="../media/image320.png"/><Relationship Id="rId5" Type="http://schemas.openxmlformats.org/officeDocument/2006/relationships/image" Target="../media/image276.png"/><Relationship Id="rId10" Type="http://schemas.openxmlformats.org/officeDocument/2006/relationships/image" Target="../media/image326.png"/><Relationship Id="rId4" Type="http://schemas.openxmlformats.org/officeDocument/2006/relationships/image" Target="../media/image60.png"/><Relationship Id="rId9" Type="http://schemas.openxmlformats.org/officeDocument/2006/relationships/image" Target="../media/image325.png"/></Relationships>
</file>

<file path=ppt/slides/_rels/slide106.xml.rels><?xml version="1.0" encoding="UTF-8" standalone="yes"?>
<Relationships xmlns="http://schemas.openxmlformats.org/package/2006/relationships"><Relationship Id="rId8" Type="http://schemas.openxmlformats.org/officeDocument/2006/relationships/image" Target="../media/image327.png"/><Relationship Id="rId3" Type="http://schemas.openxmlformats.org/officeDocument/2006/relationships/image" Target="../media/image275.png"/><Relationship Id="rId7" Type="http://schemas.openxmlformats.org/officeDocument/2006/relationships/image" Target="../media/image165.png"/><Relationship Id="rId2" Type="http://schemas.openxmlformats.org/officeDocument/2006/relationships/image" Target="../media/image274.png"/><Relationship Id="rId1" Type="http://schemas.openxmlformats.org/officeDocument/2006/relationships/slideLayout" Target="../slideLayouts/slideLayout13.xml"/><Relationship Id="rId6" Type="http://schemas.openxmlformats.org/officeDocument/2006/relationships/image" Target="../media/image320.png"/><Relationship Id="rId5" Type="http://schemas.openxmlformats.org/officeDocument/2006/relationships/image" Target="../media/image276.png"/><Relationship Id="rId10" Type="http://schemas.openxmlformats.org/officeDocument/2006/relationships/image" Target="../media/image326.png"/><Relationship Id="rId4" Type="http://schemas.openxmlformats.org/officeDocument/2006/relationships/image" Target="../media/image60.png"/><Relationship Id="rId9" Type="http://schemas.openxmlformats.org/officeDocument/2006/relationships/image" Target="../media/image325.png"/></Relationships>
</file>

<file path=ppt/slides/_rels/slide107.xml.rels><?xml version="1.0" encoding="UTF-8" standalone="yes"?>
<Relationships xmlns="http://schemas.openxmlformats.org/package/2006/relationships"><Relationship Id="rId8" Type="http://schemas.openxmlformats.org/officeDocument/2006/relationships/image" Target="../media/image328.png"/><Relationship Id="rId3" Type="http://schemas.openxmlformats.org/officeDocument/2006/relationships/image" Target="../media/image275.png"/><Relationship Id="rId7" Type="http://schemas.openxmlformats.org/officeDocument/2006/relationships/image" Target="../media/image165.png"/><Relationship Id="rId2" Type="http://schemas.openxmlformats.org/officeDocument/2006/relationships/image" Target="../media/image274.png"/><Relationship Id="rId1" Type="http://schemas.openxmlformats.org/officeDocument/2006/relationships/slideLayout" Target="../slideLayouts/slideLayout13.xml"/><Relationship Id="rId6" Type="http://schemas.openxmlformats.org/officeDocument/2006/relationships/image" Target="../media/image320.png"/><Relationship Id="rId5" Type="http://schemas.openxmlformats.org/officeDocument/2006/relationships/image" Target="../media/image276.png"/><Relationship Id="rId4" Type="http://schemas.openxmlformats.org/officeDocument/2006/relationships/image" Target="../media/image60.png"/></Relationships>
</file>

<file path=ppt/slides/_rels/slide108.xml.rels><?xml version="1.0" encoding="UTF-8" standalone="yes"?>
<Relationships xmlns="http://schemas.openxmlformats.org/package/2006/relationships"><Relationship Id="rId8" Type="http://schemas.openxmlformats.org/officeDocument/2006/relationships/image" Target="../media/image274.png"/><Relationship Id="rId13" Type="http://schemas.openxmlformats.org/officeDocument/2006/relationships/image" Target="../media/image278.png"/><Relationship Id="rId3" Type="http://schemas.openxmlformats.org/officeDocument/2006/relationships/image" Target="../media/image58.png"/><Relationship Id="rId7" Type="http://schemas.openxmlformats.org/officeDocument/2006/relationships/image" Target="../media/image64.png"/><Relationship Id="rId12" Type="http://schemas.openxmlformats.org/officeDocument/2006/relationships/image" Target="../media/image276.png"/><Relationship Id="rId2" Type="http://schemas.openxmlformats.org/officeDocument/2006/relationships/image" Target="../media/image156.png"/><Relationship Id="rId16" Type="http://schemas.openxmlformats.org/officeDocument/2006/relationships/image" Target="../media/image331.png"/><Relationship Id="rId1" Type="http://schemas.openxmlformats.org/officeDocument/2006/relationships/slideLayout" Target="../slideLayouts/slideLayout13.xml"/><Relationship Id="rId6" Type="http://schemas.openxmlformats.org/officeDocument/2006/relationships/image" Target="../media/image59.png"/><Relationship Id="rId11" Type="http://schemas.openxmlformats.org/officeDocument/2006/relationships/image" Target="../media/image60.png"/><Relationship Id="rId5" Type="http://schemas.openxmlformats.org/officeDocument/2006/relationships/image" Target="../media/image273.png"/><Relationship Id="rId15" Type="http://schemas.openxmlformats.org/officeDocument/2006/relationships/image" Target="../media/image330.png"/><Relationship Id="rId10" Type="http://schemas.openxmlformats.org/officeDocument/2006/relationships/image" Target="../media/image275.png"/><Relationship Id="rId4" Type="http://schemas.openxmlformats.org/officeDocument/2006/relationships/image" Target="../media/image272.png"/><Relationship Id="rId9" Type="http://schemas.openxmlformats.org/officeDocument/2006/relationships/image" Target="../media/image277.png"/><Relationship Id="rId14" Type="http://schemas.openxmlformats.org/officeDocument/2006/relationships/image" Target="../media/image329.png"/></Relationships>
</file>

<file path=ppt/slides/_rels/slide109.xml.rels><?xml version="1.0" encoding="UTF-8" standalone="yes"?>
<Relationships xmlns="http://schemas.openxmlformats.org/package/2006/relationships"><Relationship Id="rId8" Type="http://schemas.openxmlformats.org/officeDocument/2006/relationships/image" Target="../media/image274.png"/><Relationship Id="rId13" Type="http://schemas.openxmlformats.org/officeDocument/2006/relationships/image" Target="../media/image278.png"/><Relationship Id="rId18" Type="http://schemas.openxmlformats.org/officeDocument/2006/relationships/image" Target="../media/image331.png"/><Relationship Id="rId3" Type="http://schemas.openxmlformats.org/officeDocument/2006/relationships/image" Target="../media/image58.png"/><Relationship Id="rId7" Type="http://schemas.openxmlformats.org/officeDocument/2006/relationships/image" Target="../media/image64.png"/><Relationship Id="rId12" Type="http://schemas.openxmlformats.org/officeDocument/2006/relationships/image" Target="../media/image276.png"/><Relationship Id="rId17" Type="http://schemas.openxmlformats.org/officeDocument/2006/relationships/image" Target="../media/image333.png"/><Relationship Id="rId2" Type="http://schemas.openxmlformats.org/officeDocument/2006/relationships/image" Target="../media/image156.png"/><Relationship Id="rId16" Type="http://schemas.openxmlformats.org/officeDocument/2006/relationships/image" Target="../media/image332.png"/><Relationship Id="rId1" Type="http://schemas.openxmlformats.org/officeDocument/2006/relationships/slideLayout" Target="../slideLayouts/slideLayout13.xml"/><Relationship Id="rId6" Type="http://schemas.openxmlformats.org/officeDocument/2006/relationships/image" Target="../media/image59.png"/><Relationship Id="rId11" Type="http://schemas.openxmlformats.org/officeDocument/2006/relationships/image" Target="../media/image60.png"/><Relationship Id="rId5" Type="http://schemas.openxmlformats.org/officeDocument/2006/relationships/image" Target="../media/image273.png"/><Relationship Id="rId15" Type="http://schemas.openxmlformats.org/officeDocument/2006/relationships/image" Target="../media/image330.png"/><Relationship Id="rId10" Type="http://schemas.openxmlformats.org/officeDocument/2006/relationships/image" Target="../media/image275.png"/><Relationship Id="rId4" Type="http://schemas.openxmlformats.org/officeDocument/2006/relationships/image" Target="../media/image272.png"/><Relationship Id="rId9" Type="http://schemas.openxmlformats.org/officeDocument/2006/relationships/image" Target="../media/image277.png"/><Relationship Id="rId14" Type="http://schemas.openxmlformats.org/officeDocument/2006/relationships/image" Target="../media/image329.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6.xml"/><Relationship Id="rId5" Type="http://schemas.openxmlformats.org/officeDocument/2006/relationships/image" Target="../media/image52.png"/><Relationship Id="rId4" Type="http://schemas.openxmlformats.org/officeDocument/2006/relationships/image" Target="../media/image51.png"/></Relationships>
</file>

<file path=ppt/slides/_rels/slide110.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64.png"/><Relationship Id="rId18" Type="http://schemas.openxmlformats.org/officeDocument/2006/relationships/image" Target="../media/image337.png"/><Relationship Id="rId3" Type="http://schemas.openxmlformats.org/officeDocument/2006/relationships/image" Target="../media/image58.png"/><Relationship Id="rId7" Type="http://schemas.openxmlformats.org/officeDocument/2006/relationships/image" Target="../media/image274.png"/><Relationship Id="rId12" Type="http://schemas.openxmlformats.org/officeDocument/2006/relationships/image" Target="../media/image278.png"/><Relationship Id="rId17" Type="http://schemas.openxmlformats.org/officeDocument/2006/relationships/image" Target="../media/image336.png"/><Relationship Id="rId2" Type="http://schemas.openxmlformats.org/officeDocument/2006/relationships/image" Target="../media/image156.png"/><Relationship Id="rId16" Type="http://schemas.openxmlformats.org/officeDocument/2006/relationships/image" Target="../media/image321.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276.png"/><Relationship Id="rId5" Type="http://schemas.openxmlformats.org/officeDocument/2006/relationships/image" Target="../media/image273.png"/><Relationship Id="rId15" Type="http://schemas.openxmlformats.org/officeDocument/2006/relationships/image" Target="../media/image335.png"/><Relationship Id="rId10" Type="http://schemas.openxmlformats.org/officeDocument/2006/relationships/image" Target="../media/image60.png"/><Relationship Id="rId19" Type="http://schemas.openxmlformats.org/officeDocument/2006/relationships/image" Target="../media/image338.png"/><Relationship Id="rId4" Type="http://schemas.openxmlformats.org/officeDocument/2006/relationships/image" Target="../media/image272.png"/><Relationship Id="rId9" Type="http://schemas.openxmlformats.org/officeDocument/2006/relationships/image" Target="../media/image275.png"/><Relationship Id="rId14" Type="http://schemas.openxmlformats.org/officeDocument/2006/relationships/image" Target="../media/image334.png"/></Relationships>
</file>

<file path=ppt/slides/_rels/slide112.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64.png"/><Relationship Id="rId18" Type="http://schemas.openxmlformats.org/officeDocument/2006/relationships/image" Target="../media/image337.png"/><Relationship Id="rId3" Type="http://schemas.openxmlformats.org/officeDocument/2006/relationships/image" Target="../media/image58.png"/><Relationship Id="rId21" Type="http://schemas.openxmlformats.org/officeDocument/2006/relationships/image" Target="../media/image338.png"/><Relationship Id="rId7" Type="http://schemas.openxmlformats.org/officeDocument/2006/relationships/image" Target="../media/image274.png"/><Relationship Id="rId12" Type="http://schemas.openxmlformats.org/officeDocument/2006/relationships/image" Target="../media/image278.png"/><Relationship Id="rId17" Type="http://schemas.openxmlformats.org/officeDocument/2006/relationships/image" Target="../media/image336.png"/><Relationship Id="rId2" Type="http://schemas.openxmlformats.org/officeDocument/2006/relationships/image" Target="../media/image156.png"/><Relationship Id="rId16" Type="http://schemas.openxmlformats.org/officeDocument/2006/relationships/image" Target="../media/image321.png"/><Relationship Id="rId20" Type="http://schemas.openxmlformats.org/officeDocument/2006/relationships/image" Target="../media/image341.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276.png"/><Relationship Id="rId5" Type="http://schemas.openxmlformats.org/officeDocument/2006/relationships/image" Target="../media/image273.png"/><Relationship Id="rId15" Type="http://schemas.openxmlformats.org/officeDocument/2006/relationships/image" Target="../media/image335.png"/><Relationship Id="rId10" Type="http://schemas.openxmlformats.org/officeDocument/2006/relationships/image" Target="../media/image60.png"/><Relationship Id="rId19" Type="http://schemas.openxmlformats.org/officeDocument/2006/relationships/image" Target="../media/image339.png"/><Relationship Id="rId4" Type="http://schemas.openxmlformats.org/officeDocument/2006/relationships/image" Target="../media/image272.png"/><Relationship Id="rId9" Type="http://schemas.openxmlformats.org/officeDocument/2006/relationships/image" Target="../media/image275.png"/><Relationship Id="rId14" Type="http://schemas.openxmlformats.org/officeDocument/2006/relationships/image" Target="../media/image334.png"/></Relationships>
</file>

<file path=ppt/slides/_rels/slide113.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64.png"/><Relationship Id="rId18" Type="http://schemas.openxmlformats.org/officeDocument/2006/relationships/image" Target="../media/image337.png"/><Relationship Id="rId3" Type="http://schemas.openxmlformats.org/officeDocument/2006/relationships/image" Target="../media/image58.png"/><Relationship Id="rId21" Type="http://schemas.openxmlformats.org/officeDocument/2006/relationships/image" Target="../media/image344.png"/><Relationship Id="rId7" Type="http://schemas.openxmlformats.org/officeDocument/2006/relationships/image" Target="../media/image274.png"/><Relationship Id="rId12" Type="http://schemas.openxmlformats.org/officeDocument/2006/relationships/image" Target="../media/image278.png"/><Relationship Id="rId17" Type="http://schemas.openxmlformats.org/officeDocument/2006/relationships/image" Target="../media/image336.png"/><Relationship Id="rId2" Type="http://schemas.openxmlformats.org/officeDocument/2006/relationships/image" Target="../media/image156.png"/><Relationship Id="rId16" Type="http://schemas.openxmlformats.org/officeDocument/2006/relationships/image" Target="../media/image321.png"/><Relationship Id="rId20" Type="http://schemas.openxmlformats.org/officeDocument/2006/relationships/image" Target="../media/image343.png"/><Relationship Id="rId1" Type="http://schemas.openxmlformats.org/officeDocument/2006/relationships/slideLayout" Target="../slideLayouts/slideLayout13.xml"/><Relationship Id="rId6" Type="http://schemas.openxmlformats.org/officeDocument/2006/relationships/image" Target="../media/image59.png"/><Relationship Id="rId11" Type="http://schemas.openxmlformats.org/officeDocument/2006/relationships/image" Target="../media/image276.png"/><Relationship Id="rId5" Type="http://schemas.openxmlformats.org/officeDocument/2006/relationships/image" Target="../media/image273.png"/><Relationship Id="rId15" Type="http://schemas.openxmlformats.org/officeDocument/2006/relationships/image" Target="../media/image335.png"/><Relationship Id="rId10" Type="http://schemas.openxmlformats.org/officeDocument/2006/relationships/image" Target="../media/image60.png"/><Relationship Id="rId19" Type="http://schemas.openxmlformats.org/officeDocument/2006/relationships/image" Target="../media/image342.png"/><Relationship Id="rId4" Type="http://schemas.openxmlformats.org/officeDocument/2006/relationships/image" Target="../media/image272.png"/><Relationship Id="rId9" Type="http://schemas.openxmlformats.org/officeDocument/2006/relationships/image" Target="../media/image275.png"/><Relationship Id="rId14" Type="http://schemas.openxmlformats.org/officeDocument/2006/relationships/image" Target="../media/image334.png"/><Relationship Id="rId22" Type="http://schemas.openxmlformats.org/officeDocument/2006/relationships/image" Target="../media/image345.png"/></Relationships>
</file>

<file path=ppt/slides/_rels/slide114.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64.png"/><Relationship Id="rId18" Type="http://schemas.openxmlformats.org/officeDocument/2006/relationships/image" Target="../media/image337.png"/><Relationship Id="rId3" Type="http://schemas.openxmlformats.org/officeDocument/2006/relationships/image" Target="../media/image58.png"/><Relationship Id="rId21" Type="http://schemas.openxmlformats.org/officeDocument/2006/relationships/image" Target="../media/image344.png"/><Relationship Id="rId7" Type="http://schemas.openxmlformats.org/officeDocument/2006/relationships/image" Target="../media/image274.png"/><Relationship Id="rId12" Type="http://schemas.openxmlformats.org/officeDocument/2006/relationships/image" Target="../media/image278.png"/><Relationship Id="rId17" Type="http://schemas.openxmlformats.org/officeDocument/2006/relationships/image" Target="../media/image336.png"/><Relationship Id="rId2" Type="http://schemas.openxmlformats.org/officeDocument/2006/relationships/image" Target="../media/image156.png"/><Relationship Id="rId16" Type="http://schemas.openxmlformats.org/officeDocument/2006/relationships/image" Target="../media/image321.png"/><Relationship Id="rId20" Type="http://schemas.openxmlformats.org/officeDocument/2006/relationships/image" Target="../media/image347.png"/><Relationship Id="rId1" Type="http://schemas.openxmlformats.org/officeDocument/2006/relationships/slideLayout" Target="../slideLayouts/slideLayout13.xml"/><Relationship Id="rId6" Type="http://schemas.openxmlformats.org/officeDocument/2006/relationships/image" Target="../media/image59.png"/><Relationship Id="rId11" Type="http://schemas.openxmlformats.org/officeDocument/2006/relationships/image" Target="../media/image276.png"/><Relationship Id="rId5" Type="http://schemas.openxmlformats.org/officeDocument/2006/relationships/image" Target="../media/image273.png"/><Relationship Id="rId15" Type="http://schemas.openxmlformats.org/officeDocument/2006/relationships/image" Target="../media/image335.png"/><Relationship Id="rId10" Type="http://schemas.openxmlformats.org/officeDocument/2006/relationships/image" Target="../media/image60.png"/><Relationship Id="rId19" Type="http://schemas.openxmlformats.org/officeDocument/2006/relationships/image" Target="../media/image346.png"/><Relationship Id="rId4" Type="http://schemas.openxmlformats.org/officeDocument/2006/relationships/image" Target="../media/image272.png"/><Relationship Id="rId9" Type="http://schemas.openxmlformats.org/officeDocument/2006/relationships/image" Target="../media/image275.png"/><Relationship Id="rId14" Type="http://schemas.openxmlformats.org/officeDocument/2006/relationships/image" Target="../media/image334.png"/><Relationship Id="rId22" Type="http://schemas.openxmlformats.org/officeDocument/2006/relationships/image" Target="../media/image345.png"/></Relationships>
</file>

<file path=ppt/slides/_rels/slide115.xml.rels><?xml version="1.0" encoding="UTF-8" standalone="yes"?>
<Relationships xmlns="http://schemas.openxmlformats.org/package/2006/relationships"><Relationship Id="rId8" Type="http://schemas.openxmlformats.org/officeDocument/2006/relationships/image" Target="../media/image277.png"/><Relationship Id="rId13" Type="http://schemas.openxmlformats.org/officeDocument/2006/relationships/image" Target="../media/image64.png"/><Relationship Id="rId18" Type="http://schemas.openxmlformats.org/officeDocument/2006/relationships/image" Target="../media/image337.png"/><Relationship Id="rId3" Type="http://schemas.openxmlformats.org/officeDocument/2006/relationships/image" Target="../media/image58.png"/><Relationship Id="rId21" Type="http://schemas.openxmlformats.org/officeDocument/2006/relationships/image" Target="../media/image344.png"/><Relationship Id="rId7" Type="http://schemas.openxmlformats.org/officeDocument/2006/relationships/image" Target="../media/image274.png"/><Relationship Id="rId12" Type="http://schemas.openxmlformats.org/officeDocument/2006/relationships/image" Target="../media/image278.png"/><Relationship Id="rId17" Type="http://schemas.openxmlformats.org/officeDocument/2006/relationships/image" Target="../media/image336.png"/><Relationship Id="rId2" Type="http://schemas.openxmlformats.org/officeDocument/2006/relationships/image" Target="../media/image156.png"/><Relationship Id="rId16" Type="http://schemas.openxmlformats.org/officeDocument/2006/relationships/image" Target="../media/image321.png"/><Relationship Id="rId20" Type="http://schemas.openxmlformats.org/officeDocument/2006/relationships/image" Target="../media/image349.png"/><Relationship Id="rId1" Type="http://schemas.openxmlformats.org/officeDocument/2006/relationships/slideLayout" Target="../slideLayouts/slideLayout13.xml"/><Relationship Id="rId6" Type="http://schemas.openxmlformats.org/officeDocument/2006/relationships/image" Target="../media/image59.png"/><Relationship Id="rId11" Type="http://schemas.openxmlformats.org/officeDocument/2006/relationships/image" Target="../media/image276.png"/><Relationship Id="rId5" Type="http://schemas.openxmlformats.org/officeDocument/2006/relationships/image" Target="../media/image273.png"/><Relationship Id="rId15" Type="http://schemas.openxmlformats.org/officeDocument/2006/relationships/image" Target="../media/image335.png"/><Relationship Id="rId10" Type="http://schemas.openxmlformats.org/officeDocument/2006/relationships/image" Target="../media/image60.png"/><Relationship Id="rId19" Type="http://schemas.openxmlformats.org/officeDocument/2006/relationships/image" Target="../media/image348.png"/><Relationship Id="rId4" Type="http://schemas.openxmlformats.org/officeDocument/2006/relationships/image" Target="../media/image272.png"/><Relationship Id="rId9" Type="http://schemas.openxmlformats.org/officeDocument/2006/relationships/image" Target="../media/image275.png"/><Relationship Id="rId14" Type="http://schemas.openxmlformats.org/officeDocument/2006/relationships/image" Target="../media/image334.png"/><Relationship Id="rId22" Type="http://schemas.openxmlformats.org/officeDocument/2006/relationships/image" Target="../media/image345.png"/></Relationships>
</file>

<file path=ppt/slides/_rels/slide11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159.png"/><Relationship Id="rId1" Type="http://schemas.openxmlformats.org/officeDocument/2006/relationships/slideLayout" Target="../slideLayouts/slideLayout13.xml"/><Relationship Id="rId6" Type="http://schemas.openxmlformats.org/officeDocument/2006/relationships/image" Target="../media/image345.png"/><Relationship Id="rId5" Type="http://schemas.openxmlformats.org/officeDocument/2006/relationships/image" Target="../media/image352.png"/><Relationship Id="rId4" Type="http://schemas.openxmlformats.org/officeDocument/2006/relationships/image" Target="../media/image351.png"/></Relationships>
</file>

<file path=ppt/slides/_rels/slide117.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image" Target="../media/image304.png"/><Relationship Id="rId1" Type="http://schemas.openxmlformats.org/officeDocument/2006/relationships/slideLayout" Target="../slideLayouts/slideLayout2.xml"/><Relationship Id="rId6" Type="http://schemas.openxmlformats.org/officeDocument/2006/relationships/image" Target="../media/image352.png"/><Relationship Id="rId5" Type="http://schemas.openxmlformats.org/officeDocument/2006/relationships/image" Target="../media/image265.png"/><Relationship Id="rId4" Type="http://schemas.openxmlformats.org/officeDocument/2006/relationships/image" Target="../media/image15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2.xml"/><Relationship Id="rId4" Type="http://schemas.openxmlformats.org/officeDocument/2006/relationships/image" Target="../media/image356.png"/></Relationships>
</file>

<file path=ppt/slides/_rels/slide122.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image" Target="../media/image304.png"/><Relationship Id="rId1" Type="http://schemas.openxmlformats.org/officeDocument/2006/relationships/slideLayout" Target="../slideLayouts/slideLayout2.xml"/><Relationship Id="rId6" Type="http://schemas.openxmlformats.org/officeDocument/2006/relationships/image" Target="../media/image352.png"/><Relationship Id="rId5" Type="http://schemas.openxmlformats.org/officeDocument/2006/relationships/image" Target="../media/image265.png"/><Relationship Id="rId4" Type="http://schemas.openxmlformats.org/officeDocument/2006/relationships/image" Target="../media/image15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22.png"/><Relationship Id="rId18" Type="http://schemas.openxmlformats.org/officeDocument/2006/relationships/image" Target="../media/image1271.png"/><Relationship Id="rId3" Type="http://schemas.openxmlformats.org/officeDocument/2006/relationships/image" Target="../media/image1160.png"/><Relationship Id="rId7" Type="http://schemas.openxmlformats.org/officeDocument/2006/relationships/image" Target="../media/image148.png"/><Relationship Id="rId12" Type="http://schemas.openxmlformats.org/officeDocument/2006/relationships/image" Target="../media/image1210.png"/><Relationship Id="rId17" Type="http://schemas.openxmlformats.org/officeDocument/2006/relationships/image" Target="../media/image126.png"/><Relationship Id="rId2" Type="http://schemas.openxmlformats.org/officeDocument/2006/relationships/notesSlide" Target="../notesSlides/notesSlide19.xml"/><Relationship Id="rId16"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190.png"/><Relationship Id="rId11" Type="http://schemas.openxmlformats.org/officeDocument/2006/relationships/image" Target="../media/image120.png"/><Relationship Id="rId5" Type="http://schemas.openxmlformats.org/officeDocument/2006/relationships/image" Target="../media/image1180.png"/><Relationship Id="rId15" Type="http://schemas.openxmlformats.org/officeDocument/2006/relationships/image" Target="../media/image760.png"/><Relationship Id="rId10" Type="http://schemas.openxmlformats.org/officeDocument/2006/relationships/image" Target="../media/image151.png"/><Relationship Id="rId19" Type="http://schemas.openxmlformats.org/officeDocument/2006/relationships/image" Target="../media/image1280.png"/><Relationship Id="rId4" Type="http://schemas.openxmlformats.org/officeDocument/2006/relationships/image" Target="../media/image1170.png"/><Relationship Id="rId9" Type="http://schemas.openxmlformats.org/officeDocument/2006/relationships/image" Target="../media/image150.png"/><Relationship Id="rId14" Type="http://schemas.openxmlformats.org/officeDocument/2006/relationships/image" Target="../media/image123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8.wmf"/><Relationship Id="rId4" Type="http://schemas.openxmlformats.org/officeDocument/2006/relationships/oleObject" Target="../embeddings/oleObject65.bin"/></Relationships>
</file>

<file path=ppt/slides/_rels/slide131.xml.rels><?xml version="1.0" encoding="UTF-8" standalone="yes"?>
<Relationships xmlns="http://schemas.openxmlformats.org/package/2006/relationships"><Relationship Id="rId8" Type="http://schemas.openxmlformats.org/officeDocument/2006/relationships/image" Target="../media/image359.wmf"/><Relationship Id="rId3" Type="http://schemas.openxmlformats.org/officeDocument/2006/relationships/oleObject" Target="../embeddings/oleObject66.bin"/><Relationship Id="rId7" Type="http://schemas.openxmlformats.org/officeDocument/2006/relationships/oleObject" Target="../embeddings/oleObject68.bin"/><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2.wmf"/><Relationship Id="rId11" Type="http://schemas.openxmlformats.org/officeDocument/2006/relationships/oleObject" Target="../embeddings/oleObject71.bin"/><Relationship Id="rId5" Type="http://schemas.openxmlformats.org/officeDocument/2006/relationships/oleObject" Target="../embeddings/oleObject67.bin"/><Relationship Id="rId10" Type="http://schemas.openxmlformats.org/officeDocument/2006/relationships/oleObject" Target="../embeddings/oleObject70.bin"/><Relationship Id="rId4" Type="http://schemas.openxmlformats.org/officeDocument/2006/relationships/image" Target="../media/image81.wmf"/><Relationship Id="rId9" Type="http://schemas.openxmlformats.org/officeDocument/2006/relationships/oleObject" Target="../embeddings/oleObject69.bin"/></Relationships>
</file>

<file path=ppt/slides/_rels/slide132.xml.rels><?xml version="1.0" encoding="UTF-8" standalone="yes"?>
<Relationships xmlns="http://schemas.openxmlformats.org/package/2006/relationships"><Relationship Id="rId3" Type="http://schemas.openxmlformats.org/officeDocument/2006/relationships/image" Target="../media/image36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6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135.xml.rels><?xml version="1.0" encoding="UTF-8" standalone="yes"?>
<Relationships xmlns="http://schemas.openxmlformats.org/package/2006/relationships"><Relationship Id="rId3" Type="http://schemas.openxmlformats.org/officeDocument/2006/relationships/image" Target="../media/image361.emf"/><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136.xml.rels><?xml version="1.0" encoding="UTF-8" standalone="yes"?>
<Relationships xmlns="http://schemas.openxmlformats.org/package/2006/relationships"><Relationship Id="rId3" Type="http://schemas.openxmlformats.org/officeDocument/2006/relationships/image" Target="../media/image361.emf"/><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137.xml.rels><?xml version="1.0" encoding="UTF-8" standalone="yes"?>
<Relationships xmlns="http://schemas.openxmlformats.org/package/2006/relationships"><Relationship Id="rId2" Type="http://schemas.openxmlformats.org/officeDocument/2006/relationships/image" Target="../media/image361.emf"/><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15.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8.wmf"/><Relationship Id="rId13" Type="http://schemas.openxmlformats.org/officeDocument/2006/relationships/oleObject" Target="../embeddings/oleObject5.bin"/><Relationship Id="rId18" Type="http://schemas.openxmlformats.org/officeDocument/2006/relationships/image" Target="../media/image73.wmf"/><Relationship Id="rId26" Type="http://schemas.openxmlformats.org/officeDocument/2006/relationships/image" Target="../media/image77.wmf"/><Relationship Id="rId3" Type="http://schemas.openxmlformats.org/officeDocument/2006/relationships/oleObject" Target="../embeddings/oleObject1.bin"/><Relationship Id="rId21" Type="http://schemas.openxmlformats.org/officeDocument/2006/relationships/oleObject" Target="../embeddings/oleObject9.bin"/><Relationship Id="rId7" Type="http://schemas.openxmlformats.org/officeDocument/2006/relationships/oleObject" Target="../embeddings/oleObject2.bin"/><Relationship Id="rId12" Type="http://schemas.openxmlformats.org/officeDocument/2006/relationships/image" Target="../media/image70.wmf"/><Relationship Id="rId17" Type="http://schemas.openxmlformats.org/officeDocument/2006/relationships/oleObject" Target="../embeddings/oleObject7.bin"/><Relationship Id="rId25" Type="http://schemas.openxmlformats.org/officeDocument/2006/relationships/oleObject" Target="../embeddings/oleObject11.bin"/><Relationship Id="rId2" Type="http://schemas.openxmlformats.org/officeDocument/2006/relationships/notesSlide" Target="../notesSlides/notesSlide2.xml"/><Relationship Id="rId16" Type="http://schemas.openxmlformats.org/officeDocument/2006/relationships/image" Target="../media/image72.wmf"/><Relationship Id="rId20" Type="http://schemas.openxmlformats.org/officeDocument/2006/relationships/image" Target="../media/image74.wmf"/><Relationship Id="rId1" Type="http://schemas.openxmlformats.org/officeDocument/2006/relationships/slideLayout" Target="../slideLayouts/slideLayout2.xml"/><Relationship Id="rId6" Type="http://schemas.openxmlformats.org/officeDocument/2006/relationships/image" Target="../media/image205.png"/><Relationship Id="rId11" Type="http://schemas.openxmlformats.org/officeDocument/2006/relationships/oleObject" Target="../embeddings/oleObject4.bin"/><Relationship Id="rId24" Type="http://schemas.openxmlformats.org/officeDocument/2006/relationships/image" Target="../media/image76.wmf"/><Relationship Id="rId15" Type="http://schemas.openxmlformats.org/officeDocument/2006/relationships/oleObject" Target="../embeddings/oleObject6.bin"/><Relationship Id="rId23" Type="http://schemas.openxmlformats.org/officeDocument/2006/relationships/oleObject" Target="../embeddings/oleObject10.bin"/><Relationship Id="rId28" Type="http://schemas.openxmlformats.org/officeDocument/2006/relationships/image" Target="../media/image78.wmf"/><Relationship Id="rId10" Type="http://schemas.openxmlformats.org/officeDocument/2006/relationships/image" Target="../media/image69.wmf"/><Relationship Id="rId19" Type="http://schemas.openxmlformats.org/officeDocument/2006/relationships/oleObject" Target="../embeddings/oleObject8.bin"/><Relationship Id="rId4" Type="http://schemas.openxmlformats.org/officeDocument/2006/relationships/image" Target="../media/image67.wmf"/><Relationship Id="rId9" Type="http://schemas.openxmlformats.org/officeDocument/2006/relationships/oleObject" Target="../embeddings/oleObject3.bin"/><Relationship Id="rId14" Type="http://schemas.openxmlformats.org/officeDocument/2006/relationships/image" Target="../media/image71.wmf"/><Relationship Id="rId22" Type="http://schemas.openxmlformats.org/officeDocument/2006/relationships/image" Target="../media/image75.wmf"/><Relationship Id="rId27"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0.png"/><Relationship Id="rId4" Type="http://schemas.openxmlformats.org/officeDocument/2006/relationships/image" Target="../media/image89.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79.png"/><Relationship Id="rId7" Type="http://schemas.openxmlformats.org/officeDocument/2006/relationships/image" Target="../media/image82.wm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oleObject" Target="../embeddings/oleObject14.bin"/><Relationship Id="rId5" Type="http://schemas.openxmlformats.org/officeDocument/2006/relationships/image" Target="../media/image81.wmf"/><Relationship Id="rId4" Type="http://schemas.openxmlformats.org/officeDocument/2006/relationships/oleObject" Target="../embeddings/oleObject13.bin"/><Relationship Id="rId9" Type="http://schemas.openxmlformats.org/officeDocument/2006/relationships/image" Target="../media/image83.wmf"/></Relationships>
</file>

<file path=ppt/slides/_rels/slide19.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79.png"/><Relationship Id="rId7" Type="http://schemas.openxmlformats.org/officeDocument/2006/relationships/oleObject" Target="../embeddings/oleObject17.bin"/><Relationship Id="rId12"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1.wmf"/><Relationship Id="rId11" Type="http://schemas.openxmlformats.org/officeDocument/2006/relationships/image" Target="../media/image600.png"/><Relationship Id="rId5" Type="http://schemas.openxmlformats.org/officeDocument/2006/relationships/oleObject" Target="../embeddings/oleObject16.bin"/><Relationship Id="rId10" Type="http://schemas.openxmlformats.org/officeDocument/2006/relationships/image" Target="../media/image83.wmf"/><Relationship Id="rId4" Type="http://schemas.openxmlformats.org/officeDocument/2006/relationships/image" Target="../media/image93.png"/><Relationship Id="rId9" Type="http://schemas.openxmlformats.org/officeDocument/2006/relationships/oleObject" Target="../embeddings/oleObject18.bin"/></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allan-tulane/CMPS3660-6660/blob/main/CIFAR10_visualization.ipynb"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scikit-learn.org/stable/modules/classes.html#module-sklearn.manifold" TargetMode="External"/><Relationship Id="rId4" Type="http://schemas.openxmlformats.org/officeDocument/2006/relationships/hyperlink" Target="https://scikit-learn.org/stable/modules/classes.html#module-sklearn.decompositio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2.wmf"/><Relationship Id="rId5" Type="http://schemas.openxmlformats.org/officeDocument/2006/relationships/oleObject" Target="../embeddings/oleObject20.bin"/><Relationship Id="rId4" Type="http://schemas.openxmlformats.org/officeDocument/2006/relationships/image" Target="../media/image81.wmf"/></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image" Target="../media/image101.png"/><Relationship Id="rId7" Type="http://schemas.openxmlformats.org/officeDocument/2006/relationships/image" Target="../media/image103.w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oleObject" Target="../embeddings/oleObject23.bin"/><Relationship Id="rId5" Type="http://schemas.openxmlformats.org/officeDocument/2006/relationships/image" Target="../media/image102.wmf"/><Relationship Id="rId4" Type="http://schemas.openxmlformats.org/officeDocument/2006/relationships/oleObject" Target="../embeddings/oleObject22.bin"/><Relationship Id="rId9" Type="http://schemas.openxmlformats.org/officeDocument/2006/relationships/image" Target="../media/image104.w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111.jp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jpg"/><Relationship Id="rId2" Type="http://schemas.openxmlformats.org/officeDocument/2006/relationships/image" Target="../media/image105.png"/><Relationship Id="rId1" Type="http://schemas.openxmlformats.org/officeDocument/2006/relationships/slideLayout" Target="../slideLayouts/slideLayout15.xml"/><Relationship Id="rId6" Type="http://schemas.openxmlformats.org/officeDocument/2006/relationships/image" Target="../media/image109.png"/><Relationship Id="rId11" Type="http://schemas.openxmlformats.org/officeDocument/2006/relationships/image" Target="../media/image114.jpg"/><Relationship Id="rId5" Type="http://schemas.openxmlformats.org/officeDocument/2006/relationships/image" Target="../media/image108.png"/><Relationship Id="rId10" Type="http://schemas.openxmlformats.org/officeDocument/2006/relationships/image" Target="../media/image113.jpg"/><Relationship Id="rId4" Type="http://schemas.openxmlformats.org/officeDocument/2006/relationships/image" Target="../media/image107.png"/><Relationship Id="rId9" Type="http://schemas.openxmlformats.org/officeDocument/2006/relationships/image" Target="../media/image112.jpg"/></Relationships>
</file>

<file path=ppt/slides/_rels/slide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2" Type="http://schemas.openxmlformats.org/officeDocument/2006/relationships/image" Target="../media/image2410.png"/><Relationship Id="rId2" Type="http://schemas.openxmlformats.org/officeDocument/2006/relationships/notesSlide" Target="../notesSlides/notesSlide9.xml"/><Relationship Id="rId16" Type="http://schemas.openxmlformats.org/officeDocument/2006/relationships/image" Target="../media/image116.png"/><Relationship Id="rId1" Type="http://schemas.openxmlformats.org/officeDocument/2006/relationships/slideLayout" Target="../slideLayouts/slideLayout2.xml"/><Relationship Id="rId15" Type="http://schemas.openxmlformats.org/officeDocument/2006/relationships/image" Target="../media/image2310.png"/><Relationship Id="rId14" Type="http://schemas.openxmlformats.org/officeDocument/2006/relationships/image" Target="../media/image222.png"/></Relationships>
</file>

<file path=ppt/slides/_rels/slide43.xml.rels><?xml version="1.0" encoding="UTF-8" standalone="yes"?>
<Relationships xmlns="http://schemas.openxmlformats.org/package/2006/relationships"><Relationship Id="rId8" Type="http://schemas.openxmlformats.org/officeDocument/2006/relationships/image" Target="../media/image118.wmf"/><Relationship Id="rId13" Type="http://schemas.openxmlformats.org/officeDocument/2006/relationships/image" Target="../media/image3310.png"/><Relationship Id="rId7" Type="http://schemas.openxmlformats.org/officeDocument/2006/relationships/oleObject" Target="../embeddings/oleObject26.bin"/><Relationship Id="rId12" Type="http://schemas.openxmlformats.org/officeDocument/2006/relationships/image" Target="../media/image3210.png"/><Relationship Id="rId2" Type="http://schemas.openxmlformats.org/officeDocument/2006/relationships/notesSlide" Target="../notesSlides/notesSlide10.xml"/><Relationship Id="rId16"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17.wmf"/><Relationship Id="rId11" Type="http://schemas.openxmlformats.org/officeDocument/2006/relationships/image" Target="../media/image310.png"/><Relationship Id="rId5" Type="http://schemas.openxmlformats.org/officeDocument/2006/relationships/oleObject" Target="../embeddings/oleObject25.bin"/><Relationship Id="rId15" Type="http://schemas.openxmlformats.org/officeDocument/2006/relationships/image" Target="../media/image350.png"/><Relationship Id="rId10" Type="http://schemas.openxmlformats.org/officeDocument/2006/relationships/image" Target="../media/image300.png"/><Relationship Id="rId4" Type="http://schemas.openxmlformats.org/officeDocument/2006/relationships/image" Target="../media/image280.png"/><Relationship Id="rId9" Type="http://schemas.openxmlformats.org/officeDocument/2006/relationships/image" Target="../media/image290.png"/><Relationship Id="rId14" Type="http://schemas.openxmlformats.org/officeDocument/2006/relationships/image" Target="../media/image340.png"/></Relationships>
</file>

<file path=ppt/slides/_rels/slide44.xml.rels><?xml version="1.0" encoding="UTF-8" standalone="yes"?>
<Relationships xmlns="http://schemas.openxmlformats.org/package/2006/relationships"><Relationship Id="rId8" Type="http://schemas.openxmlformats.org/officeDocument/2006/relationships/image" Target="../media/image100.wmf"/><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38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2.wmf"/><Relationship Id="rId11" Type="http://schemas.openxmlformats.org/officeDocument/2006/relationships/image" Target="../media/image370.png"/><Relationship Id="rId5" Type="http://schemas.openxmlformats.org/officeDocument/2006/relationships/oleObject" Target="../embeddings/oleObject28.bin"/><Relationship Id="rId10" Type="http://schemas.openxmlformats.org/officeDocument/2006/relationships/image" Target="../media/image360.png"/><Relationship Id="rId4" Type="http://schemas.openxmlformats.org/officeDocument/2006/relationships/image" Target="../media/image81.wmf"/></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420.png"/><Relationship Id="rId7" Type="http://schemas.openxmlformats.org/officeDocument/2006/relationships/image" Target="../media/image81.wmf"/><Relationship Id="rId12" Type="http://schemas.openxmlformats.org/officeDocument/2006/relationships/image" Target="../media/image4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oleObject" Target="../embeddings/oleObject30.bin"/><Relationship Id="rId11" Type="http://schemas.openxmlformats.org/officeDocument/2006/relationships/image" Target="../media/image100.wmf"/><Relationship Id="rId5" Type="http://schemas.openxmlformats.org/officeDocument/2006/relationships/image" Target="../media/image400.png"/><Relationship Id="rId10" Type="http://schemas.openxmlformats.org/officeDocument/2006/relationships/oleObject" Target="../embeddings/oleObject32.bin"/><Relationship Id="rId4" Type="http://schemas.openxmlformats.org/officeDocument/2006/relationships/image" Target="../media/image390.png"/><Relationship Id="rId9" Type="http://schemas.openxmlformats.org/officeDocument/2006/relationships/image" Target="../media/image82.wmf"/></Relationships>
</file>

<file path=ppt/slides/_rels/slide46.x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oleObject" Target="../embeddings/oleObject38.bin"/><Relationship Id="rId18" Type="http://schemas.openxmlformats.org/officeDocument/2006/relationships/image" Target="../media/image126.wmf"/><Relationship Id="rId3" Type="http://schemas.openxmlformats.org/officeDocument/2006/relationships/oleObject" Target="../embeddings/oleObject33.bin"/><Relationship Id="rId21" Type="http://schemas.openxmlformats.org/officeDocument/2006/relationships/image" Target="../media/image128.png"/><Relationship Id="rId7" Type="http://schemas.openxmlformats.org/officeDocument/2006/relationships/oleObject" Target="../embeddings/oleObject35.bin"/><Relationship Id="rId12" Type="http://schemas.openxmlformats.org/officeDocument/2006/relationships/image" Target="../media/image123.wmf"/><Relationship Id="rId17" Type="http://schemas.openxmlformats.org/officeDocument/2006/relationships/oleObject" Target="../embeddings/oleObject40.bin"/><Relationship Id="rId2" Type="http://schemas.openxmlformats.org/officeDocument/2006/relationships/notesSlide" Target="../notesSlides/notesSlide13.xml"/><Relationship Id="rId16" Type="http://schemas.openxmlformats.org/officeDocument/2006/relationships/image" Target="../media/image125.wmf"/><Relationship Id="rId20" Type="http://schemas.openxmlformats.org/officeDocument/2006/relationships/image" Target="../media/image127.wmf"/><Relationship Id="rId1" Type="http://schemas.openxmlformats.org/officeDocument/2006/relationships/slideLayout" Target="../slideLayouts/slideLayout2.xml"/><Relationship Id="rId6" Type="http://schemas.openxmlformats.org/officeDocument/2006/relationships/image" Target="../media/image120.wmf"/><Relationship Id="rId11" Type="http://schemas.openxmlformats.org/officeDocument/2006/relationships/oleObject" Target="../embeddings/oleObject37.bin"/><Relationship Id="rId5" Type="http://schemas.openxmlformats.org/officeDocument/2006/relationships/oleObject" Target="../embeddings/oleObject34.bin"/><Relationship Id="rId15" Type="http://schemas.openxmlformats.org/officeDocument/2006/relationships/oleObject" Target="../embeddings/oleObject39.bin"/><Relationship Id="rId10" Type="http://schemas.openxmlformats.org/officeDocument/2006/relationships/image" Target="../media/image122.wmf"/><Relationship Id="rId19" Type="http://schemas.openxmlformats.org/officeDocument/2006/relationships/oleObject" Target="../embeddings/oleObject41.bin"/><Relationship Id="rId4" Type="http://schemas.openxmlformats.org/officeDocument/2006/relationships/image" Target="../media/image119.wmf"/><Relationship Id="rId9" Type="http://schemas.openxmlformats.org/officeDocument/2006/relationships/oleObject" Target="../embeddings/oleObject36.bin"/><Relationship Id="rId14" Type="http://schemas.openxmlformats.org/officeDocument/2006/relationships/image" Target="../media/image124.wmf"/></Relationships>
</file>

<file path=ppt/slides/_rels/slide47.xml.rels><?xml version="1.0" encoding="UTF-8" standalone="yes"?>
<Relationships xmlns="http://schemas.openxmlformats.org/package/2006/relationships"><Relationship Id="rId13" Type="http://schemas.openxmlformats.org/officeDocument/2006/relationships/oleObject" Target="../embeddings/oleObject47.bin"/><Relationship Id="rId18" Type="http://schemas.openxmlformats.org/officeDocument/2006/relationships/image" Target="../media/image135.wmf"/><Relationship Id="rId26" Type="http://schemas.openxmlformats.org/officeDocument/2006/relationships/image" Target="../media/image138.wmf"/><Relationship Id="rId21" Type="http://schemas.openxmlformats.org/officeDocument/2006/relationships/oleObject" Target="../embeddings/oleObject51.bin"/><Relationship Id="rId34" Type="http://schemas.openxmlformats.org/officeDocument/2006/relationships/oleObject" Target="../embeddings/oleObject57.bin"/><Relationship Id="rId7" Type="http://schemas.openxmlformats.org/officeDocument/2006/relationships/oleObject" Target="../embeddings/oleObject44.bin"/><Relationship Id="rId12" Type="http://schemas.openxmlformats.org/officeDocument/2006/relationships/image" Target="../media/image132.wmf"/><Relationship Id="rId17" Type="http://schemas.openxmlformats.org/officeDocument/2006/relationships/oleObject" Target="../embeddings/oleObject49.bin"/><Relationship Id="rId25" Type="http://schemas.openxmlformats.org/officeDocument/2006/relationships/oleObject" Target="../embeddings/oleObject53.bin"/><Relationship Id="rId33" Type="http://schemas.openxmlformats.org/officeDocument/2006/relationships/image" Target="../media/image140.png"/><Relationship Id="rId2" Type="http://schemas.openxmlformats.org/officeDocument/2006/relationships/notesSlide" Target="../notesSlides/notesSlide14.xml"/><Relationship Id="rId16" Type="http://schemas.openxmlformats.org/officeDocument/2006/relationships/image" Target="../media/image134.wmf"/><Relationship Id="rId20" Type="http://schemas.openxmlformats.org/officeDocument/2006/relationships/image" Target="../media/image136.wmf"/><Relationship Id="rId29" Type="http://schemas.openxmlformats.org/officeDocument/2006/relationships/oleObject" Target="../embeddings/oleObject55.bin"/><Relationship Id="rId1" Type="http://schemas.openxmlformats.org/officeDocument/2006/relationships/slideLayout" Target="../slideLayouts/slideLayout2.xml"/><Relationship Id="rId6" Type="http://schemas.openxmlformats.org/officeDocument/2006/relationships/image" Target="../media/image129.wmf"/><Relationship Id="rId11" Type="http://schemas.openxmlformats.org/officeDocument/2006/relationships/oleObject" Target="../embeddings/oleObject46.bin"/><Relationship Id="rId24" Type="http://schemas.openxmlformats.org/officeDocument/2006/relationships/image" Target="../media/image137.wmf"/><Relationship Id="rId32" Type="http://schemas.openxmlformats.org/officeDocument/2006/relationships/image" Target="../media/image141.wmf"/><Relationship Id="rId37" Type="http://schemas.openxmlformats.org/officeDocument/2006/relationships/image" Target="../media/image143.wmf"/><Relationship Id="rId5" Type="http://schemas.openxmlformats.org/officeDocument/2006/relationships/oleObject" Target="../embeddings/oleObject43.bin"/><Relationship Id="rId15" Type="http://schemas.openxmlformats.org/officeDocument/2006/relationships/oleObject" Target="../embeddings/oleObject48.bin"/><Relationship Id="rId23" Type="http://schemas.openxmlformats.org/officeDocument/2006/relationships/oleObject" Target="../embeddings/oleObject52.bin"/><Relationship Id="rId28" Type="http://schemas.openxmlformats.org/officeDocument/2006/relationships/image" Target="../media/image139.wmf"/><Relationship Id="rId36" Type="http://schemas.openxmlformats.org/officeDocument/2006/relationships/oleObject" Target="../embeddings/oleObject58.bin"/><Relationship Id="rId10" Type="http://schemas.openxmlformats.org/officeDocument/2006/relationships/image" Target="../media/image131.wmf"/><Relationship Id="rId19" Type="http://schemas.openxmlformats.org/officeDocument/2006/relationships/oleObject" Target="../embeddings/oleObject50.bin"/><Relationship Id="rId31" Type="http://schemas.openxmlformats.org/officeDocument/2006/relationships/oleObject" Target="../embeddings/oleObject56.bin"/><Relationship Id="rId4" Type="http://schemas.openxmlformats.org/officeDocument/2006/relationships/image" Target="../media/image128.wmf"/><Relationship Id="rId9" Type="http://schemas.openxmlformats.org/officeDocument/2006/relationships/oleObject" Target="../embeddings/oleObject45.bin"/><Relationship Id="rId14" Type="http://schemas.openxmlformats.org/officeDocument/2006/relationships/image" Target="../media/image133.wmf"/><Relationship Id="rId22" Type="http://schemas.openxmlformats.org/officeDocument/2006/relationships/image" Target="../media/image75.wmf"/><Relationship Id="rId27" Type="http://schemas.openxmlformats.org/officeDocument/2006/relationships/oleObject" Target="../embeddings/oleObject54.bin"/><Relationship Id="rId30" Type="http://schemas.openxmlformats.org/officeDocument/2006/relationships/image" Target="../media/image140.wmf"/><Relationship Id="rId35" Type="http://schemas.openxmlformats.org/officeDocument/2006/relationships/image" Target="../media/image142.wmf"/><Relationship Id="rId8" Type="http://schemas.openxmlformats.org/officeDocument/2006/relationships/image" Target="../media/image130.wmf"/><Relationship Id="rId3" Type="http://schemas.openxmlformats.org/officeDocument/2006/relationships/oleObject" Target="../embeddings/oleObject42.bin"/></Relationships>
</file>

<file path=ppt/slides/_rels/slide48.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image" Target="../media/image147.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2.wmf"/><Relationship Id="rId11" Type="http://schemas.openxmlformats.org/officeDocument/2006/relationships/image" Target="../media/image146.png"/><Relationship Id="rId5" Type="http://schemas.openxmlformats.org/officeDocument/2006/relationships/oleObject" Target="../embeddings/oleObject60.bin"/><Relationship Id="rId10" Type="http://schemas.openxmlformats.org/officeDocument/2006/relationships/image" Target="../media/image145.png"/><Relationship Id="rId4" Type="http://schemas.openxmlformats.org/officeDocument/2006/relationships/image" Target="../media/image81.wmf"/><Relationship Id="rId9" Type="http://schemas.openxmlformats.org/officeDocument/2006/relationships/image" Target="../media/image144.png"/></Relationships>
</file>

<file path=ppt/slides/_rels/slide49.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9" Type="http://schemas.openxmlformats.org/officeDocument/2006/relationships/image" Target="../media/image15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62.bin"/><Relationship Id="rId7" Type="http://schemas.openxmlformats.org/officeDocument/2006/relationships/oleObject" Target="../embeddings/oleObject64.bin"/><Relationship Id="rId12" Type="http://schemas.openxmlformats.org/officeDocument/2006/relationships/image" Target="../media/image8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2.wmf"/><Relationship Id="rId11" Type="http://schemas.openxmlformats.org/officeDocument/2006/relationships/image" Target="../media/image800.png"/><Relationship Id="rId5" Type="http://schemas.openxmlformats.org/officeDocument/2006/relationships/oleObject" Target="../embeddings/oleObject63.bin"/><Relationship Id="rId4" Type="http://schemas.openxmlformats.org/officeDocument/2006/relationships/image" Target="../media/image81.wmf"/><Relationship Id="rId9" Type="http://schemas.openxmlformats.org/officeDocument/2006/relationships/image" Target="../media/image151.png"/></Relationships>
</file>

<file path=ppt/slides/_rels/slide51.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880.png"/><Relationship Id="rId3" Type="http://schemas.openxmlformats.org/officeDocument/2006/relationships/image" Target="../media/image820.png"/><Relationship Id="rId7" Type="http://schemas.openxmlformats.org/officeDocument/2006/relationships/image" Target="../media/image860.png"/><Relationship Id="rId12" Type="http://schemas.openxmlformats.org/officeDocument/2006/relationships/image" Target="../media/image870.png"/><Relationship Id="rId17" Type="http://schemas.openxmlformats.org/officeDocument/2006/relationships/image" Target="../media/image920.png"/><Relationship Id="rId2" Type="http://schemas.openxmlformats.org/officeDocument/2006/relationships/notesSlide" Target="../notesSlides/notesSlide16.xml"/><Relationship Id="rId16"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850.png"/><Relationship Id="rId11" Type="http://schemas.openxmlformats.org/officeDocument/2006/relationships/image" Target="../media/image151.png"/><Relationship Id="rId5" Type="http://schemas.openxmlformats.org/officeDocument/2006/relationships/image" Target="../media/image840.png"/><Relationship Id="rId15" Type="http://schemas.openxmlformats.org/officeDocument/2006/relationships/image" Target="../media/image900.png"/><Relationship Id="rId10" Type="http://schemas.openxmlformats.org/officeDocument/2006/relationships/image" Target="../media/image150.png"/><Relationship Id="rId4" Type="http://schemas.openxmlformats.org/officeDocument/2006/relationships/image" Target="../media/image830.png"/><Relationship Id="rId9" Type="http://schemas.openxmlformats.org/officeDocument/2006/relationships/image" Target="../media/image1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158.png"/><Relationship Id="rId4" Type="http://schemas.openxmlformats.org/officeDocument/2006/relationships/image" Target="../media/image157.png"/></Relationships>
</file>

<file path=ppt/slides/_rels/slide5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57.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57.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3" Type="http://schemas.openxmlformats.org/officeDocument/2006/relationships/image" Target="../media/image164.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image" Target="../media/image163.png"/><Relationship Id="rId16"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70.png"/><Relationship Id="rId5" Type="http://schemas.openxmlformats.org/officeDocument/2006/relationships/image" Target="../media/image64.png"/><Relationship Id="rId15" Type="http://schemas.openxmlformats.org/officeDocument/2006/relationships/image" Target="../media/image174.png"/><Relationship Id="rId10" Type="http://schemas.openxmlformats.org/officeDocument/2006/relationships/image" Target="../media/image169.png"/><Relationship Id="rId4" Type="http://schemas.openxmlformats.org/officeDocument/2006/relationships/image" Target="../media/image165.png"/><Relationship Id="rId9" Type="http://schemas.openxmlformats.org/officeDocument/2006/relationships/image" Target="../media/image168.png"/><Relationship Id="rId14" Type="http://schemas.openxmlformats.org/officeDocument/2006/relationships/image" Target="../media/image17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jpg"/><Relationship Id="rId1" Type="http://schemas.openxmlformats.org/officeDocument/2006/relationships/slideLayout" Target="../slideLayouts/slideLayout12.xml"/><Relationship Id="rId5" Type="http://schemas.openxmlformats.org/officeDocument/2006/relationships/image" Target="../media/image180.png"/><Relationship Id="rId4" Type="http://schemas.openxmlformats.org/officeDocument/2006/relationships/image" Target="../media/image17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2.png"/><Relationship Id="rId7" Type="http://schemas.openxmlformats.org/officeDocument/2006/relationships/image" Target="../media/image179.png"/><Relationship Id="rId2" Type="http://schemas.openxmlformats.org/officeDocument/2006/relationships/image" Target="../media/image181.jpg"/><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 Id="rId9" Type="http://schemas.openxmlformats.org/officeDocument/2006/relationships/image" Target="../media/image187.png"/></Relationships>
</file>

<file path=ppt/slides/_rels/slide6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57.png"/></Relationships>
</file>

<file path=ppt/slides/_rels/slide62.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70.png"/><Relationship Id="rId3" Type="http://schemas.openxmlformats.org/officeDocument/2006/relationships/image" Target="../media/image189.png"/><Relationship Id="rId7" Type="http://schemas.openxmlformats.org/officeDocument/2006/relationships/image" Target="../media/image64.png"/><Relationship Id="rId12" Type="http://schemas.openxmlformats.org/officeDocument/2006/relationships/image" Target="../media/image169.png"/><Relationship Id="rId2" Type="http://schemas.openxmlformats.org/officeDocument/2006/relationships/image" Target="../media/image188.png"/><Relationship Id="rId16"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165.png"/><Relationship Id="rId11" Type="http://schemas.openxmlformats.org/officeDocument/2006/relationships/image" Target="../media/image168.png"/><Relationship Id="rId5" Type="http://schemas.openxmlformats.org/officeDocument/2006/relationships/image" Target="../media/image164.png"/><Relationship Id="rId15" Type="http://schemas.openxmlformats.org/officeDocument/2006/relationships/image" Target="../media/image172.png"/><Relationship Id="rId10" Type="http://schemas.openxmlformats.org/officeDocument/2006/relationships/image" Target="../media/image167.png"/><Relationship Id="rId4" Type="http://schemas.openxmlformats.org/officeDocument/2006/relationships/image" Target="../media/image163.png"/><Relationship Id="rId9" Type="http://schemas.openxmlformats.org/officeDocument/2006/relationships/image" Target="../media/image166.png"/><Relationship Id="rId14" Type="http://schemas.openxmlformats.org/officeDocument/2006/relationships/image" Target="../media/image171.png"/></Relationships>
</file>

<file path=ppt/slides/_rels/slide6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92.jpg"/><Relationship Id="rId2" Type="http://schemas.openxmlformats.org/officeDocument/2006/relationships/image" Target="../media/image19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image" Target="../media/image193.jp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68.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0.png"/><Relationship Id="rId7" Type="http://schemas.openxmlformats.org/officeDocument/2006/relationships/image" Target="../media/image204.png"/><Relationship Id="rId12" Type="http://schemas.openxmlformats.org/officeDocument/2006/relationships/image" Target="../media/image210.png"/><Relationship Id="rId2" Type="http://schemas.openxmlformats.org/officeDocument/2006/relationships/image" Target="../media/image199.jpg"/><Relationship Id="rId1" Type="http://schemas.openxmlformats.org/officeDocument/2006/relationships/slideLayout" Target="../slideLayouts/slideLayout2.xml"/><Relationship Id="rId6" Type="http://schemas.openxmlformats.org/officeDocument/2006/relationships/image" Target="../media/image203.png"/><Relationship Id="rId11" Type="http://schemas.openxmlformats.org/officeDocument/2006/relationships/image" Target="../media/image209.png"/><Relationship Id="rId5" Type="http://schemas.openxmlformats.org/officeDocument/2006/relationships/image" Target="../media/image202.png"/><Relationship Id="rId10" Type="http://schemas.openxmlformats.org/officeDocument/2006/relationships/image" Target="../media/image208.png"/><Relationship Id="rId4" Type="http://schemas.openxmlformats.org/officeDocument/2006/relationships/image" Target="../media/image201.png"/><Relationship Id="rId9" Type="http://schemas.openxmlformats.org/officeDocument/2006/relationships/image" Target="../media/image207.png"/></Relationships>
</file>

<file path=ppt/slides/_rels/slide69.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2.png"/><Relationship Id="rId7" Type="http://schemas.openxmlformats.org/officeDocument/2006/relationships/image" Target="../media/image216.png"/><Relationship Id="rId2" Type="http://schemas.openxmlformats.org/officeDocument/2006/relationships/image" Target="../media/image211.jpg"/><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s>
</file>

<file path=ppt/slides/_rels/slide70.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3.png"/><Relationship Id="rId18" Type="http://schemas.openxmlformats.org/officeDocument/2006/relationships/image" Target="../media/image228.png"/><Relationship Id="rId3" Type="http://schemas.openxmlformats.org/officeDocument/2006/relationships/image" Target="../media/image212.png"/><Relationship Id="rId7" Type="http://schemas.openxmlformats.org/officeDocument/2006/relationships/image" Target="../media/image216.png"/><Relationship Id="rId12" Type="http://schemas.openxmlformats.org/officeDocument/2006/relationships/image" Target="../media/image221.png"/><Relationship Id="rId17" Type="http://schemas.openxmlformats.org/officeDocument/2006/relationships/image" Target="../media/image227.png"/><Relationship Id="rId2" Type="http://schemas.openxmlformats.org/officeDocument/2006/relationships/image" Target="../media/image211.jpg"/><Relationship Id="rId16" Type="http://schemas.openxmlformats.org/officeDocument/2006/relationships/image" Target="../media/image226.png"/><Relationship Id="rId1" Type="http://schemas.openxmlformats.org/officeDocument/2006/relationships/slideLayout" Target="../slideLayouts/slideLayout14.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5" Type="http://schemas.openxmlformats.org/officeDocument/2006/relationships/image" Target="../media/image225.png"/><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4.png"/></Relationships>
</file>

<file path=ppt/slides/_rels/slide71.xml.rels><?xml version="1.0" encoding="UTF-8" standalone="yes"?>
<Relationships xmlns="http://schemas.openxmlformats.org/package/2006/relationships"><Relationship Id="rId3" Type="http://schemas.openxmlformats.org/officeDocument/2006/relationships/image" Target="../media/image1090.png"/><Relationship Id="rId7" Type="http://schemas.openxmlformats.org/officeDocument/2006/relationships/hyperlink" Target="http://videolectures.net/eml07_lecun_wia/" TargetMode="External"/><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240.png"/><Relationship Id="rId5" Type="http://schemas.openxmlformats.org/officeDocument/2006/relationships/image" Target="../media/image1110.png"/><Relationship Id="rId4" Type="http://schemas.openxmlformats.org/officeDocument/2006/relationships/image" Target="../media/image1100.png"/></Relationships>
</file>

<file path=ppt/slides/_rels/slide72.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50.png"/><Relationship Id="rId4" Type="http://schemas.openxmlformats.org/officeDocument/2006/relationships/image" Target="../media/image114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hyperlink" Target="http://speech.ee.ntu.edu.tw/~tlkagk/courses/MLDS_2015_2/Lecture/Theano%20DNN.ecm.mp4/index.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hyperlink" Target="http://speech.ee.ntu.edu.tw/~tlkagk/courses/MLDS_2015_2/Lecture/DNN%20backprop.ecm.mp4/index.html"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57.png"/></Relationships>
</file>

<file path=ppt/slides/_rels/slide7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190.png"/></Relationships>
</file>

<file path=ppt/slides/_rels/slide79.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image" Target="../media/image235.png"/><Relationship Id="rId1" Type="http://schemas.openxmlformats.org/officeDocument/2006/relationships/slideLayout" Target="../slideLayouts/slideLayout2.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158.png"/><Relationship Id="rId9" Type="http://schemas.openxmlformats.org/officeDocument/2006/relationships/image" Target="../media/image242.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8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159.png"/><Relationship Id="rId1" Type="http://schemas.openxmlformats.org/officeDocument/2006/relationships/slideLayout" Target="../slideLayouts/slideLayout13.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9.png"/></Relationships>
</file>

<file path=ppt/slides/_rels/slide83.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250.png"/></Relationships>
</file>

<file path=ppt/slides/_rels/slide8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85.xml.rels><?xml version="1.0" encoding="UTF-8" standalone="yes"?>
<Relationships xmlns="http://schemas.openxmlformats.org/package/2006/relationships"><Relationship Id="rId8" Type="http://schemas.openxmlformats.org/officeDocument/2006/relationships/image" Target="../media/image258.png"/><Relationship Id="rId3" Type="http://schemas.openxmlformats.org/officeDocument/2006/relationships/image" Target="../media/image253.png"/><Relationship Id="rId7" Type="http://schemas.openxmlformats.org/officeDocument/2006/relationships/image" Target="../media/image257.png"/><Relationship Id="rId2" Type="http://schemas.openxmlformats.org/officeDocument/2006/relationships/image" Target="../media/image252.png"/><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 Id="rId9" Type="http://schemas.openxmlformats.org/officeDocument/2006/relationships/image" Target="../media/image259.png"/></Relationships>
</file>

<file path=ppt/slides/_rels/slide86.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image" Target="../media/image261.png"/><Relationship Id="rId7" Type="http://schemas.openxmlformats.org/officeDocument/2006/relationships/image" Target="../media/image264.png"/><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263.png"/><Relationship Id="rId4" Type="http://schemas.openxmlformats.org/officeDocument/2006/relationships/image" Target="../media/image262.png"/><Relationship Id="rId9" Type="http://schemas.openxmlformats.org/officeDocument/2006/relationships/image" Target="../media/image26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58.png"/><Relationship Id="rId7" Type="http://schemas.openxmlformats.org/officeDocument/2006/relationships/image" Target="../media/image269.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268.png"/><Relationship Id="rId11" Type="http://schemas.openxmlformats.org/officeDocument/2006/relationships/image" Target="../media/image271.png"/><Relationship Id="rId5" Type="http://schemas.openxmlformats.org/officeDocument/2006/relationships/image" Target="../media/image267.png"/><Relationship Id="rId10" Type="http://schemas.openxmlformats.org/officeDocument/2006/relationships/image" Target="../media/image64.png"/><Relationship Id="rId4" Type="http://schemas.openxmlformats.org/officeDocument/2006/relationships/image" Target="../media/image59.png"/><Relationship Id="rId9" Type="http://schemas.openxmlformats.org/officeDocument/2006/relationships/image" Target="../media/image60.png"/></Relationships>
</file>

<file path=ppt/slides/_rels/slide89.xml.rels><?xml version="1.0" encoding="UTF-8" standalone="yes"?>
<Relationships xmlns="http://schemas.openxmlformats.org/package/2006/relationships"><Relationship Id="rId8" Type="http://schemas.openxmlformats.org/officeDocument/2006/relationships/image" Target="../media/image274.png"/><Relationship Id="rId13" Type="http://schemas.openxmlformats.org/officeDocument/2006/relationships/image" Target="../media/image278.png"/><Relationship Id="rId3" Type="http://schemas.openxmlformats.org/officeDocument/2006/relationships/image" Target="../media/image58.png"/><Relationship Id="rId7" Type="http://schemas.openxmlformats.org/officeDocument/2006/relationships/image" Target="../media/image64.png"/><Relationship Id="rId12" Type="http://schemas.openxmlformats.org/officeDocument/2006/relationships/image" Target="../media/image277.png"/><Relationship Id="rId2" Type="http://schemas.openxmlformats.org/officeDocument/2006/relationships/image" Target="../media/image156.png"/><Relationship Id="rId1" Type="http://schemas.openxmlformats.org/officeDocument/2006/relationships/slideLayout" Target="../slideLayouts/slideLayout13.xml"/><Relationship Id="rId6" Type="http://schemas.openxmlformats.org/officeDocument/2006/relationships/image" Target="../media/image59.png"/><Relationship Id="rId11" Type="http://schemas.openxmlformats.org/officeDocument/2006/relationships/image" Target="../media/image276.png"/><Relationship Id="rId5" Type="http://schemas.openxmlformats.org/officeDocument/2006/relationships/image" Target="../media/image273.png"/><Relationship Id="rId15" Type="http://schemas.openxmlformats.org/officeDocument/2006/relationships/image" Target="../media/image281.png"/><Relationship Id="rId10" Type="http://schemas.openxmlformats.org/officeDocument/2006/relationships/image" Target="../media/image60.png"/><Relationship Id="rId4" Type="http://schemas.openxmlformats.org/officeDocument/2006/relationships/image" Target="../media/image272.png"/><Relationship Id="rId9" Type="http://schemas.openxmlformats.org/officeDocument/2006/relationships/image" Target="../media/image275.png"/><Relationship Id="rId14" Type="http://schemas.openxmlformats.org/officeDocument/2006/relationships/image" Target="../media/image279.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48.jpg"/><Relationship Id="rId2"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90.xml.rels><?xml version="1.0" encoding="UTF-8" standalone="yes"?>
<Relationships xmlns="http://schemas.openxmlformats.org/package/2006/relationships"><Relationship Id="rId8" Type="http://schemas.openxmlformats.org/officeDocument/2006/relationships/image" Target="../media/image274.png"/><Relationship Id="rId13" Type="http://schemas.openxmlformats.org/officeDocument/2006/relationships/image" Target="../media/image278.png"/><Relationship Id="rId3" Type="http://schemas.openxmlformats.org/officeDocument/2006/relationships/image" Target="../media/image58.png"/><Relationship Id="rId7" Type="http://schemas.openxmlformats.org/officeDocument/2006/relationships/image" Target="../media/image64.png"/><Relationship Id="rId12" Type="http://schemas.openxmlformats.org/officeDocument/2006/relationships/image" Target="../media/image277.png"/><Relationship Id="rId2" Type="http://schemas.openxmlformats.org/officeDocument/2006/relationships/image" Target="../media/image156.png"/><Relationship Id="rId16" Type="http://schemas.openxmlformats.org/officeDocument/2006/relationships/image" Target="../media/image283.png"/><Relationship Id="rId1" Type="http://schemas.openxmlformats.org/officeDocument/2006/relationships/slideLayout" Target="../slideLayouts/slideLayout13.xml"/><Relationship Id="rId6" Type="http://schemas.openxmlformats.org/officeDocument/2006/relationships/image" Target="../media/image59.png"/><Relationship Id="rId11" Type="http://schemas.openxmlformats.org/officeDocument/2006/relationships/image" Target="../media/image276.png"/><Relationship Id="rId5" Type="http://schemas.openxmlformats.org/officeDocument/2006/relationships/image" Target="../media/image273.png"/><Relationship Id="rId15" Type="http://schemas.openxmlformats.org/officeDocument/2006/relationships/image" Target="../media/image282.png"/><Relationship Id="rId10" Type="http://schemas.openxmlformats.org/officeDocument/2006/relationships/image" Target="../media/image60.png"/><Relationship Id="rId4" Type="http://schemas.openxmlformats.org/officeDocument/2006/relationships/image" Target="../media/image272.png"/><Relationship Id="rId9" Type="http://schemas.openxmlformats.org/officeDocument/2006/relationships/image" Target="../media/image275.png"/><Relationship Id="rId14" Type="http://schemas.openxmlformats.org/officeDocument/2006/relationships/image" Target="../media/image281.png"/></Relationships>
</file>

<file path=ppt/slides/_rels/slide91.xml.rels><?xml version="1.0" encoding="UTF-8" standalone="yes"?>
<Relationships xmlns="http://schemas.openxmlformats.org/package/2006/relationships"><Relationship Id="rId8" Type="http://schemas.openxmlformats.org/officeDocument/2006/relationships/image" Target="../media/image274.png"/><Relationship Id="rId13" Type="http://schemas.openxmlformats.org/officeDocument/2006/relationships/image" Target="../media/image278.png"/><Relationship Id="rId3" Type="http://schemas.openxmlformats.org/officeDocument/2006/relationships/image" Target="../media/image58.png"/><Relationship Id="rId7" Type="http://schemas.openxmlformats.org/officeDocument/2006/relationships/image" Target="../media/image64.png"/><Relationship Id="rId12" Type="http://schemas.openxmlformats.org/officeDocument/2006/relationships/image" Target="../media/image277.png"/><Relationship Id="rId2" Type="http://schemas.openxmlformats.org/officeDocument/2006/relationships/image" Target="../media/image156.png"/><Relationship Id="rId1" Type="http://schemas.openxmlformats.org/officeDocument/2006/relationships/slideLayout" Target="../slideLayouts/slideLayout13.xml"/><Relationship Id="rId6" Type="http://schemas.openxmlformats.org/officeDocument/2006/relationships/image" Target="../media/image59.png"/><Relationship Id="rId11" Type="http://schemas.openxmlformats.org/officeDocument/2006/relationships/image" Target="../media/image276.png"/><Relationship Id="rId5" Type="http://schemas.openxmlformats.org/officeDocument/2006/relationships/image" Target="../media/image273.png"/><Relationship Id="rId15" Type="http://schemas.openxmlformats.org/officeDocument/2006/relationships/image" Target="../media/image283.png"/><Relationship Id="rId10" Type="http://schemas.openxmlformats.org/officeDocument/2006/relationships/image" Target="../media/image60.png"/><Relationship Id="rId4" Type="http://schemas.openxmlformats.org/officeDocument/2006/relationships/image" Target="../media/image272.png"/><Relationship Id="rId9" Type="http://schemas.openxmlformats.org/officeDocument/2006/relationships/image" Target="../media/image275.png"/><Relationship Id="rId14" Type="http://schemas.openxmlformats.org/officeDocument/2006/relationships/image" Target="../media/image284.png"/></Relationships>
</file>

<file path=ppt/slides/_rels/slide92.xml.rels><?xml version="1.0" encoding="UTF-8" standalone="yes"?>
<Relationships xmlns="http://schemas.openxmlformats.org/package/2006/relationships"><Relationship Id="rId8" Type="http://schemas.openxmlformats.org/officeDocument/2006/relationships/image" Target="../media/image274.png"/><Relationship Id="rId13" Type="http://schemas.openxmlformats.org/officeDocument/2006/relationships/image" Target="../media/image278.png"/><Relationship Id="rId3" Type="http://schemas.openxmlformats.org/officeDocument/2006/relationships/image" Target="../media/image58.png"/><Relationship Id="rId7" Type="http://schemas.openxmlformats.org/officeDocument/2006/relationships/image" Target="../media/image64.png"/><Relationship Id="rId12" Type="http://schemas.openxmlformats.org/officeDocument/2006/relationships/image" Target="../media/image277.png"/><Relationship Id="rId2" Type="http://schemas.openxmlformats.org/officeDocument/2006/relationships/image" Target="../media/image156.png"/><Relationship Id="rId1" Type="http://schemas.openxmlformats.org/officeDocument/2006/relationships/slideLayout" Target="../slideLayouts/slideLayout13.xml"/><Relationship Id="rId6" Type="http://schemas.openxmlformats.org/officeDocument/2006/relationships/image" Target="../media/image59.png"/><Relationship Id="rId11" Type="http://schemas.openxmlformats.org/officeDocument/2006/relationships/image" Target="../media/image276.png"/><Relationship Id="rId5" Type="http://schemas.openxmlformats.org/officeDocument/2006/relationships/image" Target="../media/image273.png"/><Relationship Id="rId15" Type="http://schemas.openxmlformats.org/officeDocument/2006/relationships/image" Target="../media/image285.png"/><Relationship Id="rId10" Type="http://schemas.openxmlformats.org/officeDocument/2006/relationships/image" Target="../media/image60.png"/><Relationship Id="rId4" Type="http://schemas.openxmlformats.org/officeDocument/2006/relationships/image" Target="../media/image272.png"/><Relationship Id="rId9" Type="http://schemas.openxmlformats.org/officeDocument/2006/relationships/image" Target="../media/image275.png"/><Relationship Id="rId14" Type="http://schemas.openxmlformats.org/officeDocument/2006/relationships/image" Target="../media/image284.png"/></Relationships>
</file>

<file path=ppt/slides/_rels/slide93.xml.rels><?xml version="1.0" encoding="UTF-8" standalone="yes"?>
<Relationships xmlns="http://schemas.openxmlformats.org/package/2006/relationships"><Relationship Id="rId8" Type="http://schemas.openxmlformats.org/officeDocument/2006/relationships/image" Target="../media/image274.png"/><Relationship Id="rId13" Type="http://schemas.openxmlformats.org/officeDocument/2006/relationships/image" Target="../media/image278.png"/><Relationship Id="rId3" Type="http://schemas.openxmlformats.org/officeDocument/2006/relationships/image" Target="../media/image58.png"/><Relationship Id="rId7" Type="http://schemas.openxmlformats.org/officeDocument/2006/relationships/image" Target="../media/image64.png"/><Relationship Id="rId12" Type="http://schemas.openxmlformats.org/officeDocument/2006/relationships/image" Target="../media/image277.png"/><Relationship Id="rId2" Type="http://schemas.openxmlformats.org/officeDocument/2006/relationships/image" Target="../media/image156.png"/><Relationship Id="rId16" Type="http://schemas.openxmlformats.org/officeDocument/2006/relationships/image" Target="../media/image287.png"/><Relationship Id="rId1" Type="http://schemas.openxmlformats.org/officeDocument/2006/relationships/slideLayout" Target="../slideLayouts/slideLayout13.xml"/><Relationship Id="rId6" Type="http://schemas.openxmlformats.org/officeDocument/2006/relationships/image" Target="../media/image59.png"/><Relationship Id="rId11" Type="http://schemas.openxmlformats.org/officeDocument/2006/relationships/image" Target="../media/image276.png"/><Relationship Id="rId5" Type="http://schemas.openxmlformats.org/officeDocument/2006/relationships/image" Target="../media/image273.png"/><Relationship Id="rId15" Type="http://schemas.openxmlformats.org/officeDocument/2006/relationships/image" Target="../media/image285.png"/><Relationship Id="rId10" Type="http://schemas.openxmlformats.org/officeDocument/2006/relationships/image" Target="../media/image60.png"/><Relationship Id="rId4" Type="http://schemas.openxmlformats.org/officeDocument/2006/relationships/image" Target="../media/image272.png"/><Relationship Id="rId9" Type="http://schemas.openxmlformats.org/officeDocument/2006/relationships/image" Target="../media/image275.png"/><Relationship Id="rId14" Type="http://schemas.openxmlformats.org/officeDocument/2006/relationships/image" Target="../media/image286.png"/></Relationships>
</file>

<file path=ppt/slides/_rels/slide94.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2.xml"/><Relationship Id="rId4" Type="http://schemas.openxmlformats.org/officeDocument/2006/relationships/image" Target="../media/image291.png"/></Relationships>
</file>

<file path=ppt/slides/_rels/slide96.xml.rels><?xml version="1.0" encoding="UTF-8" standalone="yes"?>
<Relationships xmlns="http://schemas.openxmlformats.org/package/2006/relationships"><Relationship Id="rId8" Type="http://schemas.openxmlformats.org/officeDocument/2006/relationships/image" Target="../media/image297.png"/><Relationship Id="rId3" Type="http://schemas.openxmlformats.org/officeDocument/2006/relationships/image" Target="../media/image292.png"/><Relationship Id="rId7" Type="http://schemas.openxmlformats.org/officeDocument/2006/relationships/image" Target="../media/image296.png"/><Relationship Id="rId2" Type="http://schemas.openxmlformats.org/officeDocument/2006/relationships/image" Target="../media/image288.png"/><Relationship Id="rId1" Type="http://schemas.openxmlformats.org/officeDocument/2006/relationships/slideLayout" Target="../slideLayouts/slideLayout2.xml"/><Relationship Id="rId6" Type="http://schemas.openxmlformats.org/officeDocument/2006/relationships/image" Target="../media/image295.png"/><Relationship Id="rId5" Type="http://schemas.openxmlformats.org/officeDocument/2006/relationships/image" Target="../media/image294.png"/><Relationship Id="rId4" Type="http://schemas.openxmlformats.org/officeDocument/2006/relationships/image" Target="../media/image293.png"/><Relationship Id="rId9" Type="http://schemas.openxmlformats.org/officeDocument/2006/relationships/image" Target="../media/image298.png"/></Relationships>
</file>

<file path=ppt/slides/_rels/slide97.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301.png"/></Relationships>
</file>

<file path=ppt/slides/_rels/slide98.xml.rels><?xml version="1.0" encoding="UTF-8" standalone="yes"?>
<Relationships xmlns="http://schemas.openxmlformats.org/package/2006/relationships"><Relationship Id="rId3" Type="http://schemas.openxmlformats.org/officeDocument/2006/relationships/image" Target="../media/image303.png"/><Relationship Id="rId7" Type="http://schemas.openxmlformats.org/officeDocument/2006/relationships/image" Target="../media/image305.png"/><Relationship Id="rId2" Type="http://schemas.openxmlformats.org/officeDocument/2006/relationships/image" Target="../media/image302.png"/><Relationship Id="rId1" Type="http://schemas.openxmlformats.org/officeDocument/2006/relationships/slideLayout" Target="../slideLayouts/slideLayout2.xml"/><Relationship Id="rId6" Type="http://schemas.openxmlformats.org/officeDocument/2006/relationships/image" Target="../media/image265.png"/><Relationship Id="rId5" Type="http://schemas.openxmlformats.org/officeDocument/2006/relationships/image" Target="../media/image159.png"/><Relationship Id="rId4" Type="http://schemas.openxmlformats.org/officeDocument/2006/relationships/image" Target="../media/image304.png"/></Relationships>
</file>

<file path=ppt/slides/_rels/slide99.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7592" y="58927"/>
            <a:ext cx="6966408" cy="1210391"/>
          </a:xfrm>
          <a:prstGeom prst="rect">
            <a:avLst/>
          </a:prstGeom>
        </p:spPr>
        <p:txBody>
          <a:bodyPr vert="horz" wrap="square" lIns="0" tIns="375725" rIns="0" bIns="0" rtlCol="0" anchor="ctr">
            <a:spAutoFit/>
          </a:bodyPr>
          <a:lstStyle/>
          <a:p>
            <a:pPr marL="12948">
              <a:lnSpc>
                <a:spcPct val="100000"/>
              </a:lnSpc>
              <a:spcBef>
                <a:spcPts val="70"/>
              </a:spcBef>
              <a:tabLst>
                <a:tab pos="3622199" algn="l"/>
                <a:tab pos="4336995" algn="l"/>
                <a:tab pos="6302349" algn="l"/>
              </a:tabLst>
            </a:pPr>
            <a:r>
              <a:rPr lang="en-US" altLang="zh-CN" sz="5400" spc="-7" dirty="0">
                <a:latin typeface="+mj-lt"/>
              </a:rPr>
              <a:t>N</a:t>
            </a:r>
            <a:r>
              <a:rPr sz="5400" spc="-7" dirty="0">
                <a:latin typeface="+mj-lt"/>
              </a:rPr>
              <a:t>eural</a:t>
            </a:r>
            <a:r>
              <a:rPr lang="zh-CN" altLang="en-US" sz="5400" spc="-7" dirty="0">
                <a:latin typeface="+mj-lt"/>
              </a:rPr>
              <a:t> </a:t>
            </a:r>
            <a:r>
              <a:rPr lang="en-US" altLang="zh-CN" sz="5400" spc="-7" dirty="0">
                <a:latin typeface="+mj-lt"/>
              </a:rPr>
              <a:t>N</a:t>
            </a:r>
            <a:r>
              <a:rPr sz="5400" spc="-7" dirty="0">
                <a:latin typeface="+mj-lt"/>
              </a:rPr>
              <a:t>etworks</a:t>
            </a:r>
            <a:endParaRPr sz="5400" dirty="0">
              <a:latin typeface="+mj-lt"/>
            </a:endParaRPr>
          </a:p>
        </p:txBody>
      </p:sp>
      <p:pic>
        <p:nvPicPr>
          <p:cNvPr id="3" name="object 3"/>
          <p:cNvPicPr/>
          <p:nvPr/>
        </p:nvPicPr>
        <p:blipFill>
          <a:blip r:embed="rId2" cstate="print"/>
          <a:stretch>
            <a:fillRect/>
          </a:stretch>
        </p:blipFill>
        <p:spPr>
          <a:xfrm>
            <a:off x="1866990" y="1728396"/>
            <a:ext cx="5410019" cy="4007386"/>
          </a:xfrm>
          <a:prstGeom prst="rect">
            <a:avLst/>
          </a:prstGeom>
        </p:spPr>
      </p:pic>
      <p:sp>
        <p:nvSpPr>
          <p:cNvPr id="4" name="object 4"/>
          <p:cNvSpPr txBox="1"/>
          <p:nvPr/>
        </p:nvSpPr>
        <p:spPr>
          <a:xfrm>
            <a:off x="6271087" y="5964112"/>
            <a:ext cx="2612380" cy="657030"/>
          </a:xfrm>
          <a:prstGeom prst="rect">
            <a:avLst/>
          </a:prstGeom>
        </p:spPr>
        <p:txBody>
          <a:bodyPr vert="horz" wrap="square" lIns="0" tIns="41076" rIns="0" bIns="0" rtlCol="0">
            <a:spAutoFit/>
          </a:bodyPr>
          <a:lstStyle/>
          <a:p>
            <a:pPr marL="8929" marR="3572" indent="879096" algn="r">
              <a:spcBef>
                <a:spcPts val="323"/>
              </a:spcBef>
            </a:pPr>
            <a:r>
              <a:rPr sz="2000" dirty="0">
                <a:latin typeface="Calibri" panose="020F0502020204030204" pitchFamily="34" charset="0"/>
                <a:cs typeface="Calibri" panose="020F0502020204030204" pitchFamily="34" charset="0"/>
              </a:rPr>
              <a:t>Computer</a:t>
            </a:r>
            <a:r>
              <a:rPr sz="2000" spc="-32" dirty="0">
                <a:latin typeface="Calibri" panose="020F0502020204030204" pitchFamily="34" charset="0"/>
                <a:cs typeface="Calibri" panose="020F0502020204030204" pitchFamily="34" charset="0"/>
              </a:rPr>
              <a:t> </a:t>
            </a:r>
            <a:r>
              <a:rPr sz="2000" spc="-7" dirty="0">
                <a:latin typeface="Calibri" panose="020F0502020204030204" pitchFamily="34" charset="0"/>
                <a:cs typeface="Calibri" panose="020F0502020204030204" pitchFamily="34" charset="0"/>
              </a:rPr>
              <a:t>Vision </a:t>
            </a:r>
            <a:r>
              <a:rPr sz="2000" dirty="0">
                <a:latin typeface="Calibri" panose="020F0502020204030204" pitchFamily="34" charset="0"/>
                <a:cs typeface="Calibri" panose="020F0502020204030204" pitchFamily="34" charset="0"/>
              </a:rPr>
              <a:t>Fall</a:t>
            </a:r>
            <a:r>
              <a:rPr sz="2000" spc="-7" dirty="0">
                <a:latin typeface="Calibri" panose="020F0502020204030204" pitchFamily="34" charset="0"/>
                <a:cs typeface="Calibri" panose="020F0502020204030204" pitchFamily="34" charset="0"/>
              </a:rPr>
              <a:t> </a:t>
            </a:r>
            <a:r>
              <a:rPr sz="2000" dirty="0">
                <a:latin typeface="Calibri" panose="020F0502020204030204" pitchFamily="34" charset="0"/>
                <a:cs typeface="Calibri" panose="020F0502020204030204" pitchFamily="34" charset="0"/>
              </a:rPr>
              <a:t>2022,</a:t>
            </a:r>
            <a:r>
              <a:rPr sz="2000" spc="-11" dirty="0">
                <a:latin typeface="Calibri" panose="020F0502020204030204" pitchFamily="34" charset="0"/>
                <a:cs typeface="Calibri" panose="020F0502020204030204" pitchFamily="34" charset="0"/>
              </a:rPr>
              <a:t> </a:t>
            </a:r>
            <a:r>
              <a:rPr sz="2000" dirty="0">
                <a:latin typeface="Calibri" panose="020F0502020204030204" pitchFamily="34" charset="0"/>
                <a:cs typeface="Calibri" panose="020F0502020204030204" pitchFamily="34" charset="0"/>
              </a:rPr>
              <a:t>Lecture</a:t>
            </a:r>
            <a:r>
              <a:rPr sz="2000" spc="-11" dirty="0">
                <a:latin typeface="Calibri" panose="020F0502020204030204" pitchFamily="34" charset="0"/>
                <a:cs typeface="Calibri" panose="020F0502020204030204" pitchFamily="34" charset="0"/>
              </a:rPr>
              <a:t> </a:t>
            </a:r>
            <a:r>
              <a:rPr sz="2000" spc="-7" dirty="0">
                <a:latin typeface="Calibri" panose="020F0502020204030204" pitchFamily="34" charset="0"/>
                <a:cs typeface="Calibri" panose="020F0502020204030204" pitchFamily="34" charset="0"/>
              </a:rPr>
              <a:t>13&amp;14</a:t>
            </a:r>
            <a:endParaRPr sz="2000" dirty="0">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0843" y="3263701"/>
            <a:ext cx="2425700" cy="2379980"/>
          </a:xfrm>
          <a:custGeom>
            <a:avLst/>
            <a:gdLst/>
            <a:ahLst/>
            <a:cxnLst/>
            <a:rect l="l" t="t" r="r" b="b"/>
            <a:pathLst>
              <a:path w="2425700" h="2379979">
                <a:moveTo>
                  <a:pt x="0" y="0"/>
                </a:moveTo>
                <a:lnTo>
                  <a:pt x="2425170" y="0"/>
                </a:lnTo>
                <a:lnTo>
                  <a:pt x="2425170" y="2379595"/>
                </a:lnTo>
                <a:lnTo>
                  <a:pt x="0" y="2379595"/>
                </a:lnTo>
                <a:lnTo>
                  <a:pt x="0" y="0"/>
                </a:lnTo>
                <a:close/>
              </a:path>
            </a:pathLst>
          </a:custGeom>
          <a:solidFill>
            <a:srgbClr val="F4CCCC"/>
          </a:solidFill>
        </p:spPr>
        <p:txBody>
          <a:bodyPr wrap="square" lIns="0" tIns="0" rIns="0" bIns="0" rtlCol="0"/>
          <a:lstStyle/>
          <a:p>
            <a:endParaRPr/>
          </a:p>
        </p:txBody>
      </p:sp>
      <p:sp>
        <p:nvSpPr>
          <p:cNvPr id="3" name="object 3"/>
          <p:cNvSpPr/>
          <p:nvPr/>
        </p:nvSpPr>
        <p:spPr>
          <a:xfrm>
            <a:off x="3673018" y="3559052"/>
            <a:ext cx="1767839" cy="1767839"/>
          </a:xfrm>
          <a:custGeom>
            <a:avLst/>
            <a:gdLst/>
            <a:ahLst/>
            <a:cxnLst/>
            <a:rect l="l" t="t" r="r" b="b"/>
            <a:pathLst>
              <a:path w="1767839" h="1767839">
                <a:moveTo>
                  <a:pt x="883798" y="1767596"/>
                </a:moveTo>
                <a:lnTo>
                  <a:pt x="835307" y="1766288"/>
                </a:lnTo>
                <a:lnTo>
                  <a:pt x="787500" y="1762410"/>
                </a:lnTo>
                <a:lnTo>
                  <a:pt x="740443" y="1756028"/>
                </a:lnTo>
                <a:lnTo>
                  <a:pt x="694205" y="1747211"/>
                </a:lnTo>
                <a:lnTo>
                  <a:pt x="648852" y="1736025"/>
                </a:lnTo>
                <a:lnTo>
                  <a:pt x="604453" y="1722538"/>
                </a:lnTo>
                <a:lnTo>
                  <a:pt x="561073" y="1706818"/>
                </a:lnTo>
                <a:lnTo>
                  <a:pt x="518782" y="1688932"/>
                </a:lnTo>
                <a:lnTo>
                  <a:pt x="477646" y="1668946"/>
                </a:lnTo>
                <a:lnTo>
                  <a:pt x="437732" y="1646930"/>
                </a:lnTo>
                <a:lnTo>
                  <a:pt x="399108" y="1622949"/>
                </a:lnTo>
                <a:lnTo>
                  <a:pt x="361842" y="1597072"/>
                </a:lnTo>
                <a:lnTo>
                  <a:pt x="326000" y="1569365"/>
                </a:lnTo>
                <a:lnTo>
                  <a:pt x="291651" y="1539897"/>
                </a:lnTo>
                <a:lnTo>
                  <a:pt x="258861" y="1508734"/>
                </a:lnTo>
                <a:lnTo>
                  <a:pt x="227699" y="1475944"/>
                </a:lnTo>
                <a:lnTo>
                  <a:pt x="198230" y="1441595"/>
                </a:lnTo>
                <a:lnTo>
                  <a:pt x="170524" y="1405754"/>
                </a:lnTo>
                <a:lnTo>
                  <a:pt x="144647" y="1368487"/>
                </a:lnTo>
                <a:lnTo>
                  <a:pt x="120666" y="1329864"/>
                </a:lnTo>
                <a:lnTo>
                  <a:pt x="98649" y="1289950"/>
                </a:lnTo>
                <a:lnTo>
                  <a:pt x="78664" y="1248814"/>
                </a:lnTo>
                <a:lnTo>
                  <a:pt x="60777" y="1206522"/>
                </a:lnTo>
                <a:lnTo>
                  <a:pt x="45057" y="1163143"/>
                </a:lnTo>
                <a:lnTo>
                  <a:pt x="31570" y="1118743"/>
                </a:lnTo>
                <a:lnTo>
                  <a:pt x="20385" y="1073390"/>
                </a:lnTo>
                <a:lnTo>
                  <a:pt x="11567" y="1027152"/>
                </a:lnTo>
                <a:lnTo>
                  <a:pt x="5186" y="980096"/>
                </a:lnTo>
                <a:lnTo>
                  <a:pt x="1307" y="932288"/>
                </a:lnTo>
                <a:lnTo>
                  <a:pt x="0" y="883798"/>
                </a:lnTo>
                <a:lnTo>
                  <a:pt x="1307" y="835307"/>
                </a:lnTo>
                <a:lnTo>
                  <a:pt x="5186" y="787500"/>
                </a:lnTo>
                <a:lnTo>
                  <a:pt x="11567" y="740443"/>
                </a:lnTo>
                <a:lnTo>
                  <a:pt x="20385" y="694205"/>
                </a:lnTo>
                <a:lnTo>
                  <a:pt x="31570" y="648852"/>
                </a:lnTo>
                <a:lnTo>
                  <a:pt x="45057" y="604453"/>
                </a:lnTo>
                <a:lnTo>
                  <a:pt x="60777" y="561073"/>
                </a:lnTo>
                <a:lnTo>
                  <a:pt x="78664" y="518782"/>
                </a:lnTo>
                <a:lnTo>
                  <a:pt x="98649" y="477646"/>
                </a:lnTo>
                <a:lnTo>
                  <a:pt x="120666" y="437732"/>
                </a:lnTo>
                <a:lnTo>
                  <a:pt x="144647" y="399108"/>
                </a:lnTo>
                <a:lnTo>
                  <a:pt x="170524" y="361842"/>
                </a:lnTo>
                <a:lnTo>
                  <a:pt x="198230" y="326000"/>
                </a:lnTo>
                <a:lnTo>
                  <a:pt x="227699" y="291651"/>
                </a:lnTo>
                <a:lnTo>
                  <a:pt x="258875" y="258849"/>
                </a:lnTo>
                <a:lnTo>
                  <a:pt x="291651" y="227699"/>
                </a:lnTo>
                <a:lnTo>
                  <a:pt x="326000" y="198230"/>
                </a:lnTo>
                <a:lnTo>
                  <a:pt x="361842" y="170524"/>
                </a:lnTo>
                <a:lnTo>
                  <a:pt x="399108" y="144647"/>
                </a:lnTo>
                <a:lnTo>
                  <a:pt x="437732" y="120666"/>
                </a:lnTo>
                <a:lnTo>
                  <a:pt x="477646" y="98649"/>
                </a:lnTo>
                <a:lnTo>
                  <a:pt x="518782" y="78664"/>
                </a:lnTo>
                <a:lnTo>
                  <a:pt x="561073" y="60777"/>
                </a:lnTo>
                <a:lnTo>
                  <a:pt x="604453" y="45057"/>
                </a:lnTo>
                <a:lnTo>
                  <a:pt x="648852" y="31570"/>
                </a:lnTo>
                <a:lnTo>
                  <a:pt x="694205" y="20385"/>
                </a:lnTo>
                <a:lnTo>
                  <a:pt x="740443" y="11567"/>
                </a:lnTo>
                <a:lnTo>
                  <a:pt x="787500" y="5186"/>
                </a:lnTo>
                <a:lnTo>
                  <a:pt x="835307" y="1307"/>
                </a:lnTo>
                <a:lnTo>
                  <a:pt x="883798" y="0"/>
                </a:lnTo>
                <a:lnTo>
                  <a:pt x="933861" y="1417"/>
                </a:lnTo>
                <a:lnTo>
                  <a:pt x="983523" y="5641"/>
                </a:lnTo>
                <a:lnTo>
                  <a:pt x="1032674" y="12625"/>
                </a:lnTo>
                <a:lnTo>
                  <a:pt x="1081207" y="22325"/>
                </a:lnTo>
                <a:lnTo>
                  <a:pt x="1129014" y="34697"/>
                </a:lnTo>
                <a:lnTo>
                  <a:pt x="1175986" y="49694"/>
                </a:lnTo>
                <a:lnTo>
                  <a:pt x="1222016" y="67274"/>
                </a:lnTo>
                <a:lnTo>
                  <a:pt x="1266995" y="87390"/>
                </a:lnTo>
                <a:lnTo>
                  <a:pt x="1310815" y="109998"/>
                </a:lnTo>
                <a:lnTo>
                  <a:pt x="1353368" y="135053"/>
                </a:lnTo>
                <a:lnTo>
                  <a:pt x="1394545" y="162511"/>
                </a:lnTo>
                <a:lnTo>
                  <a:pt x="1434240" y="192326"/>
                </a:lnTo>
                <a:lnTo>
                  <a:pt x="1472343" y="224453"/>
                </a:lnTo>
                <a:lnTo>
                  <a:pt x="1508758" y="258861"/>
                </a:lnTo>
                <a:lnTo>
                  <a:pt x="1543145" y="295253"/>
                </a:lnTo>
                <a:lnTo>
                  <a:pt x="1575275" y="333356"/>
                </a:lnTo>
                <a:lnTo>
                  <a:pt x="1605091" y="373050"/>
                </a:lnTo>
                <a:lnTo>
                  <a:pt x="1632549" y="414228"/>
                </a:lnTo>
                <a:lnTo>
                  <a:pt x="1657604" y="456781"/>
                </a:lnTo>
                <a:lnTo>
                  <a:pt x="1680212" y="500601"/>
                </a:lnTo>
                <a:lnTo>
                  <a:pt x="1700327" y="545580"/>
                </a:lnTo>
                <a:lnTo>
                  <a:pt x="1717906" y="591609"/>
                </a:lnTo>
                <a:lnTo>
                  <a:pt x="1732903" y="638581"/>
                </a:lnTo>
                <a:lnTo>
                  <a:pt x="1745273" y="686388"/>
                </a:lnTo>
                <a:lnTo>
                  <a:pt x="1754972" y="734921"/>
                </a:lnTo>
                <a:lnTo>
                  <a:pt x="1761956" y="784073"/>
                </a:lnTo>
                <a:lnTo>
                  <a:pt x="1766178" y="833734"/>
                </a:lnTo>
                <a:lnTo>
                  <a:pt x="1767596" y="883798"/>
                </a:lnTo>
                <a:lnTo>
                  <a:pt x="1766288" y="932288"/>
                </a:lnTo>
                <a:lnTo>
                  <a:pt x="1762410" y="980096"/>
                </a:lnTo>
                <a:lnTo>
                  <a:pt x="1756029" y="1027152"/>
                </a:lnTo>
                <a:lnTo>
                  <a:pt x="1747212" y="1073390"/>
                </a:lnTo>
                <a:lnTo>
                  <a:pt x="1736027" y="1118743"/>
                </a:lnTo>
                <a:lnTo>
                  <a:pt x="1722541" y="1163143"/>
                </a:lnTo>
                <a:lnTo>
                  <a:pt x="1706821" y="1206522"/>
                </a:lnTo>
                <a:lnTo>
                  <a:pt x="1688936" y="1248814"/>
                </a:lnTo>
                <a:lnTo>
                  <a:pt x="1668951" y="1289950"/>
                </a:lnTo>
                <a:lnTo>
                  <a:pt x="1646935" y="1329864"/>
                </a:lnTo>
                <a:lnTo>
                  <a:pt x="1622955" y="1368487"/>
                </a:lnTo>
                <a:lnTo>
                  <a:pt x="1597079" y="1405754"/>
                </a:lnTo>
                <a:lnTo>
                  <a:pt x="1569373" y="1441595"/>
                </a:lnTo>
                <a:lnTo>
                  <a:pt x="1539905" y="1475944"/>
                </a:lnTo>
                <a:lnTo>
                  <a:pt x="1508743" y="1508734"/>
                </a:lnTo>
                <a:lnTo>
                  <a:pt x="1475954" y="1539897"/>
                </a:lnTo>
                <a:lnTo>
                  <a:pt x="1441605" y="1569365"/>
                </a:lnTo>
                <a:lnTo>
                  <a:pt x="1405764" y="1597072"/>
                </a:lnTo>
                <a:lnTo>
                  <a:pt x="1368498" y="1622949"/>
                </a:lnTo>
                <a:lnTo>
                  <a:pt x="1329875" y="1646930"/>
                </a:lnTo>
                <a:lnTo>
                  <a:pt x="1289961" y="1668946"/>
                </a:lnTo>
                <a:lnTo>
                  <a:pt x="1248824" y="1688932"/>
                </a:lnTo>
                <a:lnTo>
                  <a:pt x="1206532" y="1706818"/>
                </a:lnTo>
                <a:lnTo>
                  <a:pt x="1163152" y="1722538"/>
                </a:lnTo>
                <a:lnTo>
                  <a:pt x="1118752" y="1736025"/>
                </a:lnTo>
                <a:lnTo>
                  <a:pt x="1073398" y="1747211"/>
                </a:lnTo>
                <a:lnTo>
                  <a:pt x="1027158" y="1756028"/>
                </a:lnTo>
                <a:lnTo>
                  <a:pt x="980100" y="1762410"/>
                </a:lnTo>
                <a:lnTo>
                  <a:pt x="932291" y="1766288"/>
                </a:lnTo>
                <a:lnTo>
                  <a:pt x="883798" y="1767596"/>
                </a:lnTo>
                <a:close/>
              </a:path>
            </a:pathLst>
          </a:custGeom>
          <a:solidFill>
            <a:srgbClr val="C8DAF7"/>
          </a:solidFill>
        </p:spPr>
        <p:txBody>
          <a:bodyPr wrap="square" lIns="0" tIns="0" rIns="0" bIns="0" rtlCol="0"/>
          <a:lstStyle/>
          <a:p>
            <a:endParaRPr/>
          </a:p>
        </p:txBody>
      </p:sp>
      <p:sp>
        <p:nvSpPr>
          <p:cNvPr id="4" name="object 4"/>
          <p:cNvSpPr/>
          <p:nvPr/>
        </p:nvSpPr>
        <p:spPr>
          <a:xfrm>
            <a:off x="4153041" y="4039050"/>
            <a:ext cx="807720" cy="807720"/>
          </a:xfrm>
          <a:custGeom>
            <a:avLst/>
            <a:gdLst/>
            <a:ahLst/>
            <a:cxnLst/>
            <a:rect l="l" t="t" r="r" b="b"/>
            <a:pathLst>
              <a:path w="807720" h="807720">
                <a:moveTo>
                  <a:pt x="403774" y="807598"/>
                </a:moveTo>
                <a:lnTo>
                  <a:pt x="356685" y="804881"/>
                </a:lnTo>
                <a:lnTo>
                  <a:pt x="311192" y="796933"/>
                </a:lnTo>
                <a:lnTo>
                  <a:pt x="267597" y="784056"/>
                </a:lnTo>
                <a:lnTo>
                  <a:pt x="226203" y="766553"/>
                </a:lnTo>
                <a:lnTo>
                  <a:pt x="187315" y="744728"/>
                </a:lnTo>
                <a:lnTo>
                  <a:pt x="151233" y="718884"/>
                </a:lnTo>
                <a:lnTo>
                  <a:pt x="118262" y="689323"/>
                </a:lnTo>
                <a:lnTo>
                  <a:pt x="88704" y="656349"/>
                </a:lnTo>
                <a:lnTo>
                  <a:pt x="62862" y="620265"/>
                </a:lnTo>
                <a:lnTo>
                  <a:pt x="41039" y="581374"/>
                </a:lnTo>
                <a:lnTo>
                  <a:pt x="23539" y="539979"/>
                </a:lnTo>
                <a:lnTo>
                  <a:pt x="10663" y="496382"/>
                </a:lnTo>
                <a:lnTo>
                  <a:pt x="2716" y="450888"/>
                </a:lnTo>
                <a:lnTo>
                  <a:pt x="0" y="403799"/>
                </a:lnTo>
                <a:lnTo>
                  <a:pt x="2716" y="356705"/>
                </a:lnTo>
                <a:lnTo>
                  <a:pt x="10663" y="311207"/>
                </a:lnTo>
                <a:lnTo>
                  <a:pt x="23539" y="267609"/>
                </a:lnTo>
                <a:lnTo>
                  <a:pt x="41039" y="226213"/>
                </a:lnTo>
                <a:lnTo>
                  <a:pt x="62862" y="187321"/>
                </a:lnTo>
                <a:lnTo>
                  <a:pt x="88704" y="151238"/>
                </a:lnTo>
                <a:lnTo>
                  <a:pt x="118262" y="118265"/>
                </a:lnTo>
                <a:lnTo>
                  <a:pt x="151233" y="88706"/>
                </a:lnTo>
                <a:lnTo>
                  <a:pt x="187315" y="62863"/>
                </a:lnTo>
                <a:lnTo>
                  <a:pt x="226203" y="41040"/>
                </a:lnTo>
                <a:lnTo>
                  <a:pt x="267597" y="23539"/>
                </a:lnTo>
                <a:lnTo>
                  <a:pt x="311192" y="10663"/>
                </a:lnTo>
                <a:lnTo>
                  <a:pt x="356685" y="2716"/>
                </a:lnTo>
                <a:lnTo>
                  <a:pt x="403774" y="0"/>
                </a:lnTo>
                <a:lnTo>
                  <a:pt x="456854" y="3502"/>
                </a:lnTo>
                <a:lnTo>
                  <a:pt x="508577" y="13836"/>
                </a:lnTo>
                <a:lnTo>
                  <a:pt x="558314" y="30740"/>
                </a:lnTo>
                <a:lnTo>
                  <a:pt x="605436" y="53955"/>
                </a:lnTo>
                <a:lnTo>
                  <a:pt x="649315" y="83220"/>
                </a:lnTo>
                <a:lnTo>
                  <a:pt x="689323" y="118274"/>
                </a:lnTo>
                <a:lnTo>
                  <a:pt x="724378" y="158280"/>
                </a:lnTo>
                <a:lnTo>
                  <a:pt x="753642" y="202155"/>
                </a:lnTo>
                <a:lnTo>
                  <a:pt x="776857" y="249271"/>
                </a:lnTo>
                <a:lnTo>
                  <a:pt x="793762" y="299002"/>
                </a:lnTo>
                <a:lnTo>
                  <a:pt x="804095" y="350720"/>
                </a:lnTo>
                <a:lnTo>
                  <a:pt x="807598" y="403799"/>
                </a:lnTo>
                <a:lnTo>
                  <a:pt x="804881" y="450888"/>
                </a:lnTo>
                <a:lnTo>
                  <a:pt x="796933" y="496382"/>
                </a:lnTo>
                <a:lnTo>
                  <a:pt x="784055" y="539979"/>
                </a:lnTo>
                <a:lnTo>
                  <a:pt x="766552" y="581374"/>
                </a:lnTo>
                <a:lnTo>
                  <a:pt x="744727" y="620265"/>
                </a:lnTo>
                <a:lnTo>
                  <a:pt x="718882" y="656349"/>
                </a:lnTo>
                <a:lnTo>
                  <a:pt x="689320" y="689323"/>
                </a:lnTo>
                <a:lnTo>
                  <a:pt x="656345" y="718884"/>
                </a:lnTo>
                <a:lnTo>
                  <a:pt x="620258" y="744728"/>
                </a:lnTo>
                <a:lnTo>
                  <a:pt x="581365" y="766553"/>
                </a:lnTo>
                <a:lnTo>
                  <a:pt x="539966" y="784056"/>
                </a:lnTo>
                <a:lnTo>
                  <a:pt x="496366" y="796933"/>
                </a:lnTo>
                <a:lnTo>
                  <a:pt x="450868" y="804881"/>
                </a:lnTo>
                <a:lnTo>
                  <a:pt x="403774" y="807598"/>
                </a:lnTo>
                <a:close/>
              </a:path>
            </a:pathLst>
          </a:custGeom>
          <a:solidFill>
            <a:srgbClr val="F4CCCC"/>
          </a:solidFill>
        </p:spPr>
        <p:txBody>
          <a:bodyPr wrap="square" lIns="0" tIns="0" rIns="0" bIns="0" rtlCol="0"/>
          <a:lstStyle/>
          <a:p>
            <a:endParaRPr/>
          </a:p>
        </p:txBody>
      </p:sp>
      <p:sp>
        <p:nvSpPr>
          <p:cNvPr id="5" name="object 5"/>
          <p:cNvSpPr txBox="1">
            <a:spLocks noGrp="1"/>
          </p:cNvSpPr>
          <p:nvPr>
            <p:ph type="title"/>
          </p:nvPr>
        </p:nvSpPr>
        <p:spPr>
          <a:xfrm>
            <a:off x="303549" y="529802"/>
            <a:ext cx="5919695" cy="505267"/>
          </a:xfrm>
          <a:prstGeom prst="rect">
            <a:avLst/>
          </a:prstGeom>
        </p:spPr>
        <p:txBody>
          <a:bodyPr vert="horz" wrap="square" lIns="0" tIns="12700" rIns="0" bIns="0" rtlCol="0" anchor="ctr">
            <a:spAutoFit/>
          </a:bodyPr>
          <a:lstStyle/>
          <a:p>
            <a:pPr marL="12700">
              <a:lnSpc>
                <a:spcPct val="100000"/>
              </a:lnSpc>
              <a:spcBef>
                <a:spcPts val="100"/>
              </a:spcBef>
            </a:pPr>
            <a:r>
              <a:rPr sz="3200" spc="-5" dirty="0">
                <a:cs typeface="Calibri" panose="020F0502020204030204" pitchFamily="34" charset="0"/>
              </a:rPr>
              <a:t>Hard </a:t>
            </a:r>
            <a:r>
              <a:rPr sz="3200" dirty="0">
                <a:cs typeface="Calibri" panose="020F0502020204030204" pitchFamily="34" charset="0"/>
              </a:rPr>
              <a:t>cases </a:t>
            </a:r>
            <a:r>
              <a:rPr sz="3200" spc="-5" dirty="0">
                <a:cs typeface="Calibri" panose="020F0502020204030204" pitchFamily="34" charset="0"/>
              </a:rPr>
              <a:t>for </a:t>
            </a:r>
            <a:r>
              <a:rPr sz="3200" dirty="0">
                <a:cs typeface="Calibri" panose="020F0502020204030204" pitchFamily="34" charset="0"/>
              </a:rPr>
              <a:t>a </a:t>
            </a:r>
            <a:r>
              <a:rPr sz="3200" spc="-5" dirty="0">
                <a:cs typeface="Calibri" panose="020F0502020204030204" pitchFamily="34" charset="0"/>
              </a:rPr>
              <a:t>linear</a:t>
            </a:r>
            <a:r>
              <a:rPr sz="3200" spc="-105" dirty="0">
                <a:cs typeface="Calibri" panose="020F0502020204030204" pitchFamily="34" charset="0"/>
              </a:rPr>
              <a:t> </a:t>
            </a:r>
            <a:r>
              <a:rPr sz="3200" dirty="0">
                <a:cs typeface="Calibri" panose="020F0502020204030204" pitchFamily="34" charset="0"/>
              </a:rPr>
              <a:t>classifier</a:t>
            </a:r>
          </a:p>
        </p:txBody>
      </p:sp>
      <p:graphicFrame>
        <p:nvGraphicFramePr>
          <p:cNvPr id="6" name="object 6"/>
          <p:cNvGraphicFramePr>
            <a:graphicFrameLocks noGrp="1"/>
          </p:cNvGraphicFramePr>
          <p:nvPr>
            <p:extLst>
              <p:ext uri="{D42A27DB-BD31-4B8C-83A1-F6EECF244321}">
                <p14:modId xmlns:p14="http://schemas.microsoft.com/office/powerpoint/2010/main" val="2069817027"/>
              </p:ext>
            </p:extLst>
          </p:nvPr>
        </p:nvGraphicFramePr>
        <p:xfrm>
          <a:off x="303549" y="3259901"/>
          <a:ext cx="2435860" cy="2386330"/>
        </p:xfrm>
        <a:graphic>
          <a:graphicData uri="http://schemas.openxmlformats.org/drawingml/2006/table">
            <a:tbl>
              <a:tblPr firstRow="1" bandRow="1">
                <a:tableStyleId>{2D5ABB26-0587-4C30-8999-92F81FD0307C}</a:tableStyleId>
              </a:tblPr>
              <a:tblGrid>
                <a:gridCol w="121666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1193165">
                <a:tc>
                  <a:txBody>
                    <a:bodyPr/>
                    <a:lstStyle/>
                    <a:p>
                      <a:pPr>
                        <a:lnSpc>
                          <a:spcPct val="100000"/>
                        </a:lnSpc>
                      </a:pPr>
                      <a:endParaRPr sz="1800">
                        <a:latin typeface="Times New Roman"/>
                        <a:cs typeface="Times New Roman"/>
                      </a:endParaRPr>
                    </a:p>
                  </a:txBody>
                  <a:tcPr marL="0" marR="0" marT="0" marB="0">
                    <a:lnR w="19050">
                      <a:solidFill>
                        <a:srgbClr val="000000"/>
                      </a:solidFill>
                      <a:prstDash val="solid"/>
                    </a:lnR>
                    <a:lnB w="19050">
                      <a:solidFill>
                        <a:srgbClr val="000000"/>
                      </a:solidFill>
                      <a:prstDash val="solid"/>
                    </a:lnB>
                    <a:solidFill>
                      <a:srgbClr val="CFE1F2"/>
                    </a:solidFill>
                  </a:tcPr>
                </a:tc>
                <a:tc>
                  <a:txBody>
                    <a:bodyPr/>
                    <a:lstStyle/>
                    <a:p>
                      <a:pPr>
                        <a:lnSpc>
                          <a:spcPct val="100000"/>
                        </a:lnSpc>
                      </a:pPr>
                      <a:endParaRPr sz="1800">
                        <a:latin typeface="Times New Roman"/>
                        <a:cs typeface="Times New Roman"/>
                      </a:endParaRPr>
                    </a:p>
                  </a:txBody>
                  <a:tcPr marL="0" marR="0" marT="0" marB="0">
                    <a:lnL w="19050">
                      <a:solidFill>
                        <a:srgbClr val="000000"/>
                      </a:solidFill>
                      <a:prstDash val="solid"/>
                    </a:lnL>
                    <a:lnB w="19050">
                      <a:solidFill>
                        <a:srgbClr val="000000"/>
                      </a:solidFill>
                      <a:prstDash val="solid"/>
                    </a:lnB>
                    <a:solidFill>
                      <a:srgbClr val="F4CCCC"/>
                    </a:solidFill>
                  </a:tcPr>
                </a:tc>
                <a:extLst>
                  <a:ext uri="{0D108BD9-81ED-4DB2-BD59-A6C34878D82A}">
                    <a16:rowId xmlns:a16="http://schemas.microsoft.com/office/drawing/2014/main" val="10000"/>
                  </a:ext>
                </a:extLst>
              </a:tr>
              <a:tr h="1193165">
                <a:tc>
                  <a:txBody>
                    <a:bodyPr/>
                    <a:lstStyle/>
                    <a:p>
                      <a:pPr>
                        <a:lnSpc>
                          <a:spcPct val="100000"/>
                        </a:lnSpc>
                      </a:pPr>
                      <a:endParaRPr sz="1800">
                        <a:latin typeface="Times New Roman"/>
                        <a:cs typeface="Times New Roman"/>
                      </a:endParaRPr>
                    </a:p>
                  </a:txBody>
                  <a:tcPr marL="0" marR="0" marT="0" marB="0">
                    <a:lnR w="19050">
                      <a:solidFill>
                        <a:srgbClr val="000000"/>
                      </a:solidFill>
                      <a:prstDash val="solid"/>
                    </a:lnR>
                    <a:lnT w="19050">
                      <a:solidFill>
                        <a:srgbClr val="000000"/>
                      </a:solidFill>
                      <a:prstDash val="solid"/>
                    </a:lnT>
                    <a:solidFill>
                      <a:srgbClr val="F4CCCC"/>
                    </a:solidFill>
                  </a:tcPr>
                </a:tc>
                <a:tc>
                  <a:txBody>
                    <a:bodyPr/>
                    <a:lstStyle/>
                    <a:p>
                      <a:pPr>
                        <a:lnSpc>
                          <a:spcPct val="100000"/>
                        </a:lnSpc>
                      </a:pPr>
                      <a:endParaRPr sz="1800">
                        <a:latin typeface="Times New Roman"/>
                        <a:cs typeface="Times New Roman"/>
                      </a:endParaRPr>
                    </a:p>
                  </a:txBody>
                  <a:tcPr marL="0" marR="0" marT="0" marB="0">
                    <a:lnL w="19050">
                      <a:solidFill>
                        <a:srgbClr val="000000"/>
                      </a:solidFill>
                      <a:prstDash val="solid"/>
                    </a:lnL>
                    <a:lnT w="19050">
                      <a:solidFill>
                        <a:srgbClr val="000000"/>
                      </a:solidFill>
                      <a:prstDash val="solid"/>
                    </a:lnT>
                    <a:solidFill>
                      <a:srgbClr val="CFE1F2"/>
                    </a:solidFill>
                  </a:tcPr>
                </a:tc>
                <a:extLst>
                  <a:ext uri="{0D108BD9-81ED-4DB2-BD59-A6C34878D82A}">
                    <a16:rowId xmlns:a16="http://schemas.microsoft.com/office/drawing/2014/main" val="10001"/>
                  </a:ext>
                </a:extLst>
              </a:tr>
            </a:tbl>
          </a:graphicData>
        </a:graphic>
      </p:graphicFrame>
      <p:sp>
        <p:nvSpPr>
          <p:cNvPr id="7" name="object 7"/>
          <p:cNvSpPr txBox="1"/>
          <p:nvPr/>
        </p:nvSpPr>
        <p:spPr>
          <a:xfrm>
            <a:off x="308774" y="1571045"/>
            <a:ext cx="2223770" cy="516890"/>
          </a:xfrm>
          <a:prstGeom prst="rect">
            <a:avLst/>
          </a:prstGeom>
        </p:spPr>
        <p:txBody>
          <a:bodyPr vert="horz" wrap="square" lIns="0" tIns="12700" rIns="0" bIns="0" rtlCol="0">
            <a:spAutoFit/>
          </a:bodyPr>
          <a:lstStyle/>
          <a:p>
            <a:pPr marL="12700">
              <a:spcBef>
                <a:spcPts val="100"/>
              </a:spcBef>
            </a:pPr>
            <a:r>
              <a:rPr sz="1600" spc="-5" dirty="0">
                <a:solidFill>
                  <a:srgbClr val="0000FF"/>
                </a:solidFill>
                <a:latin typeface="Calibri" panose="020F0502020204030204" pitchFamily="34" charset="0"/>
                <a:cs typeface="Calibri" panose="020F0502020204030204" pitchFamily="34" charset="0"/>
              </a:rPr>
              <a:t>Class</a:t>
            </a:r>
            <a:r>
              <a:rPr sz="1600" spc="-10" dirty="0">
                <a:solidFill>
                  <a:srgbClr val="0000FF"/>
                </a:solidFill>
                <a:latin typeface="Calibri" panose="020F0502020204030204" pitchFamily="34" charset="0"/>
                <a:cs typeface="Calibri" panose="020F0502020204030204" pitchFamily="34" charset="0"/>
              </a:rPr>
              <a:t> </a:t>
            </a:r>
            <a:r>
              <a:rPr sz="1600" dirty="0">
                <a:solidFill>
                  <a:srgbClr val="0000FF"/>
                </a:solidFill>
                <a:latin typeface="Calibri" panose="020F0502020204030204" pitchFamily="34" charset="0"/>
                <a:cs typeface="Calibri" panose="020F0502020204030204" pitchFamily="34" charset="0"/>
              </a:rPr>
              <a:t>1</a:t>
            </a:r>
            <a:r>
              <a:rPr sz="1600" dirty="0">
                <a:latin typeface="Calibri" panose="020F0502020204030204" pitchFamily="34" charset="0"/>
                <a:cs typeface="Calibri" panose="020F0502020204030204" pitchFamily="34" charset="0"/>
              </a:rPr>
              <a:t>:</a:t>
            </a:r>
          </a:p>
          <a:p>
            <a:pPr marL="12700">
              <a:spcBef>
                <a:spcPts val="30"/>
              </a:spcBef>
            </a:pPr>
            <a:r>
              <a:rPr sz="1600" spc="-5" dirty="0">
                <a:latin typeface="Calibri" panose="020F0502020204030204" pitchFamily="34" charset="0"/>
                <a:cs typeface="Calibri" panose="020F0502020204030204" pitchFamily="34" charset="0"/>
              </a:rPr>
              <a:t>First and third</a:t>
            </a:r>
            <a:r>
              <a:rPr sz="1600" spc="-80" dirty="0">
                <a:latin typeface="Calibri" panose="020F0502020204030204" pitchFamily="34" charset="0"/>
                <a:cs typeface="Calibri" panose="020F0502020204030204" pitchFamily="34" charset="0"/>
              </a:rPr>
              <a:t> </a:t>
            </a:r>
            <a:r>
              <a:rPr sz="1600" spc="-5" dirty="0">
                <a:latin typeface="Calibri" panose="020F0502020204030204" pitchFamily="34" charset="0"/>
                <a:cs typeface="Calibri" panose="020F0502020204030204" pitchFamily="34" charset="0"/>
              </a:rPr>
              <a:t>quadrants</a:t>
            </a:r>
            <a:endParaRPr sz="1600" dirty="0">
              <a:latin typeface="Calibri" panose="020F0502020204030204" pitchFamily="34" charset="0"/>
              <a:cs typeface="Calibri" panose="020F0502020204030204" pitchFamily="34" charset="0"/>
            </a:endParaRPr>
          </a:p>
        </p:txBody>
      </p:sp>
      <p:sp>
        <p:nvSpPr>
          <p:cNvPr id="8" name="object 8"/>
          <p:cNvSpPr txBox="1"/>
          <p:nvPr/>
        </p:nvSpPr>
        <p:spPr>
          <a:xfrm>
            <a:off x="308775" y="2313994"/>
            <a:ext cx="2640965" cy="516890"/>
          </a:xfrm>
          <a:prstGeom prst="rect">
            <a:avLst/>
          </a:prstGeom>
        </p:spPr>
        <p:txBody>
          <a:bodyPr vert="horz" wrap="square" lIns="0" tIns="12700" rIns="0" bIns="0" rtlCol="0">
            <a:spAutoFit/>
          </a:bodyPr>
          <a:lstStyle/>
          <a:p>
            <a:pPr marL="12700">
              <a:spcBef>
                <a:spcPts val="100"/>
              </a:spcBef>
            </a:pPr>
            <a:r>
              <a:rPr sz="1600" spc="-5" dirty="0">
                <a:solidFill>
                  <a:srgbClr val="FF0000"/>
                </a:solidFill>
                <a:latin typeface="Calibri" panose="020F0502020204030204" pitchFamily="34" charset="0"/>
                <a:cs typeface="Calibri" panose="020F0502020204030204" pitchFamily="34" charset="0"/>
              </a:rPr>
              <a:t>Class</a:t>
            </a:r>
            <a:r>
              <a:rPr sz="1600" spc="-10" dirty="0">
                <a:solidFill>
                  <a:srgbClr val="FF0000"/>
                </a:solidFill>
                <a:latin typeface="Calibri" panose="020F0502020204030204" pitchFamily="34" charset="0"/>
                <a:cs typeface="Calibri" panose="020F0502020204030204" pitchFamily="34" charset="0"/>
              </a:rPr>
              <a:t> </a:t>
            </a:r>
            <a:r>
              <a:rPr sz="1600" dirty="0">
                <a:solidFill>
                  <a:srgbClr val="FF0000"/>
                </a:solidFill>
                <a:latin typeface="Calibri" panose="020F0502020204030204" pitchFamily="34" charset="0"/>
                <a:cs typeface="Calibri" panose="020F0502020204030204" pitchFamily="34" charset="0"/>
              </a:rPr>
              <a:t>2</a:t>
            </a:r>
            <a:r>
              <a:rPr sz="1600" dirty="0">
                <a:latin typeface="Calibri" panose="020F0502020204030204" pitchFamily="34" charset="0"/>
                <a:cs typeface="Calibri" panose="020F0502020204030204" pitchFamily="34" charset="0"/>
              </a:rPr>
              <a:t>:</a:t>
            </a:r>
          </a:p>
          <a:p>
            <a:pPr marL="12700">
              <a:spcBef>
                <a:spcPts val="30"/>
              </a:spcBef>
            </a:pPr>
            <a:r>
              <a:rPr sz="1600" spc="-5" dirty="0">
                <a:latin typeface="Calibri" panose="020F0502020204030204" pitchFamily="34" charset="0"/>
                <a:cs typeface="Calibri" panose="020F0502020204030204" pitchFamily="34" charset="0"/>
              </a:rPr>
              <a:t>Second and fourth</a:t>
            </a:r>
            <a:r>
              <a:rPr sz="1600" spc="-80" dirty="0">
                <a:latin typeface="Calibri" panose="020F0502020204030204" pitchFamily="34" charset="0"/>
                <a:cs typeface="Calibri" panose="020F0502020204030204" pitchFamily="34" charset="0"/>
              </a:rPr>
              <a:t> </a:t>
            </a:r>
            <a:r>
              <a:rPr sz="1600" spc="-5" dirty="0">
                <a:latin typeface="Calibri" panose="020F0502020204030204" pitchFamily="34" charset="0"/>
                <a:cs typeface="Calibri" panose="020F0502020204030204" pitchFamily="34" charset="0"/>
              </a:rPr>
              <a:t>quadrants</a:t>
            </a:r>
            <a:endParaRPr sz="1600" dirty="0">
              <a:latin typeface="Calibri" panose="020F0502020204030204" pitchFamily="34" charset="0"/>
              <a:cs typeface="Calibri" panose="020F0502020204030204" pitchFamily="34" charset="0"/>
            </a:endParaRPr>
          </a:p>
        </p:txBody>
      </p:sp>
      <p:sp>
        <p:nvSpPr>
          <p:cNvPr id="9" name="object 9"/>
          <p:cNvSpPr/>
          <p:nvPr/>
        </p:nvSpPr>
        <p:spPr>
          <a:xfrm>
            <a:off x="4556815" y="3263701"/>
            <a:ext cx="0" cy="2358390"/>
          </a:xfrm>
          <a:custGeom>
            <a:avLst/>
            <a:gdLst/>
            <a:ahLst/>
            <a:cxnLst/>
            <a:rect l="l" t="t" r="r" b="b"/>
            <a:pathLst>
              <a:path h="2358390">
                <a:moveTo>
                  <a:pt x="0" y="0"/>
                </a:moveTo>
                <a:lnTo>
                  <a:pt x="0" y="2358295"/>
                </a:lnTo>
              </a:path>
            </a:pathLst>
          </a:custGeom>
          <a:ln w="19049">
            <a:solidFill>
              <a:srgbClr val="000000"/>
            </a:solidFill>
          </a:ln>
        </p:spPr>
        <p:txBody>
          <a:bodyPr wrap="square" lIns="0" tIns="0" rIns="0" bIns="0" rtlCol="0"/>
          <a:lstStyle/>
          <a:p>
            <a:endParaRPr/>
          </a:p>
        </p:txBody>
      </p:sp>
      <p:sp>
        <p:nvSpPr>
          <p:cNvPr id="10" name="object 10"/>
          <p:cNvSpPr/>
          <p:nvPr/>
        </p:nvSpPr>
        <p:spPr>
          <a:xfrm>
            <a:off x="3350843" y="4442849"/>
            <a:ext cx="2425700" cy="0"/>
          </a:xfrm>
          <a:custGeom>
            <a:avLst/>
            <a:gdLst/>
            <a:ahLst/>
            <a:cxnLst/>
            <a:rect l="l" t="t" r="r" b="b"/>
            <a:pathLst>
              <a:path w="2425700">
                <a:moveTo>
                  <a:pt x="2425170" y="0"/>
                </a:moveTo>
                <a:lnTo>
                  <a:pt x="0" y="0"/>
                </a:lnTo>
              </a:path>
            </a:pathLst>
          </a:custGeom>
          <a:ln w="19049">
            <a:solidFill>
              <a:srgbClr val="000000"/>
            </a:solidFill>
          </a:ln>
        </p:spPr>
        <p:txBody>
          <a:bodyPr wrap="square" lIns="0" tIns="0" rIns="0" bIns="0" rtlCol="0"/>
          <a:lstStyle/>
          <a:p>
            <a:endParaRPr/>
          </a:p>
        </p:txBody>
      </p:sp>
      <p:sp>
        <p:nvSpPr>
          <p:cNvPr id="11" name="object 11"/>
          <p:cNvSpPr txBox="1"/>
          <p:nvPr/>
        </p:nvSpPr>
        <p:spPr>
          <a:xfrm>
            <a:off x="3646416" y="1571045"/>
            <a:ext cx="1694814" cy="1152880"/>
          </a:xfrm>
          <a:prstGeom prst="rect">
            <a:avLst/>
          </a:prstGeom>
        </p:spPr>
        <p:txBody>
          <a:bodyPr vert="horz" wrap="square" lIns="0" tIns="12700" rIns="0" bIns="0" rtlCol="0">
            <a:spAutoFit/>
          </a:bodyPr>
          <a:lstStyle/>
          <a:p>
            <a:pPr marL="12700">
              <a:spcBef>
                <a:spcPts val="100"/>
              </a:spcBef>
            </a:pPr>
            <a:r>
              <a:rPr sz="1600" spc="-5" dirty="0">
                <a:solidFill>
                  <a:srgbClr val="0000FF"/>
                </a:solidFill>
                <a:latin typeface="Calibri" panose="020F0502020204030204" pitchFamily="34" charset="0"/>
                <a:cs typeface="Calibri" panose="020F0502020204030204" pitchFamily="34" charset="0"/>
              </a:rPr>
              <a:t>Class</a:t>
            </a:r>
            <a:r>
              <a:rPr sz="1600" spc="-15" dirty="0">
                <a:solidFill>
                  <a:srgbClr val="0000FF"/>
                </a:solidFill>
                <a:latin typeface="Calibri" panose="020F0502020204030204" pitchFamily="34" charset="0"/>
                <a:cs typeface="Calibri" panose="020F0502020204030204" pitchFamily="34" charset="0"/>
              </a:rPr>
              <a:t> </a:t>
            </a:r>
            <a:r>
              <a:rPr sz="1600" dirty="0">
                <a:solidFill>
                  <a:srgbClr val="0000FF"/>
                </a:solidFill>
                <a:latin typeface="Calibri" panose="020F0502020204030204" pitchFamily="34" charset="0"/>
                <a:cs typeface="Calibri" panose="020F0502020204030204" pitchFamily="34" charset="0"/>
              </a:rPr>
              <a:t>1</a:t>
            </a:r>
            <a:r>
              <a:rPr sz="1600" dirty="0">
                <a:latin typeface="Calibri" panose="020F0502020204030204" pitchFamily="34" charset="0"/>
                <a:cs typeface="Calibri" panose="020F0502020204030204" pitchFamily="34" charset="0"/>
              </a:rPr>
              <a:t>:</a:t>
            </a:r>
          </a:p>
          <a:p>
            <a:pPr marL="12700">
              <a:spcBef>
                <a:spcPts val="30"/>
              </a:spcBef>
            </a:pPr>
            <a:r>
              <a:rPr sz="1600" dirty="0">
                <a:latin typeface="Calibri" panose="020F0502020204030204" pitchFamily="34" charset="0"/>
                <a:cs typeface="Calibri" panose="020F0502020204030204" pitchFamily="34" charset="0"/>
              </a:rPr>
              <a:t>1 </a:t>
            </a:r>
            <a:r>
              <a:rPr sz="1600" spc="-5" dirty="0">
                <a:latin typeface="Calibri" panose="020F0502020204030204" pitchFamily="34" charset="0"/>
                <a:cs typeface="Calibri" panose="020F0502020204030204" pitchFamily="34" charset="0"/>
              </a:rPr>
              <a:t>&lt;= L2 norm &lt;=</a:t>
            </a:r>
            <a:r>
              <a:rPr sz="1600" spc="-90" dirty="0">
                <a:latin typeface="Calibri" panose="020F0502020204030204" pitchFamily="34" charset="0"/>
                <a:cs typeface="Calibri" panose="020F0502020204030204" pitchFamily="34" charset="0"/>
              </a:rPr>
              <a:t> </a:t>
            </a:r>
            <a:r>
              <a:rPr sz="1600" dirty="0">
                <a:latin typeface="Calibri" panose="020F0502020204030204" pitchFamily="34" charset="0"/>
                <a:cs typeface="Calibri" panose="020F0502020204030204" pitchFamily="34" charset="0"/>
              </a:rPr>
              <a:t>2</a:t>
            </a:r>
          </a:p>
          <a:p>
            <a:pPr marL="12700" marR="288925">
              <a:lnSpc>
                <a:spcPct val="101600"/>
              </a:lnSpc>
              <a:spcBef>
                <a:spcPts val="1200"/>
              </a:spcBef>
            </a:pPr>
            <a:r>
              <a:rPr sz="1600" spc="-5" dirty="0">
                <a:solidFill>
                  <a:srgbClr val="FF0000"/>
                </a:solidFill>
                <a:latin typeface="Calibri" panose="020F0502020204030204" pitchFamily="34" charset="0"/>
                <a:cs typeface="Calibri" panose="020F0502020204030204" pitchFamily="34" charset="0"/>
              </a:rPr>
              <a:t>Class </a:t>
            </a:r>
            <a:r>
              <a:rPr sz="1600" dirty="0">
                <a:solidFill>
                  <a:srgbClr val="FF0000"/>
                </a:solidFill>
                <a:latin typeface="Calibri" panose="020F0502020204030204" pitchFamily="34" charset="0"/>
                <a:cs typeface="Calibri" panose="020F0502020204030204" pitchFamily="34" charset="0"/>
              </a:rPr>
              <a:t>2</a:t>
            </a:r>
            <a:r>
              <a:rPr sz="1600" dirty="0">
                <a:latin typeface="Calibri" panose="020F0502020204030204" pitchFamily="34" charset="0"/>
                <a:cs typeface="Calibri" panose="020F0502020204030204" pitchFamily="34" charset="0"/>
              </a:rPr>
              <a:t>:  </a:t>
            </a:r>
            <a:r>
              <a:rPr sz="1600" spc="-5" dirty="0">
                <a:latin typeface="Calibri" panose="020F0502020204030204" pitchFamily="34" charset="0"/>
                <a:cs typeface="Calibri" panose="020F0502020204030204" pitchFamily="34" charset="0"/>
              </a:rPr>
              <a:t>Everything</a:t>
            </a:r>
            <a:r>
              <a:rPr sz="1600" spc="-95" dirty="0">
                <a:latin typeface="Calibri" panose="020F0502020204030204" pitchFamily="34" charset="0"/>
                <a:cs typeface="Calibri" panose="020F0502020204030204" pitchFamily="34" charset="0"/>
              </a:rPr>
              <a:t> </a:t>
            </a:r>
            <a:r>
              <a:rPr sz="1600" spc="-5" dirty="0">
                <a:latin typeface="Calibri" panose="020F0502020204030204" pitchFamily="34" charset="0"/>
                <a:cs typeface="Calibri" panose="020F0502020204030204" pitchFamily="34" charset="0"/>
              </a:rPr>
              <a:t>else</a:t>
            </a:r>
            <a:endParaRPr sz="1600" dirty="0">
              <a:latin typeface="Calibri" panose="020F0502020204030204" pitchFamily="34" charset="0"/>
              <a:cs typeface="Calibri" panose="020F0502020204030204" pitchFamily="34" charset="0"/>
            </a:endParaRPr>
          </a:p>
        </p:txBody>
      </p:sp>
      <p:sp>
        <p:nvSpPr>
          <p:cNvPr id="12" name="object 12"/>
          <p:cNvSpPr/>
          <p:nvPr/>
        </p:nvSpPr>
        <p:spPr>
          <a:xfrm>
            <a:off x="6387637" y="3263701"/>
            <a:ext cx="2425700" cy="2379980"/>
          </a:xfrm>
          <a:custGeom>
            <a:avLst/>
            <a:gdLst/>
            <a:ahLst/>
            <a:cxnLst/>
            <a:rect l="l" t="t" r="r" b="b"/>
            <a:pathLst>
              <a:path w="2425700" h="2379979">
                <a:moveTo>
                  <a:pt x="0" y="0"/>
                </a:moveTo>
                <a:lnTo>
                  <a:pt x="2425195" y="0"/>
                </a:lnTo>
                <a:lnTo>
                  <a:pt x="2425195" y="2379595"/>
                </a:lnTo>
                <a:lnTo>
                  <a:pt x="0" y="2379595"/>
                </a:lnTo>
                <a:lnTo>
                  <a:pt x="0" y="0"/>
                </a:lnTo>
                <a:close/>
              </a:path>
            </a:pathLst>
          </a:custGeom>
          <a:solidFill>
            <a:srgbClr val="F4CCCC"/>
          </a:solidFill>
        </p:spPr>
        <p:txBody>
          <a:bodyPr wrap="square" lIns="0" tIns="0" rIns="0" bIns="0" rtlCol="0"/>
          <a:lstStyle/>
          <a:p>
            <a:endParaRPr/>
          </a:p>
        </p:txBody>
      </p:sp>
      <p:sp>
        <p:nvSpPr>
          <p:cNvPr id="13" name="object 13"/>
          <p:cNvSpPr/>
          <p:nvPr/>
        </p:nvSpPr>
        <p:spPr>
          <a:xfrm>
            <a:off x="6953337" y="4846649"/>
            <a:ext cx="549275" cy="549275"/>
          </a:xfrm>
          <a:custGeom>
            <a:avLst/>
            <a:gdLst/>
            <a:ahLst/>
            <a:cxnLst/>
            <a:rect l="l" t="t" r="r" b="b"/>
            <a:pathLst>
              <a:path w="549275" h="549275">
                <a:moveTo>
                  <a:pt x="274349" y="548698"/>
                </a:moveTo>
                <a:lnTo>
                  <a:pt x="225033" y="544278"/>
                </a:lnTo>
                <a:lnTo>
                  <a:pt x="178617" y="531535"/>
                </a:lnTo>
                <a:lnTo>
                  <a:pt x="135877" y="511243"/>
                </a:lnTo>
                <a:lnTo>
                  <a:pt x="97587" y="484177"/>
                </a:lnTo>
                <a:lnTo>
                  <a:pt x="64521" y="451111"/>
                </a:lnTo>
                <a:lnTo>
                  <a:pt x="37455" y="412821"/>
                </a:lnTo>
                <a:lnTo>
                  <a:pt x="17163" y="370081"/>
                </a:lnTo>
                <a:lnTo>
                  <a:pt x="4419" y="323665"/>
                </a:lnTo>
                <a:lnTo>
                  <a:pt x="0" y="274349"/>
                </a:lnTo>
                <a:lnTo>
                  <a:pt x="4419" y="225033"/>
                </a:lnTo>
                <a:lnTo>
                  <a:pt x="17163" y="178617"/>
                </a:lnTo>
                <a:lnTo>
                  <a:pt x="37455" y="135877"/>
                </a:lnTo>
                <a:lnTo>
                  <a:pt x="64521" y="97587"/>
                </a:lnTo>
                <a:lnTo>
                  <a:pt x="97587" y="64521"/>
                </a:lnTo>
                <a:lnTo>
                  <a:pt x="135877" y="37455"/>
                </a:lnTo>
                <a:lnTo>
                  <a:pt x="178617" y="17163"/>
                </a:lnTo>
                <a:lnTo>
                  <a:pt x="225033" y="4419"/>
                </a:lnTo>
                <a:lnTo>
                  <a:pt x="274349" y="0"/>
                </a:lnTo>
                <a:lnTo>
                  <a:pt x="328118" y="5319"/>
                </a:lnTo>
                <a:lnTo>
                  <a:pt x="379336" y="20881"/>
                </a:lnTo>
                <a:lnTo>
                  <a:pt x="426561" y="46089"/>
                </a:lnTo>
                <a:lnTo>
                  <a:pt x="468349" y="80349"/>
                </a:lnTo>
                <a:lnTo>
                  <a:pt x="502609" y="122137"/>
                </a:lnTo>
                <a:lnTo>
                  <a:pt x="527817" y="169362"/>
                </a:lnTo>
                <a:lnTo>
                  <a:pt x="543379" y="220580"/>
                </a:lnTo>
                <a:lnTo>
                  <a:pt x="548698" y="274349"/>
                </a:lnTo>
                <a:lnTo>
                  <a:pt x="544278" y="323665"/>
                </a:lnTo>
                <a:lnTo>
                  <a:pt x="531535" y="370081"/>
                </a:lnTo>
                <a:lnTo>
                  <a:pt x="511243" y="412821"/>
                </a:lnTo>
                <a:lnTo>
                  <a:pt x="484177" y="451111"/>
                </a:lnTo>
                <a:lnTo>
                  <a:pt x="451111" y="484177"/>
                </a:lnTo>
                <a:lnTo>
                  <a:pt x="412821" y="511243"/>
                </a:lnTo>
                <a:lnTo>
                  <a:pt x="370081" y="531535"/>
                </a:lnTo>
                <a:lnTo>
                  <a:pt x="323665" y="544278"/>
                </a:lnTo>
                <a:lnTo>
                  <a:pt x="274349" y="548698"/>
                </a:lnTo>
                <a:close/>
              </a:path>
            </a:pathLst>
          </a:custGeom>
          <a:solidFill>
            <a:srgbClr val="C8DAF7"/>
          </a:solidFill>
        </p:spPr>
        <p:txBody>
          <a:bodyPr wrap="square" lIns="0" tIns="0" rIns="0" bIns="0" rtlCol="0"/>
          <a:lstStyle/>
          <a:p>
            <a:endParaRPr/>
          </a:p>
        </p:txBody>
      </p:sp>
      <p:sp>
        <p:nvSpPr>
          <p:cNvPr id="14" name="object 14"/>
          <p:cNvSpPr/>
          <p:nvPr/>
        </p:nvSpPr>
        <p:spPr>
          <a:xfrm>
            <a:off x="7593634" y="3263701"/>
            <a:ext cx="0" cy="2358390"/>
          </a:xfrm>
          <a:custGeom>
            <a:avLst/>
            <a:gdLst/>
            <a:ahLst/>
            <a:cxnLst/>
            <a:rect l="l" t="t" r="r" b="b"/>
            <a:pathLst>
              <a:path h="2358390">
                <a:moveTo>
                  <a:pt x="0" y="0"/>
                </a:moveTo>
                <a:lnTo>
                  <a:pt x="0" y="2358295"/>
                </a:lnTo>
              </a:path>
            </a:pathLst>
          </a:custGeom>
          <a:ln w="19049">
            <a:solidFill>
              <a:srgbClr val="000000"/>
            </a:solidFill>
          </a:ln>
        </p:spPr>
        <p:txBody>
          <a:bodyPr wrap="square" lIns="0" tIns="0" rIns="0" bIns="0" rtlCol="0"/>
          <a:lstStyle/>
          <a:p>
            <a:endParaRPr/>
          </a:p>
        </p:txBody>
      </p:sp>
      <p:sp>
        <p:nvSpPr>
          <p:cNvPr id="15" name="object 15"/>
          <p:cNvSpPr/>
          <p:nvPr/>
        </p:nvSpPr>
        <p:spPr>
          <a:xfrm>
            <a:off x="6387637" y="4442849"/>
            <a:ext cx="2425700" cy="0"/>
          </a:xfrm>
          <a:custGeom>
            <a:avLst/>
            <a:gdLst/>
            <a:ahLst/>
            <a:cxnLst/>
            <a:rect l="l" t="t" r="r" b="b"/>
            <a:pathLst>
              <a:path w="2425700">
                <a:moveTo>
                  <a:pt x="2425195" y="0"/>
                </a:moveTo>
                <a:lnTo>
                  <a:pt x="0" y="0"/>
                </a:lnTo>
              </a:path>
            </a:pathLst>
          </a:custGeom>
          <a:ln w="19049">
            <a:solidFill>
              <a:srgbClr val="000000"/>
            </a:solidFill>
          </a:ln>
        </p:spPr>
        <p:txBody>
          <a:bodyPr wrap="square" lIns="0" tIns="0" rIns="0" bIns="0" rtlCol="0"/>
          <a:lstStyle/>
          <a:p>
            <a:endParaRPr/>
          </a:p>
        </p:txBody>
      </p:sp>
      <p:sp>
        <p:nvSpPr>
          <p:cNvPr id="16" name="object 16"/>
          <p:cNvSpPr txBox="1"/>
          <p:nvPr/>
        </p:nvSpPr>
        <p:spPr>
          <a:xfrm>
            <a:off x="6676666" y="1571045"/>
            <a:ext cx="1410335" cy="1158907"/>
          </a:xfrm>
          <a:prstGeom prst="rect">
            <a:avLst/>
          </a:prstGeom>
        </p:spPr>
        <p:txBody>
          <a:bodyPr vert="horz" wrap="square" lIns="0" tIns="8890" rIns="0" bIns="0" rtlCol="0">
            <a:spAutoFit/>
          </a:bodyPr>
          <a:lstStyle/>
          <a:p>
            <a:pPr marL="12700" marR="194310">
              <a:lnSpc>
                <a:spcPct val="101600"/>
              </a:lnSpc>
              <a:spcBef>
                <a:spcPts val="70"/>
              </a:spcBef>
            </a:pPr>
            <a:r>
              <a:rPr sz="1600" spc="-5" dirty="0">
                <a:solidFill>
                  <a:srgbClr val="0000FF"/>
                </a:solidFill>
                <a:latin typeface="Calibri" panose="020F0502020204030204" pitchFamily="34" charset="0"/>
                <a:cs typeface="Calibri" panose="020F0502020204030204" pitchFamily="34" charset="0"/>
              </a:rPr>
              <a:t>Class </a:t>
            </a:r>
            <a:r>
              <a:rPr sz="1600" dirty="0">
                <a:solidFill>
                  <a:srgbClr val="0000FF"/>
                </a:solidFill>
                <a:latin typeface="Calibri" panose="020F0502020204030204" pitchFamily="34" charset="0"/>
                <a:cs typeface="Calibri" panose="020F0502020204030204" pitchFamily="34" charset="0"/>
              </a:rPr>
              <a:t>1</a:t>
            </a:r>
            <a:r>
              <a:rPr sz="1600" dirty="0">
                <a:latin typeface="Calibri" panose="020F0502020204030204" pitchFamily="34" charset="0"/>
                <a:cs typeface="Calibri" panose="020F0502020204030204" pitchFamily="34" charset="0"/>
              </a:rPr>
              <a:t>:  </a:t>
            </a:r>
            <a:r>
              <a:rPr sz="1600" spc="-5" dirty="0">
                <a:latin typeface="Calibri" panose="020F0502020204030204" pitchFamily="34" charset="0"/>
                <a:cs typeface="Calibri" panose="020F0502020204030204" pitchFamily="34" charset="0"/>
              </a:rPr>
              <a:t>Three</a:t>
            </a:r>
            <a:r>
              <a:rPr sz="1600" spc="-100" dirty="0">
                <a:latin typeface="Calibri" panose="020F0502020204030204" pitchFamily="34" charset="0"/>
                <a:cs typeface="Calibri" panose="020F0502020204030204" pitchFamily="34" charset="0"/>
              </a:rPr>
              <a:t> </a:t>
            </a:r>
            <a:r>
              <a:rPr sz="1600" dirty="0">
                <a:latin typeface="Calibri" panose="020F0502020204030204" pitchFamily="34" charset="0"/>
                <a:cs typeface="Calibri" panose="020F0502020204030204" pitchFamily="34" charset="0"/>
              </a:rPr>
              <a:t>modes</a:t>
            </a:r>
          </a:p>
          <a:p>
            <a:pPr marL="12700" marR="5080">
              <a:lnSpc>
                <a:spcPct val="101600"/>
              </a:lnSpc>
              <a:spcBef>
                <a:spcPts val="1195"/>
              </a:spcBef>
            </a:pPr>
            <a:r>
              <a:rPr sz="1600" spc="-5" dirty="0">
                <a:solidFill>
                  <a:srgbClr val="FF0000"/>
                </a:solidFill>
                <a:latin typeface="Calibri" panose="020F0502020204030204" pitchFamily="34" charset="0"/>
                <a:cs typeface="Calibri" panose="020F0502020204030204" pitchFamily="34" charset="0"/>
              </a:rPr>
              <a:t>Class </a:t>
            </a:r>
            <a:r>
              <a:rPr sz="1600" dirty="0">
                <a:solidFill>
                  <a:srgbClr val="FF0000"/>
                </a:solidFill>
                <a:latin typeface="Calibri" panose="020F0502020204030204" pitchFamily="34" charset="0"/>
                <a:cs typeface="Calibri" panose="020F0502020204030204" pitchFamily="34" charset="0"/>
              </a:rPr>
              <a:t>2</a:t>
            </a:r>
            <a:r>
              <a:rPr sz="1600" dirty="0">
                <a:latin typeface="Calibri" panose="020F0502020204030204" pitchFamily="34" charset="0"/>
                <a:cs typeface="Calibri" panose="020F0502020204030204" pitchFamily="34" charset="0"/>
              </a:rPr>
              <a:t>:  </a:t>
            </a:r>
            <a:r>
              <a:rPr sz="1600" spc="-5" dirty="0">
                <a:latin typeface="Calibri" panose="020F0502020204030204" pitchFamily="34" charset="0"/>
                <a:cs typeface="Calibri" panose="020F0502020204030204" pitchFamily="34" charset="0"/>
              </a:rPr>
              <a:t>Everything</a:t>
            </a:r>
            <a:r>
              <a:rPr sz="1600" spc="-95" dirty="0">
                <a:latin typeface="Calibri" panose="020F0502020204030204" pitchFamily="34" charset="0"/>
                <a:cs typeface="Calibri" panose="020F0502020204030204" pitchFamily="34" charset="0"/>
              </a:rPr>
              <a:t> </a:t>
            </a:r>
            <a:r>
              <a:rPr sz="1600" spc="-5" dirty="0">
                <a:latin typeface="Calibri" panose="020F0502020204030204" pitchFamily="34" charset="0"/>
                <a:cs typeface="Calibri" panose="020F0502020204030204" pitchFamily="34" charset="0"/>
              </a:rPr>
              <a:t>else</a:t>
            </a:r>
            <a:endParaRPr sz="1600" dirty="0">
              <a:latin typeface="Calibri" panose="020F0502020204030204" pitchFamily="34" charset="0"/>
              <a:cs typeface="Calibri" panose="020F0502020204030204" pitchFamily="34" charset="0"/>
            </a:endParaRPr>
          </a:p>
        </p:txBody>
      </p:sp>
      <p:sp>
        <p:nvSpPr>
          <p:cNvPr id="17" name="object 17"/>
          <p:cNvSpPr/>
          <p:nvPr/>
        </p:nvSpPr>
        <p:spPr>
          <a:xfrm>
            <a:off x="6603638" y="3684277"/>
            <a:ext cx="549275" cy="549275"/>
          </a:xfrm>
          <a:custGeom>
            <a:avLst/>
            <a:gdLst/>
            <a:ahLst/>
            <a:cxnLst/>
            <a:rect l="l" t="t" r="r" b="b"/>
            <a:pathLst>
              <a:path w="549275" h="549275">
                <a:moveTo>
                  <a:pt x="274349" y="548698"/>
                </a:moveTo>
                <a:lnTo>
                  <a:pt x="225033" y="544278"/>
                </a:lnTo>
                <a:lnTo>
                  <a:pt x="178617" y="531535"/>
                </a:lnTo>
                <a:lnTo>
                  <a:pt x="135877" y="511243"/>
                </a:lnTo>
                <a:lnTo>
                  <a:pt x="97587" y="484177"/>
                </a:lnTo>
                <a:lnTo>
                  <a:pt x="64521" y="451111"/>
                </a:lnTo>
                <a:lnTo>
                  <a:pt x="37455" y="412821"/>
                </a:lnTo>
                <a:lnTo>
                  <a:pt x="17163" y="370081"/>
                </a:lnTo>
                <a:lnTo>
                  <a:pt x="4419" y="323665"/>
                </a:lnTo>
                <a:lnTo>
                  <a:pt x="0" y="274349"/>
                </a:lnTo>
                <a:lnTo>
                  <a:pt x="4419" y="225033"/>
                </a:lnTo>
                <a:lnTo>
                  <a:pt x="17163" y="178617"/>
                </a:lnTo>
                <a:lnTo>
                  <a:pt x="37455" y="135877"/>
                </a:lnTo>
                <a:lnTo>
                  <a:pt x="64521" y="97587"/>
                </a:lnTo>
                <a:lnTo>
                  <a:pt x="97587" y="64521"/>
                </a:lnTo>
                <a:lnTo>
                  <a:pt x="135877" y="37455"/>
                </a:lnTo>
                <a:lnTo>
                  <a:pt x="178617" y="17163"/>
                </a:lnTo>
                <a:lnTo>
                  <a:pt x="225033" y="4419"/>
                </a:lnTo>
                <a:lnTo>
                  <a:pt x="274349" y="0"/>
                </a:lnTo>
                <a:lnTo>
                  <a:pt x="328118" y="5320"/>
                </a:lnTo>
                <a:lnTo>
                  <a:pt x="379336" y="20883"/>
                </a:lnTo>
                <a:lnTo>
                  <a:pt x="426561" y="46091"/>
                </a:lnTo>
                <a:lnTo>
                  <a:pt x="468349" y="80349"/>
                </a:lnTo>
                <a:lnTo>
                  <a:pt x="502609" y="122137"/>
                </a:lnTo>
                <a:lnTo>
                  <a:pt x="527817" y="169362"/>
                </a:lnTo>
                <a:lnTo>
                  <a:pt x="543379" y="220580"/>
                </a:lnTo>
                <a:lnTo>
                  <a:pt x="548698" y="274349"/>
                </a:lnTo>
                <a:lnTo>
                  <a:pt x="544278" y="323665"/>
                </a:lnTo>
                <a:lnTo>
                  <a:pt x="531535" y="370081"/>
                </a:lnTo>
                <a:lnTo>
                  <a:pt x="511243" y="412821"/>
                </a:lnTo>
                <a:lnTo>
                  <a:pt x="484177" y="451111"/>
                </a:lnTo>
                <a:lnTo>
                  <a:pt x="451111" y="484177"/>
                </a:lnTo>
                <a:lnTo>
                  <a:pt x="412821" y="511243"/>
                </a:lnTo>
                <a:lnTo>
                  <a:pt x="370081" y="531535"/>
                </a:lnTo>
                <a:lnTo>
                  <a:pt x="323665" y="544278"/>
                </a:lnTo>
                <a:lnTo>
                  <a:pt x="274349" y="548698"/>
                </a:lnTo>
                <a:close/>
              </a:path>
            </a:pathLst>
          </a:custGeom>
          <a:solidFill>
            <a:srgbClr val="C8DAF7"/>
          </a:solidFill>
        </p:spPr>
        <p:txBody>
          <a:bodyPr wrap="square" lIns="0" tIns="0" rIns="0" bIns="0" rtlCol="0"/>
          <a:lstStyle/>
          <a:p>
            <a:endParaRPr/>
          </a:p>
        </p:txBody>
      </p:sp>
      <p:sp>
        <p:nvSpPr>
          <p:cNvPr id="18" name="object 18"/>
          <p:cNvSpPr/>
          <p:nvPr/>
        </p:nvSpPr>
        <p:spPr>
          <a:xfrm>
            <a:off x="7929835" y="3797301"/>
            <a:ext cx="549275" cy="549275"/>
          </a:xfrm>
          <a:custGeom>
            <a:avLst/>
            <a:gdLst/>
            <a:ahLst/>
            <a:cxnLst/>
            <a:rect l="l" t="t" r="r" b="b"/>
            <a:pathLst>
              <a:path w="549275" h="549275">
                <a:moveTo>
                  <a:pt x="274349" y="548698"/>
                </a:moveTo>
                <a:lnTo>
                  <a:pt x="225033" y="544278"/>
                </a:lnTo>
                <a:lnTo>
                  <a:pt x="178617" y="531535"/>
                </a:lnTo>
                <a:lnTo>
                  <a:pt x="135877" y="511243"/>
                </a:lnTo>
                <a:lnTo>
                  <a:pt x="97587" y="484177"/>
                </a:lnTo>
                <a:lnTo>
                  <a:pt x="64521" y="451111"/>
                </a:lnTo>
                <a:lnTo>
                  <a:pt x="37455" y="412821"/>
                </a:lnTo>
                <a:lnTo>
                  <a:pt x="17163" y="370081"/>
                </a:lnTo>
                <a:lnTo>
                  <a:pt x="4419" y="323665"/>
                </a:lnTo>
                <a:lnTo>
                  <a:pt x="0" y="274349"/>
                </a:lnTo>
                <a:lnTo>
                  <a:pt x="4419" y="225033"/>
                </a:lnTo>
                <a:lnTo>
                  <a:pt x="17163" y="178617"/>
                </a:lnTo>
                <a:lnTo>
                  <a:pt x="37455" y="135877"/>
                </a:lnTo>
                <a:lnTo>
                  <a:pt x="64521" y="97587"/>
                </a:lnTo>
                <a:lnTo>
                  <a:pt x="97587" y="64521"/>
                </a:lnTo>
                <a:lnTo>
                  <a:pt x="135877" y="37455"/>
                </a:lnTo>
                <a:lnTo>
                  <a:pt x="178617" y="17163"/>
                </a:lnTo>
                <a:lnTo>
                  <a:pt x="225033" y="4419"/>
                </a:lnTo>
                <a:lnTo>
                  <a:pt x="274349" y="0"/>
                </a:lnTo>
                <a:lnTo>
                  <a:pt x="328118" y="5319"/>
                </a:lnTo>
                <a:lnTo>
                  <a:pt x="379336" y="20881"/>
                </a:lnTo>
                <a:lnTo>
                  <a:pt x="426561" y="46089"/>
                </a:lnTo>
                <a:lnTo>
                  <a:pt x="468349" y="80349"/>
                </a:lnTo>
                <a:lnTo>
                  <a:pt x="502609" y="122137"/>
                </a:lnTo>
                <a:lnTo>
                  <a:pt x="527817" y="169362"/>
                </a:lnTo>
                <a:lnTo>
                  <a:pt x="543379" y="220580"/>
                </a:lnTo>
                <a:lnTo>
                  <a:pt x="548698" y="274349"/>
                </a:lnTo>
                <a:lnTo>
                  <a:pt x="544278" y="323665"/>
                </a:lnTo>
                <a:lnTo>
                  <a:pt x="531535" y="370081"/>
                </a:lnTo>
                <a:lnTo>
                  <a:pt x="511243" y="412821"/>
                </a:lnTo>
                <a:lnTo>
                  <a:pt x="484177" y="451111"/>
                </a:lnTo>
                <a:lnTo>
                  <a:pt x="451111" y="484177"/>
                </a:lnTo>
                <a:lnTo>
                  <a:pt x="412821" y="511243"/>
                </a:lnTo>
                <a:lnTo>
                  <a:pt x="370081" y="531535"/>
                </a:lnTo>
                <a:lnTo>
                  <a:pt x="323665" y="544278"/>
                </a:lnTo>
                <a:lnTo>
                  <a:pt x="274349" y="548698"/>
                </a:lnTo>
                <a:close/>
              </a:path>
            </a:pathLst>
          </a:custGeom>
          <a:solidFill>
            <a:srgbClr val="C8DAF7"/>
          </a:solidFill>
        </p:spPr>
        <p:txBody>
          <a:bodyPr wrap="square" lIns="0" tIns="0" rIns="0" bIns="0" rtlCol="0"/>
          <a:lstStyle/>
          <a:p>
            <a:endParaRPr/>
          </a:p>
        </p:txBody>
      </p:sp>
      <p:sp>
        <p:nvSpPr>
          <p:cNvPr id="20" name="object 20"/>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Calibri" panose="020F0502020204030204" pitchFamily="34" charset="0"/>
                <a:cs typeface="Calibri" panose="020F0502020204030204" pitchFamily="34" charset="0"/>
              </a:rPr>
              <a:t>Lecture </a:t>
            </a:r>
            <a:r>
              <a:rPr dirty="0">
                <a:solidFill>
                  <a:srgbClr val="FFFFFF"/>
                </a:solidFill>
                <a:latin typeface="Calibri" panose="020F0502020204030204" pitchFamily="34" charset="0"/>
                <a:cs typeface="Calibri" panose="020F0502020204030204" pitchFamily="34" charset="0"/>
              </a:rPr>
              <a:t>2</a:t>
            </a:r>
            <a:r>
              <a:rPr spc="-90" dirty="0">
                <a:solidFill>
                  <a:srgbClr val="FFFFFF"/>
                </a:solidFill>
                <a:latin typeface="Calibri" panose="020F0502020204030204" pitchFamily="34" charset="0"/>
                <a:cs typeface="Calibri" panose="020F0502020204030204" pitchFamily="34" charset="0"/>
              </a:rPr>
              <a:t> </a:t>
            </a:r>
            <a:r>
              <a:rPr dirty="0">
                <a:solidFill>
                  <a:srgbClr val="FFFFFF"/>
                </a:solidFill>
                <a:latin typeface="Calibri" panose="020F0502020204030204" pitchFamily="34" charset="0"/>
                <a:cs typeface="Calibri" panose="020F0502020204030204" pitchFamily="34" charset="0"/>
              </a:rPr>
              <a:t>-</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450663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47902" y="2046063"/>
            <a:ext cx="6359261" cy="1072772"/>
          </a:xfrm>
          <a:prstGeom prst="rect">
            <a:avLst/>
          </a:prstGeom>
        </p:spPr>
      </p:pic>
      <p:sp>
        <p:nvSpPr>
          <p:cNvPr id="3" name="object 3"/>
          <p:cNvSpPr/>
          <p:nvPr/>
        </p:nvSpPr>
        <p:spPr>
          <a:xfrm>
            <a:off x="1173851" y="3254310"/>
            <a:ext cx="1104156" cy="53578"/>
          </a:xfrm>
          <a:custGeom>
            <a:avLst/>
            <a:gdLst/>
            <a:ahLst/>
            <a:cxnLst/>
            <a:rect l="l" t="t" r="r" b="b"/>
            <a:pathLst>
              <a:path w="1570355" h="76200">
                <a:moveTo>
                  <a:pt x="1519504" y="38100"/>
                </a:moveTo>
                <a:lnTo>
                  <a:pt x="1494104" y="76200"/>
                </a:lnTo>
                <a:lnTo>
                  <a:pt x="1544904" y="50800"/>
                </a:lnTo>
                <a:lnTo>
                  <a:pt x="1519504" y="50800"/>
                </a:lnTo>
                <a:lnTo>
                  <a:pt x="1519504" y="38100"/>
                </a:lnTo>
                <a:close/>
              </a:path>
              <a:path w="1570355" h="76200">
                <a:moveTo>
                  <a:pt x="1511037" y="25400"/>
                </a:moveTo>
                <a:lnTo>
                  <a:pt x="0" y="25400"/>
                </a:lnTo>
                <a:lnTo>
                  <a:pt x="0" y="50800"/>
                </a:lnTo>
                <a:lnTo>
                  <a:pt x="1511037" y="50800"/>
                </a:lnTo>
                <a:lnTo>
                  <a:pt x="1519504" y="38100"/>
                </a:lnTo>
                <a:lnTo>
                  <a:pt x="1511037" y="25400"/>
                </a:lnTo>
                <a:close/>
              </a:path>
              <a:path w="1570355" h="76200">
                <a:moveTo>
                  <a:pt x="1544904" y="25400"/>
                </a:moveTo>
                <a:lnTo>
                  <a:pt x="1519504" y="25400"/>
                </a:lnTo>
                <a:lnTo>
                  <a:pt x="1519504" y="50800"/>
                </a:lnTo>
                <a:lnTo>
                  <a:pt x="1544904" y="50800"/>
                </a:lnTo>
                <a:lnTo>
                  <a:pt x="1570304" y="38100"/>
                </a:lnTo>
                <a:lnTo>
                  <a:pt x="1544904" y="25400"/>
                </a:lnTo>
                <a:close/>
              </a:path>
              <a:path w="1570355" h="76200">
                <a:moveTo>
                  <a:pt x="1494104" y="0"/>
                </a:moveTo>
                <a:lnTo>
                  <a:pt x="1519504" y="38100"/>
                </a:lnTo>
                <a:lnTo>
                  <a:pt x="1519504" y="25400"/>
                </a:lnTo>
                <a:lnTo>
                  <a:pt x="1544904" y="25400"/>
                </a:lnTo>
                <a:lnTo>
                  <a:pt x="1494104" y="0"/>
                </a:lnTo>
                <a:close/>
              </a:path>
            </a:pathLst>
          </a:custGeom>
          <a:solidFill>
            <a:srgbClr val="000000"/>
          </a:solidFill>
        </p:spPr>
        <p:txBody>
          <a:bodyPr wrap="square" lIns="0" tIns="0" rIns="0" bIns="0" rtlCol="0"/>
          <a:lstStyle/>
          <a:p>
            <a:endParaRPr sz="1266"/>
          </a:p>
        </p:txBody>
      </p:sp>
      <p:pic>
        <p:nvPicPr>
          <p:cNvPr id="4" name="object 4"/>
          <p:cNvPicPr/>
          <p:nvPr/>
        </p:nvPicPr>
        <p:blipFill>
          <a:blip r:embed="rId3" cstate="print"/>
          <a:stretch>
            <a:fillRect/>
          </a:stretch>
        </p:blipFill>
        <p:spPr>
          <a:xfrm>
            <a:off x="844195" y="3205197"/>
            <a:ext cx="169663" cy="151803"/>
          </a:xfrm>
          <a:prstGeom prst="rect">
            <a:avLst/>
          </a:prstGeom>
        </p:spPr>
      </p:pic>
      <p:grpSp>
        <p:nvGrpSpPr>
          <p:cNvPr id="5" name="object 5"/>
          <p:cNvGrpSpPr/>
          <p:nvPr/>
        </p:nvGrpSpPr>
        <p:grpSpPr>
          <a:xfrm>
            <a:off x="2318929" y="2820227"/>
            <a:ext cx="921544" cy="921544"/>
            <a:chOff x="3298032" y="4010990"/>
            <a:chExt cx="1310640" cy="1310640"/>
          </a:xfrm>
        </p:grpSpPr>
        <p:sp>
          <p:nvSpPr>
            <p:cNvPr id="6" name="object 6"/>
            <p:cNvSpPr/>
            <p:nvPr/>
          </p:nvSpPr>
          <p:spPr>
            <a:xfrm>
              <a:off x="3310726" y="4023681"/>
              <a:ext cx="1285875" cy="1285875"/>
            </a:xfrm>
            <a:custGeom>
              <a:avLst/>
              <a:gdLst/>
              <a:ahLst/>
              <a:cxnLst/>
              <a:rect l="l" t="t" r="r" b="b"/>
              <a:pathLst>
                <a:path w="1285875" h="1285875">
                  <a:moveTo>
                    <a:pt x="642772" y="0"/>
                  </a:moveTo>
                  <a:lnTo>
                    <a:pt x="594801" y="1763"/>
                  </a:lnTo>
                  <a:lnTo>
                    <a:pt x="547788" y="6969"/>
                  </a:lnTo>
                  <a:lnTo>
                    <a:pt x="501857" y="15494"/>
                  </a:lnTo>
                  <a:lnTo>
                    <a:pt x="457132" y="27214"/>
                  </a:lnTo>
                  <a:lnTo>
                    <a:pt x="413737" y="42004"/>
                  </a:lnTo>
                  <a:lnTo>
                    <a:pt x="371797" y="59741"/>
                  </a:lnTo>
                  <a:lnTo>
                    <a:pt x="331435" y="80299"/>
                  </a:lnTo>
                  <a:lnTo>
                    <a:pt x="292777" y="103555"/>
                  </a:lnTo>
                  <a:lnTo>
                    <a:pt x="255946" y="129384"/>
                  </a:lnTo>
                  <a:lnTo>
                    <a:pt x="221067" y="157662"/>
                  </a:lnTo>
                  <a:lnTo>
                    <a:pt x="188264" y="188264"/>
                  </a:lnTo>
                  <a:lnTo>
                    <a:pt x="157662" y="221067"/>
                  </a:lnTo>
                  <a:lnTo>
                    <a:pt x="129384" y="255946"/>
                  </a:lnTo>
                  <a:lnTo>
                    <a:pt x="103555" y="292777"/>
                  </a:lnTo>
                  <a:lnTo>
                    <a:pt x="80299" y="331435"/>
                  </a:lnTo>
                  <a:lnTo>
                    <a:pt x="59741" y="371797"/>
                  </a:lnTo>
                  <a:lnTo>
                    <a:pt x="42004" y="413737"/>
                  </a:lnTo>
                  <a:lnTo>
                    <a:pt x="27214" y="457132"/>
                  </a:lnTo>
                  <a:lnTo>
                    <a:pt x="15494" y="501857"/>
                  </a:lnTo>
                  <a:lnTo>
                    <a:pt x="6969" y="547788"/>
                  </a:lnTo>
                  <a:lnTo>
                    <a:pt x="1763" y="594801"/>
                  </a:lnTo>
                  <a:lnTo>
                    <a:pt x="0" y="642772"/>
                  </a:lnTo>
                  <a:lnTo>
                    <a:pt x="1763" y="690742"/>
                  </a:lnTo>
                  <a:lnTo>
                    <a:pt x="6969" y="737755"/>
                  </a:lnTo>
                  <a:lnTo>
                    <a:pt x="15494" y="783687"/>
                  </a:lnTo>
                  <a:lnTo>
                    <a:pt x="27214" y="828412"/>
                  </a:lnTo>
                  <a:lnTo>
                    <a:pt x="42004" y="871807"/>
                  </a:lnTo>
                  <a:lnTo>
                    <a:pt x="59741" y="913747"/>
                  </a:lnTo>
                  <a:lnTo>
                    <a:pt x="80299" y="954109"/>
                  </a:lnTo>
                  <a:lnTo>
                    <a:pt x="103555" y="992767"/>
                  </a:lnTo>
                  <a:lnTo>
                    <a:pt x="129384" y="1029598"/>
                  </a:lnTo>
                  <a:lnTo>
                    <a:pt x="157662" y="1064477"/>
                  </a:lnTo>
                  <a:lnTo>
                    <a:pt x="188264" y="1097280"/>
                  </a:lnTo>
                  <a:lnTo>
                    <a:pt x="221067" y="1127882"/>
                  </a:lnTo>
                  <a:lnTo>
                    <a:pt x="255946" y="1156160"/>
                  </a:lnTo>
                  <a:lnTo>
                    <a:pt x="292777" y="1181989"/>
                  </a:lnTo>
                  <a:lnTo>
                    <a:pt x="331435" y="1205245"/>
                  </a:lnTo>
                  <a:lnTo>
                    <a:pt x="371797" y="1225803"/>
                  </a:lnTo>
                  <a:lnTo>
                    <a:pt x="413737" y="1243539"/>
                  </a:lnTo>
                  <a:lnTo>
                    <a:pt x="457132" y="1258330"/>
                  </a:lnTo>
                  <a:lnTo>
                    <a:pt x="501857" y="1270050"/>
                  </a:lnTo>
                  <a:lnTo>
                    <a:pt x="547788" y="1278575"/>
                  </a:lnTo>
                  <a:lnTo>
                    <a:pt x="594801" y="1283781"/>
                  </a:lnTo>
                  <a:lnTo>
                    <a:pt x="642772" y="1285544"/>
                  </a:lnTo>
                  <a:lnTo>
                    <a:pt x="690742" y="1283781"/>
                  </a:lnTo>
                  <a:lnTo>
                    <a:pt x="737755" y="1278575"/>
                  </a:lnTo>
                  <a:lnTo>
                    <a:pt x="783687" y="1270050"/>
                  </a:lnTo>
                  <a:lnTo>
                    <a:pt x="828412" y="1258330"/>
                  </a:lnTo>
                  <a:lnTo>
                    <a:pt x="871807" y="1243539"/>
                  </a:lnTo>
                  <a:lnTo>
                    <a:pt x="913747" y="1225803"/>
                  </a:lnTo>
                  <a:lnTo>
                    <a:pt x="954109" y="1205245"/>
                  </a:lnTo>
                  <a:lnTo>
                    <a:pt x="992767" y="1181989"/>
                  </a:lnTo>
                  <a:lnTo>
                    <a:pt x="1029598" y="1156160"/>
                  </a:lnTo>
                  <a:lnTo>
                    <a:pt x="1064477" y="1127882"/>
                  </a:lnTo>
                  <a:lnTo>
                    <a:pt x="1097280" y="1097280"/>
                  </a:lnTo>
                  <a:lnTo>
                    <a:pt x="1127882" y="1064477"/>
                  </a:lnTo>
                  <a:lnTo>
                    <a:pt x="1156160" y="1029598"/>
                  </a:lnTo>
                  <a:lnTo>
                    <a:pt x="1181989" y="992767"/>
                  </a:lnTo>
                  <a:lnTo>
                    <a:pt x="1205245" y="954109"/>
                  </a:lnTo>
                  <a:lnTo>
                    <a:pt x="1225803" y="913747"/>
                  </a:lnTo>
                  <a:lnTo>
                    <a:pt x="1243539" y="871807"/>
                  </a:lnTo>
                  <a:lnTo>
                    <a:pt x="1258330" y="828412"/>
                  </a:lnTo>
                  <a:lnTo>
                    <a:pt x="1270050" y="783687"/>
                  </a:lnTo>
                  <a:lnTo>
                    <a:pt x="1278575" y="737755"/>
                  </a:lnTo>
                  <a:lnTo>
                    <a:pt x="1283781" y="690742"/>
                  </a:lnTo>
                  <a:lnTo>
                    <a:pt x="1285544" y="642772"/>
                  </a:lnTo>
                  <a:lnTo>
                    <a:pt x="1283781" y="594801"/>
                  </a:lnTo>
                  <a:lnTo>
                    <a:pt x="1278575" y="547788"/>
                  </a:lnTo>
                  <a:lnTo>
                    <a:pt x="1270050" y="501857"/>
                  </a:lnTo>
                  <a:lnTo>
                    <a:pt x="1258330" y="457132"/>
                  </a:lnTo>
                  <a:lnTo>
                    <a:pt x="1243539" y="413737"/>
                  </a:lnTo>
                  <a:lnTo>
                    <a:pt x="1225803" y="371797"/>
                  </a:lnTo>
                  <a:lnTo>
                    <a:pt x="1205245" y="331435"/>
                  </a:lnTo>
                  <a:lnTo>
                    <a:pt x="1181989" y="292777"/>
                  </a:lnTo>
                  <a:lnTo>
                    <a:pt x="1156160" y="255946"/>
                  </a:lnTo>
                  <a:lnTo>
                    <a:pt x="1127882" y="221067"/>
                  </a:lnTo>
                  <a:lnTo>
                    <a:pt x="1097280" y="188264"/>
                  </a:lnTo>
                  <a:lnTo>
                    <a:pt x="1064477" y="157662"/>
                  </a:lnTo>
                  <a:lnTo>
                    <a:pt x="1029598" y="129384"/>
                  </a:lnTo>
                  <a:lnTo>
                    <a:pt x="992767" y="103555"/>
                  </a:lnTo>
                  <a:lnTo>
                    <a:pt x="954109" y="80299"/>
                  </a:lnTo>
                  <a:lnTo>
                    <a:pt x="913747" y="59741"/>
                  </a:lnTo>
                  <a:lnTo>
                    <a:pt x="871807" y="42004"/>
                  </a:lnTo>
                  <a:lnTo>
                    <a:pt x="828412" y="27214"/>
                  </a:lnTo>
                  <a:lnTo>
                    <a:pt x="783687" y="15494"/>
                  </a:lnTo>
                  <a:lnTo>
                    <a:pt x="737755" y="6969"/>
                  </a:lnTo>
                  <a:lnTo>
                    <a:pt x="690742" y="1763"/>
                  </a:lnTo>
                  <a:lnTo>
                    <a:pt x="642772" y="0"/>
                  </a:lnTo>
                  <a:close/>
                </a:path>
              </a:pathLst>
            </a:custGeom>
            <a:solidFill>
              <a:srgbClr val="FFFFFF"/>
            </a:solidFill>
          </p:spPr>
          <p:txBody>
            <a:bodyPr wrap="square" lIns="0" tIns="0" rIns="0" bIns="0" rtlCol="0"/>
            <a:lstStyle/>
            <a:p>
              <a:endParaRPr sz="1266"/>
            </a:p>
          </p:txBody>
        </p:sp>
        <p:sp>
          <p:nvSpPr>
            <p:cNvPr id="7" name="object 7"/>
            <p:cNvSpPr/>
            <p:nvPr/>
          </p:nvSpPr>
          <p:spPr>
            <a:xfrm>
              <a:off x="3310726" y="4023683"/>
              <a:ext cx="1285240" cy="1285240"/>
            </a:xfrm>
            <a:custGeom>
              <a:avLst/>
              <a:gdLst/>
              <a:ahLst/>
              <a:cxnLst/>
              <a:rect l="l" t="t" r="r" b="b"/>
              <a:pathLst>
                <a:path w="1285239"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grpSp>
      <p:grpSp>
        <p:nvGrpSpPr>
          <p:cNvPr id="8" name="object 8"/>
          <p:cNvGrpSpPr/>
          <p:nvPr/>
        </p:nvGrpSpPr>
        <p:grpSpPr>
          <a:xfrm>
            <a:off x="1435701" y="2990888"/>
            <a:ext cx="580430" cy="580430"/>
            <a:chOff x="2041886" y="4253708"/>
            <a:chExt cx="825500" cy="825500"/>
          </a:xfrm>
        </p:grpSpPr>
        <p:sp>
          <p:nvSpPr>
            <p:cNvPr id="9" name="object 9"/>
            <p:cNvSpPr/>
            <p:nvPr/>
          </p:nvSpPr>
          <p:spPr>
            <a:xfrm>
              <a:off x="2054580" y="4266402"/>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10" name="object 10"/>
            <p:cNvSpPr/>
            <p:nvPr/>
          </p:nvSpPr>
          <p:spPr>
            <a:xfrm>
              <a:off x="2054580" y="4266402"/>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11" name="object 11"/>
            <p:cNvPicPr/>
            <p:nvPr/>
          </p:nvPicPr>
          <p:blipFill>
            <a:blip r:embed="rId4" cstate="print"/>
            <a:stretch>
              <a:fillRect/>
            </a:stretch>
          </p:blipFill>
          <p:spPr>
            <a:xfrm>
              <a:off x="2219680" y="4526752"/>
              <a:ext cx="469899" cy="279397"/>
            </a:xfrm>
            <a:prstGeom prst="rect">
              <a:avLst/>
            </a:prstGeom>
          </p:spPr>
        </p:pic>
      </p:grpSp>
      <p:sp>
        <p:nvSpPr>
          <p:cNvPr id="12" name="object 12"/>
          <p:cNvSpPr/>
          <p:nvPr/>
        </p:nvSpPr>
        <p:spPr>
          <a:xfrm>
            <a:off x="2779800" y="2982804"/>
            <a:ext cx="0" cy="58043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pic>
        <p:nvPicPr>
          <p:cNvPr id="13" name="object 13"/>
          <p:cNvPicPr/>
          <p:nvPr/>
        </p:nvPicPr>
        <p:blipFill>
          <a:blip r:embed="rId5" cstate="print"/>
          <a:stretch>
            <a:fillRect/>
          </a:stretch>
        </p:blipFill>
        <p:spPr>
          <a:xfrm>
            <a:off x="2427895" y="3182873"/>
            <a:ext cx="267888" cy="196451"/>
          </a:xfrm>
          <a:prstGeom prst="rect">
            <a:avLst/>
          </a:prstGeom>
        </p:spPr>
      </p:pic>
      <p:pic>
        <p:nvPicPr>
          <p:cNvPr id="14" name="object 14"/>
          <p:cNvPicPr/>
          <p:nvPr/>
        </p:nvPicPr>
        <p:blipFill>
          <a:blip r:embed="rId6" cstate="print"/>
          <a:stretch>
            <a:fillRect/>
          </a:stretch>
        </p:blipFill>
        <p:spPr>
          <a:xfrm>
            <a:off x="2855776" y="3120919"/>
            <a:ext cx="258961" cy="303607"/>
          </a:xfrm>
          <a:prstGeom prst="rect">
            <a:avLst/>
          </a:prstGeom>
        </p:spPr>
      </p:pic>
      <p:grpSp>
        <p:nvGrpSpPr>
          <p:cNvPr id="15" name="object 15"/>
          <p:cNvGrpSpPr/>
          <p:nvPr/>
        </p:nvGrpSpPr>
        <p:grpSpPr>
          <a:xfrm>
            <a:off x="3267486" y="2999265"/>
            <a:ext cx="1223814" cy="580430"/>
            <a:chOff x="4647091" y="4265622"/>
            <a:chExt cx="1740535" cy="825500"/>
          </a:xfrm>
        </p:grpSpPr>
        <p:sp>
          <p:nvSpPr>
            <p:cNvPr id="16" name="object 16"/>
            <p:cNvSpPr/>
            <p:nvPr/>
          </p:nvSpPr>
          <p:spPr>
            <a:xfrm>
              <a:off x="4647091" y="4640266"/>
              <a:ext cx="1740535" cy="76200"/>
            </a:xfrm>
            <a:custGeom>
              <a:avLst/>
              <a:gdLst/>
              <a:ahLst/>
              <a:cxnLst/>
              <a:rect l="l" t="t" r="r" b="b"/>
              <a:pathLst>
                <a:path w="1740535" h="76200">
                  <a:moveTo>
                    <a:pt x="1689239" y="38100"/>
                  </a:moveTo>
                  <a:lnTo>
                    <a:pt x="1663839" y="76200"/>
                  </a:lnTo>
                  <a:lnTo>
                    <a:pt x="1714639" y="50800"/>
                  </a:lnTo>
                  <a:lnTo>
                    <a:pt x="1689239" y="50800"/>
                  </a:lnTo>
                  <a:lnTo>
                    <a:pt x="1689239" y="38100"/>
                  </a:lnTo>
                  <a:close/>
                </a:path>
                <a:path w="1740535" h="76200">
                  <a:moveTo>
                    <a:pt x="1680773" y="25400"/>
                  </a:moveTo>
                  <a:lnTo>
                    <a:pt x="0" y="25400"/>
                  </a:lnTo>
                  <a:lnTo>
                    <a:pt x="0" y="50800"/>
                  </a:lnTo>
                  <a:lnTo>
                    <a:pt x="1680773" y="50800"/>
                  </a:lnTo>
                  <a:lnTo>
                    <a:pt x="1689239" y="38100"/>
                  </a:lnTo>
                  <a:lnTo>
                    <a:pt x="1680773" y="25400"/>
                  </a:lnTo>
                  <a:close/>
                </a:path>
                <a:path w="1740535" h="76200">
                  <a:moveTo>
                    <a:pt x="1714639" y="25400"/>
                  </a:moveTo>
                  <a:lnTo>
                    <a:pt x="1689239" y="25400"/>
                  </a:lnTo>
                  <a:lnTo>
                    <a:pt x="1689239" y="50800"/>
                  </a:lnTo>
                  <a:lnTo>
                    <a:pt x="1714639" y="50800"/>
                  </a:lnTo>
                  <a:lnTo>
                    <a:pt x="1740039" y="38100"/>
                  </a:lnTo>
                  <a:lnTo>
                    <a:pt x="1714639" y="25400"/>
                  </a:lnTo>
                  <a:close/>
                </a:path>
                <a:path w="1740535"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17" name="object 17"/>
            <p:cNvSpPr/>
            <p:nvPr/>
          </p:nvSpPr>
          <p:spPr>
            <a:xfrm>
              <a:off x="5065519" y="4278316"/>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18" name="object 18"/>
            <p:cNvSpPr/>
            <p:nvPr/>
          </p:nvSpPr>
          <p:spPr>
            <a:xfrm>
              <a:off x="5065519" y="4278316"/>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19" name="object 19"/>
            <p:cNvPicPr/>
            <p:nvPr/>
          </p:nvPicPr>
          <p:blipFill>
            <a:blip r:embed="rId7" cstate="print"/>
            <a:stretch>
              <a:fillRect/>
            </a:stretch>
          </p:blipFill>
          <p:spPr>
            <a:xfrm>
              <a:off x="5224271" y="4550579"/>
              <a:ext cx="482598" cy="279395"/>
            </a:xfrm>
            <a:prstGeom prst="rect">
              <a:avLst/>
            </a:prstGeom>
          </p:spPr>
        </p:pic>
      </p:grpSp>
      <p:grpSp>
        <p:nvGrpSpPr>
          <p:cNvPr id="20" name="object 20"/>
          <p:cNvGrpSpPr/>
          <p:nvPr/>
        </p:nvGrpSpPr>
        <p:grpSpPr>
          <a:xfrm>
            <a:off x="4517764" y="2802368"/>
            <a:ext cx="921544" cy="921544"/>
            <a:chOff x="6425264" y="3985590"/>
            <a:chExt cx="1310640" cy="1310640"/>
          </a:xfrm>
        </p:grpSpPr>
        <p:sp>
          <p:nvSpPr>
            <p:cNvPr id="21" name="object 21"/>
            <p:cNvSpPr/>
            <p:nvPr/>
          </p:nvSpPr>
          <p:spPr>
            <a:xfrm>
              <a:off x="6437957" y="3998281"/>
              <a:ext cx="1285875" cy="1285875"/>
            </a:xfrm>
            <a:custGeom>
              <a:avLst/>
              <a:gdLst/>
              <a:ahLst/>
              <a:cxnLst/>
              <a:rect l="l" t="t" r="r" b="b"/>
              <a:pathLst>
                <a:path w="1285875" h="1285875">
                  <a:moveTo>
                    <a:pt x="642772" y="0"/>
                  </a:moveTo>
                  <a:lnTo>
                    <a:pt x="594801" y="1763"/>
                  </a:lnTo>
                  <a:lnTo>
                    <a:pt x="547788" y="6969"/>
                  </a:lnTo>
                  <a:lnTo>
                    <a:pt x="501857" y="15494"/>
                  </a:lnTo>
                  <a:lnTo>
                    <a:pt x="457132" y="27214"/>
                  </a:lnTo>
                  <a:lnTo>
                    <a:pt x="413737" y="42004"/>
                  </a:lnTo>
                  <a:lnTo>
                    <a:pt x="371797" y="59741"/>
                  </a:lnTo>
                  <a:lnTo>
                    <a:pt x="331435" y="80299"/>
                  </a:lnTo>
                  <a:lnTo>
                    <a:pt x="292777" y="103555"/>
                  </a:lnTo>
                  <a:lnTo>
                    <a:pt x="255946" y="129384"/>
                  </a:lnTo>
                  <a:lnTo>
                    <a:pt x="221067" y="157662"/>
                  </a:lnTo>
                  <a:lnTo>
                    <a:pt x="188264" y="188264"/>
                  </a:lnTo>
                  <a:lnTo>
                    <a:pt x="157662" y="221067"/>
                  </a:lnTo>
                  <a:lnTo>
                    <a:pt x="129384" y="255946"/>
                  </a:lnTo>
                  <a:lnTo>
                    <a:pt x="103555" y="292777"/>
                  </a:lnTo>
                  <a:lnTo>
                    <a:pt x="80299" y="331435"/>
                  </a:lnTo>
                  <a:lnTo>
                    <a:pt x="59741" y="371797"/>
                  </a:lnTo>
                  <a:lnTo>
                    <a:pt x="42004" y="413737"/>
                  </a:lnTo>
                  <a:lnTo>
                    <a:pt x="27214" y="457132"/>
                  </a:lnTo>
                  <a:lnTo>
                    <a:pt x="15494" y="501857"/>
                  </a:lnTo>
                  <a:lnTo>
                    <a:pt x="6969" y="547788"/>
                  </a:lnTo>
                  <a:lnTo>
                    <a:pt x="1763" y="594801"/>
                  </a:lnTo>
                  <a:lnTo>
                    <a:pt x="0" y="642772"/>
                  </a:lnTo>
                  <a:lnTo>
                    <a:pt x="1763" y="690742"/>
                  </a:lnTo>
                  <a:lnTo>
                    <a:pt x="6969" y="737755"/>
                  </a:lnTo>
                  <a:lnTo>
                    <a:pt x="15494" y="783687"/>
                  </a:lnTo>
                  <a:lnTo>
                    <a:pt x="27214" y="828412"/>
                  </a:lnTo>
                  <a:lnTo>
                    <a:pt x="42004" y="871807"/>
                  </a:lnTo>
                  <a:lnTo>
                    <a:pt x="59741" y="913747"/>
                  </a:lnTo>
                  <a:lnTo>
                    <a:pt x="80299" y="954109"/>
                  </a:lnTo>
                  <a:lnTo>
                    <a:pt x="103555" y="992767"/>
                  </a:lnTo>
                  <a:lnTo>
                    <a:pt x="129384" y="1029598"/>
                  </a:lnTo>
                  <a:lnTo>
                    <a:pt x="157662" y="1064477"/>
                  </a:lnTo>
                  <a:lnTo>
                    <a:pt x="188264" y="1097280"/>
                  </a:lnTo>
                  <a:lnTo>
                    <a:pt x="221067" y="1127882"/>
                  </a:lnTo>
                  <a:lnTo>
                    <a:pt x="255946" y="1156160"/>
                  </a:lnTo>
                  <a:lnTo>
                    <a:pt x="292777" y="1181989"/>
                  </a:lnTo>
                  <a:lnTo>
                    <a:pt x="331435" y="1205245"/>
                  </a:lnTo>
                  <a:lnTo>
                    <a:pt x="371797" y="1225803"/>
                  </a:lnTo>
                  <a:lnTo>
                    <a:pt x="413737" y="1243539"/>
                  </a:lnTo>
                  <a:lnTo>
                    <a:pt x="457132" y="1258330"/>
                  </a:lnTo>
                  <a:lnTo>
                    <a:pt x="501857" y="1270050"/>
                  </a:lnTo>
                  <a:lnTo>
                    <a:pt x="547788" y="1278575"/>
                  </a:lnTo>
                  <a:lnTo>
                    <a:pt x="594801" y="1283781"/>
                  </a:lnTo>
                  <a:lnTo>
                    <a:pt x="642772" y="1285544"/>
                  </a:lnTo>
                  <a:lnTo>
                    <a:pt x="690742" y="1283781"/>
                  </a:lnTo>
                  <a:lnTo>
                    <a:pt x="737755" y="1278575"/>
                  </a:lnTo>
                  <a:lnTo>
                    <a:pt x="783687" y="1270050"/>
                  </a:lnTo>
                  <a:lnTo>
                    <a:pt x="828412" y="1258330"/>
                  </a:lnTo>
                  <a:lnTo>
                    <a:pt x="871807" y="1243539"/>
                  </a:lnTo>
                  <a:lnTo>
                    <a:pt x="913747" y="1225803"/>
                  </a:lnTo>
                  <a:lnTo>
                    <a:pt x="954109" y="1205245"/>
                  </a:lnTo>
                  <a:lnTo>
                    <a:pt x="992767" y="1181989"/>
                  </a:lnTo>
                  <a:lnTo>
                    <a:pt x="1029598" y="1156160"/>
                  </a:lnTo>
                  <a:lnTo>
                    <a:pt x="1064477" y="1127882"/>
                  </a:lnTo>
                  <a:lnTo>
                    <a:pt x="1097280" y="1097280"/>
                  </a:lnTo>
                  <a:lnTo>
                    <a:pt x="1127882" y="1064477"/>
                  </a:lnTo>
                  <a:lnTo>
                    <a:pt x="1156160" y="1029598"/>
                  </a:lnTo>
                  <a:lnTo>
                    <a:pt x="1181989" y="992767"/>
                  </a:lnTo>
                  <a:lnTo>
                    <a:pt x="1205245" y="954109"/>
                  </a:lnTo>
                  <a:lnTo>
                    <a:pt x="1225803" y="913747"/>
                  </a:lnTo>
                  <a:lnTo>
                    <a:pt x="1243539" y="871807"/>
                  </a:lnTo>
                  <a:lnTo>
                    <a:pt x="1258330" y="828412"/>
                  </a:lnTo>
                  <a:lnTo>
                    <a:pt x="1270050" y="783687"/>
                  </a:lnTo>
                  <a:lnTo>
                    <a:pt x="1278575" y="737755"/>
                  </a:lnTo>
                  <a:lnTo>
                    <a:pt x="1283781" y="690742"/>
                  </a:lnTo>
                  <a:lnTo>
                    <a:pt x="1285544" y="642772"/>
                  </a:lnTo>
                  <a:lnTo>
                    <a:pt x="1283781" y="594801"/>
                  </a:lnTo>
                  <a:lnTo>
                    <a:pt x="1278575" y="547788"/>
                  </a:lnTo>
                  <a:lnTo>
                    <a:pt x="1270050" y="501857"/>
                  </a:lnTo>
                  <a:lnTo>
                    <a:pt x="1258330" y="457132"/>
                  </a:lnTo>
                  <a:lnTo>
                    <a:pt x="1243539" y="413737"/>
                  </a:lnTo>
                  <a:lnTo>
                    <a:pt x="1225803" y="371797"/>
                  </a:lnTo>
                  <a:lnTo>
                    <a:pt x="1205245" y="331435"/>
                  </a:lnTo>
                  <a:lnTo>
                    <a:pt x="1181989" y="292777"/>
                  </a:lnTo>
                  <a:lnTo>
                    <a:pt x="1156160" y="255946"/>
                  </a:lnTo>
                  <a:lnTo>
                    <a:pt x="1127882" y="221067"/>
                  </a:lnTo>
                  <a:lnTo>
                    <a:pt x="1097280" y="188264"/>
                  </a:lnTo>
                  <a:lnTo>
                    <a:pt x="1064477" y="157662"/>
                  </a:lnTo>
                  <a:lnTo>
                    <a:pt x="1029598" y="129384"/>
                  </a:lnTo>
                  <a:lnTo>
                    <a:pt x="992767" y="103555"/>
                  </a:lnTo>
                  <a:lnTo>
                    <a:pt x="954109" y="80299"/>
                  </a:lnTo>
                  <a:lnTo>
                    <a:pt x="913747" y="59741"/>
                  </a:lnTo>
                  <a:lnTo>
                    <a:pt x="871807" y="42004"/>
                  </a:lnTo>
                  <a:lnTo>
                    <a:pt x="828412" y="27214"/>
                  </a:lnTo>
                  <a:lnTo>
                    <a:pt x="783687" y="15494"/>
                  </a:lnTo>
                  <a:lnTo>
                    <a:pt x="737755" y="6969"/>
                  </a:lnTo>
                  <a:lnTo>
                    <a:pt x="690742" y="1763"/>
                  </a:lnTo>
                  <a:lnTo>
                    <a:pt x="642772" y="0"/>
                  </a:lnTo>
                  <a:close/>
                </a:path>
              </a:pathLst>
            </a:custGeom>
            <a:solidFill>
              <a:srgbClr val="FFFFFF"/>
            </a:solidFill>
          </p:spPr>
          <p:txBody>
            <a:bodyPr wrap="square" lIns="0" tIns="0" rIns="0" bIns="0" rtlCol="0"/>
            <a:lstStyle/>
            <a:p>
              <a:endParaRPr sz="1266"/>
            </a:p>
          </p:txBody>
        </p:sp>
        <p:sp>
          <p:nvSpPr>
            <p:cNvPr id="22" name="object 22"/>
            <p:cNvSpPr/>
            <p:nvPr/>
          </p:nvSpPr>
          <p:spPr>
            <a:xfrm>
              <a:off x="6437957" y="3998283"/>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23" name="object 23"/>
            <p:cNvSpPr/>
            <p:nvPr/>
          </p:nvSpPr>
          <p:spPr>
            <a:xfrm>
              <a:off x="7080727" y="4228723"/>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grpSp>
      <p:sp>
        <p:nvSpPr>
          <p:cNvPr id="24" name="object 24"/>
          <p:cNvSpPr/>
          <p:nvPr/>
        </p:nvSpPr>
        <p:spPr>
          <a:xfrm>
            <a:off x="7547324" y="3245934"/>
            <a:ext cx="448717" cy="53578"/>
          </a:xfrm>
          <a:custGeom>
            <a:avLst/>
            <a:gdLst/>
            <a:ahLst/>
            <a:cxnLst/>
            <a:rect l="l" t="t" r="r" b="b"/>
            <a:pathLst>
              <a:path w="638175" h="76200">
                <a:moveTo>
                  <a:pt x="587121" y="38100"/>
                </a:moveTo>
                <a:lnTo>
                  <a:pt x="561721" y="76200"/>
                </a:lnTo>
                <a:lnTo>
                  <a:pt x="612521" y="50800"/>
                </a:lnTo>
                <a:lnTo>
                  <a:pt x="587121" y="50800"/>
                </a:lnTo>
                <a:lnTo>
                  <a:pt x="587121" y="38100"/>
                </a:lnTo>
                <a:close/>
              </a:path>
              <a:path w="638175" h="76200">
                <a:moveTo>
                  <a:pt x="578654" y="25400"/>
                </a:moveTo>
                <a:lnTo>
                  <a:pt x="0" y="25400"/>
                </a:lnTo>
                <a:lnTo>
                  <a:pt x="0" y="50800"/>
                </a:lnTo>
                <a:lnTo>
                  <a:pt x="578654" y="50800"/>
                </a:lnTo>
                <a:lnTo>
                  <a:pt x="587121" y="38100"/>
                </a:lnTo>
                <a:lnTo>
                  <a:pt x="578654" y="25400"/>
                </a:lnTo>
                <a:close/>
              </a:path>
              <a:path w="638175" h="76200">
                <a:moveTo>
                  <a:pt x="612521" y="25400"/>
                </a:moveTo>
                <a:lnTo>
                  <a:pt x="587121" y="25400"/>
                </a:lnTo>
                <a:lnTo>
                  <a:pt x="587121" y="50800"/>
                </a:lnTo>
                <a:lnTo>
                  <a:pt x="612521" y="50800"/>
                </a:lnTo>
                <a:lnTo>
                  <a:pt x="637921" y="38100"/>
                </a:lnTo>
                <a:lnTo>
                  <a:pt x="612521" y="25400"/>
                </a:lnTo>
                <a:close/>
              </a:path>
              <a:path w="638175" h="76200">
                <a:moveTo>
                  <a:pt x="561721" y="0"/>
                </a:moveTo>
                <a:lnTo>
                  <a:pt x="587121" y="38100"/>
                </a:lnTo>
                <a:lnTo>
                  <a:pt x="587121" y="25400"/>
                </a:lnTo>
                <a:lnTo>
                  <a:pt x="612521" y="25400"/>
                </a:lnTo>
                <a:lnTo>
                  <a:pt x="561721" y="0"/>
                </a:lnTo>
                <a:close/>
              </a:path>
            </a:pathLst>
          </a:custGeom>
          <a:solidFill>
            <a:srgbClr val="000000"/>
          </a:solidFill>
        </p:spPr>
        <p:txBody>
          <a:bodyPr wrap="square" lIns="0" tIns="0" rIns="0" bIns="0" rtlCol="0"/>
          <a:lstStyle/>
          <a:p>
            <a:endParaRPr sz="1266"/>
          </a:p>
        </p:txBody>
      </p:sp>
      <p:pic>
        <p:nvPicPr>
          <p:cNvPr id="25" name="object 25"/>
          <p:cNvPicPr/>
          <p:nvPr/>
        </p:nvPicPr>
        <p:blipFill>
          <a:blip r:embed="rId8" cstate="print"/>
          <a:stretch>
            <a:fillRect/>
          </a:stretch>
        </p:blipFill>
        <p:spPr>
          <a:xfrm>
            <a:off x="5079041" y="3119812"/>
            <a:ext cx="258956" cy="303606"/>
          </a:xfrm>
          <a:prstGeom prst="rect">
            <a:avLst/>
          </a:prstGeom>
        </p:spPr>
      </p:pic>
      <p:grpSp>
        <p:nvGrpSpPr>
          <p:cNvPr id="26" name="object 26"/>
          <p:cNvGrpSpPr/>
          <p:nvPr/>
        </p:nvGrpSpPr>
        <p:grpSpPr>
          <a:xfrm>
            <a:off x="5429477" y="2999265"/>
            <a:ext cx="1223814" cy="580430"/>
            <a:chOff x="7721922" y="4265622"/>
            <a:chExt cx="1740535" cy="825500"/>
          </a:xfrm>
        </p:grpSpPr>
        <p:sp>
          <p:nvSpPr>
            <p:cNvPr id="27" name="object 27"/>
            <p:cNvSpPr/>
            <p:nvPr/>
          </p:nvSpPr>
          <p:spPr>
            <a:xfrm>
              <a:off x="7721922" y="4640266"/>
              <a:ext cx="1740535" cy="76200"/>
            </a:xfrm>
            <a:custGeom>
              <a:avLst/>
              <a:gdLst/>
              <a:ahLst/>
              <a:cxnLst/>
              <a:rect l="l" t="t" r="r" b="b"/>
              <a:pathLst>
                <a:path w="1740534" h="76200">
                  <a:moveTo>
                    <a:pt x="1689239" y="38100"/>
                  </a:moveTo>
                  <a:lnTo>
                    <a:pt x="1663839" y="76200"/>
                  </a:lnTo>
                  <a:lnTo>
                    <a:pt x="1714639" y="50800"/>
                  </a:lnTo>
                  <a:lnTo>
                    <a:pt x="1689239" y="50800"/>
                  </a:lnTo>
                  <a:lnTo>
                    <a:pt x="1689239" y="38100"/>
                  </a:lnTo>
                  <a:close/>
                </a:path>
                <a:path w="1740534" h="76200">
                  <a:moveTo>
                    <a:pt x="1680773" y="25400"/>
                  </a:moveTo>
                  <a:lnTo>
                    <a:pt x="0" y="25400"/>
                  </a:lnTo>
                  <a:lnTo>
                    <a:pt x="0" y="50800"/>
                  </a:lnTo>
                  <a:lnTo>
                    <a:pt x="1680773" y="50800"/>
                  </a:lnTo>
                  <a:lnTo>
                    <a:pt x="1689239" y="38100"/>
                  </a:lnTo>
                  <a:lnTo>
                    <a:pt x="1680773" y="25400"/>
                  </a:lnTo>
                  <a:close/>
                </a:path>
                <a:path w="1740534" h="76200">
                  <a:moveTo>
                    <a:pt x="1714639" y="25400"/>
                  </a:moveTo>
                  <a:lnTo>
                    <a:pt x="1689239" y="25400"/>
                  </a:lnTo>
                  <a:lnTo>
                    <a:pt x="1689239" y="50800"/>
                  </a:lnTo>
                  <a:lnTo>
                    <a:pt x="1714639" y="50800"/>
                  </a:lnTo>
                  <a:lnTo>
                    <a:pt x="1740039" y="38100"/>
                  </a:lnTo>
                  <a:lnTo>
                    <a:pt x="1714639" y="25400"/>
                  </a:lnTo>
                  <a:close/>
                </a:path>
                <a:path w="1740534"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28" name="object 28"/>
            <p:cNvSpPr/>
            <p:nvPr/>
          </p:nvSpPr>
          <p:spPr>
            <a:xfrm>
              <a:off x="8140350" y="4278316"/>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29" name="object 29"/>
            <p:cNvSpPr/>
            <p:nvPr/>
          </p:nvSpPr>
          <p:spPr>
            <a:xfrm>
              <a:off x="8140350" y="4278316"/>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grpSp>
      <p:grpSp>
        <p:nvGrpSpPr>
          <p:cNvPr id="30" name="object 30"/>
          <p:cNvGrpSpPr/>
          <p:nvPr/>
        </p:nvGrpSpPr>
        <p:grpSpPr>
          <a:xfrm>
            <a:off x="6679754" y="2802368"/>
            <a:ext cx="921544" cy="921544"/>
            <a:chOff x="9500095" y="3985590"/>
            <a:chExt cx="1310640" cy="1310640"/>
          </a:xfrm>
        </p:grpSpPr>
        <p:sp>
          <p:nvSpPr>
            <p:cNvPr id="31" name="object 31"/>
            <p:cNvSpPr/>
            <p:nvPr/>
          </p:nvSpPr>
          <p:spPr>
            <a:xfrm>
              <a:off x="9512788" y="3998281"/>
              <a:ext cx="1285875" cy="1285875"/>
            </a:xfrm>
            <a:custGeom>
              <a:avLst/>
              <a:gdLst/>
              <a:ahLst/>
              <a:cxnLst/>
              <a:rect l="l" t="t" r="r" b="b"/>
              <a:pathLst>
                <a:path w="1285875" h="1285875">
                  <a:moveTo>
                    <a:pt x="642772" y="0"/>
                  </a:moveTo>
                  <a:lnTo>
                    <a:pt x="594801" y="1763"/>
                  </a:lnTo>
                  <a:lnTo>
                    <a:pt x="547788" y="6969"/>
                  </a:lnTo>
                  <a:lnTo>
                    <a:pt x="501857" y="15494"/>
                  </a:lnTo>
                  <a:lnTo>
                    <a:pt x="457132" y="27214"/>
                  </a:lnTo>
                  <a:lnTo>
                    <a:pt x="413737" y="42004"/>
                  </a:lnTo>
                  <a:lnTo>
                    <a:pt x="371797" y="59741"/>
                  </a:lnTo>
                  <a:lnTo>
                    <a:pt x="331435" y="80299"/>
                  </a:lnTo>
                  <a:lnTo>
                    <a:pt x="292777" y="103555"/>
                  </a:lnTo>
                  <a:lnTo>
                    <a:pt x="255946" y="129384"/>
                  </a:lnTo>
                  <a:lnTo>
                    <a:pt x="221067" y="157662"/>
                  </a:lnTo>
                  <a:lnTo>
                    <a:pt x="188264" y="188264"/>
                  </a:lnTo>
                  <a:lnTo>
                    <a:pt x="157662" y="221067"/>
                  </a:lnTo>
                  <a:lnTo>
                    <a:pt x="129384" y="255946"/>
                  </a:lnTo>
                  <a:lnTo>
                    <a:pt x="103555" y="292777"/>
                  </a:lnTo>
                  <a:lnTo>
                    <a:pt x="80299" y="331435"/>
                  </a:lnTo>
                  <a:lnTo>
                    <a:pt x="59741" y="371797"/>
                  </a:lnTo>
                  <a:lnTo>
                    <a:pt x="42004" y="413737"/>
                  </a:lnTo>
                  <a:lnTo>
                    <a:pt x="27214" y="457132"/>
                  </a:lnTo>
                  <a:lnTo>
                    <a:pt x="15494" y="501857"/>
                  </a:lnTo>
                  <a:lnTo>
                    <a:pt x="6969" y="547788"/>
                  </a:lnTo>
                  <a:lnTo>
                    <a:pt x="1763" y="594801"/>
                  </a:lnTo>
                  <a:lnTo>
                    <a:pt x="0" y="642772"/>
                  </a:lnTo>
                  <a:lnTo>
                    <a:pt x="1763" y="690742"/>
                  </a:lnTo>
                  <a:lnTo>
                    <a:pt x="6969" y="737755"/>
                  </a:lnTo>
                  <a:lnTo>
                    <a:pt x="15494" y="783687"/>
                  </a:lnTo>
                  <a:lnTo>
                    <a:pt x="27214" y="828412"/>
                  </a:lnTo>
                  <a:lnTo>
                    <a:pt x="42004" y="871807"/>
                  </a:lnTo>
                  <a:lnTo>
                    <a:pt x="59741" y="913747"/>
                  </a:lnTo>
                  <a:lnTo>
                    <a:pt x="80299" y="954109"/>
                  </a:lnTo>
                  <a:lnTo>
                    <a:pt x="103555" y="992767"/>
                  </a:lnTo>
                  <a:lnTo>
                    <a:pt x="129384" y="1029598"/>
                  </a:lnTo>
                  <a:lnTo>
                    <a:pt x="157662" y="1064477"/>
                  </a:lnTo>
                  <a:lnTo>
                    <a:pt x="188264" y="1097280"/>
                  </a:lnTo>
                  <a:lnTo>
                    <a:pt x="221067" y="1127882"/>
                  </a:lnTo>
                  <a:lnTo>
                    <a:pt x="255946" y="1156160"/>
                  </a:lnTo>
                  <a:lnTo>
                    <a:pt x="292777" y="1181989"/>
                  </a:lnTo>
                  <a:lnTo>
                    <a:pt x="331435" y="1205245"/>
                  </a:lnTo>
                  <a:lnTo>
                    <a:pt x="371797" y="1225803"/>
                  </a:lnTo>
                  <a:lnTo>
                    <a:pt x="413737" y="1243539"/>
                  </a:lnTo>
                  <a:lnTo>
                    <a:pt x="457132" y="1258330"/>
                  </a:lnTo>
                  <a:lnTo>
                    <a:pt x="501857" y="1270050"/>
                  </a:lnTo>
                  <a:lnTo>
                    <a:pt x="547788" y="1278575"/>
                  </a:lnTo>
                  <a:lnTo>
                    <a:pt x="594801" y="1283781"/>
                  </a:lnTo>
                  <a:lnTo>
                    <a:pt x="642772" y="1285544"/>
                  </a:lnTo>
                  <a:lnTo>
                    <a:pt x="690742" y="1283781"/>
                  </a:lnTo>
                  <a:lnTo>
                    <a:pt x="737755" y="1278575"/>
                  </a:lnTo>
                  <a:lnTo>
                    <a:pt x="783687" y="1270050"/>
                  </a:lnTo>
                  <a:lnTo>
                    <a:pt x="828412" y="1258330"/>
                  </a:lnTo>
                  <a:lnTo>
                    <a:pt x="871807" y="1243539"/>
                  </a:lnTo>
                  <a:lnTo>
                    <a:pt x="913747" y="1225803"/>
                  </a:lnTo>
                  <a:lnTo>
                    <a:pt x="954109" y="1205245"/>
                  </a:lnTo>
                  <a:lnTo>
                    <a:pt x="992767" y="1181989"/>
                  </a:lnTo>
                  <a:lnTo>
                    <a:pt x="1029598" y="1156160"/>
                  </a:lnTo>
                  <a:lnTo>
                    <a:pt x="1064477" y="1127882"/>
                  </a:lnTo>
                  <a:lnTo>
                    <a:pt x="1097280" y="1097280"/>
                  </a:lnTo>
                  <a:lnTo>
                    <a:pt x="1127882" y="1064477"/>
                  </a:lnTo>
                  <a:lnTo>
                    <a:pt x="1156160" y="1029598"/>
                  </a:lnTo>
                  <a:lnTo>
                    <a:pt x="1181989" y="992767"/>
                  </a:lnTo>
                  <a:lnTo>
                    <a:pt x="1205245" y="954109"/>
                  </a:lnTo>
                  <a:lnTo>
                    <a:pt x="1225803" y="913747"/>
                  </a:lnTo>
                  <a:lnTo>
                    <a:pt x="1243539" y="871807"/>
                  </a:lnTo>
                  <a:lnTo>
                    <a:pt x="1258330" y="828412"/>
                  </a:lnTo>
                  <a:lnTo>
                    <a:pt x="1270050" y="783687"/>
                  </a:lnTo>
                  <a:lnTo>
                    <a:pt x="1278575" y="737755"/>
                  </a:lnTo>
                  <a:lnTo>
                    <a:pt x="1283781" y="690742"/>
                  </a:lnTo>
                  <a:lnTo>
                    <a:pt x="1285544" y="642772"/>
                  </a:lnTo>
                  <a:lnTo>
                    <a:pt x="1283781" y="594801"/>
                  </a:lnTo>
                  <a:lnTo>
                    <a:pt x="1278575" y="547788"/>
                  </a:lnTo>
                  <a:lnTo>
                    <a:pt x="1270050" y="501857"/>
                  </a:lnTo>
                  <a:lnTo>
                    <a:pt x="1258330" y="457132"/>
                  </a:lnTo>
                  <a:lnTo>
                    <a:pt x="1243539" y="413737"/>
                  </a:lnTo>
                  <a:lnTo>
                    <a:pt x="1225803" y="371797"/>
                  </a:lnTo>
                  <a:lnTo>
                    <a:pt x="1205245" y="331435"/>
                  </a:lnTo>
                  <a:lnTo>
                    <a:pt x="1181989" y="292777"/>
                  </a:lnTo>
                  <a:lnTo>
                    <a:pt x="1156160" y="255946"/>
                  </a:lnTo>
                  <a:lnTo>
                    <a:pt x="1127882" y="221067"/>
                  </a:lnTo>
                  <a:lnTo>
                    <a:pt x="1097280" y="188264"/>
                  </a:lnTo>
                  <a:lnTo>
                    <a:pt x="1064477" y="157662"/>
                  </a:lnTo>
                  <a:lnTo>
                    <a:pt x="1029598" y="129384"/>
                  </a:lnTo>
                  <a:lnTo>
                    <a:pt x="992767" y="103555"/>
                  </a:lnTo>
                  <a:lnTo>
                    <a:pt x="954109" y="80299"/>
                  </a:lnTo>
                  <a:lnTo>
                    <a:pt x="913747" y="59741"/>
                  </a:lnTo>
                  <a:lnTo>
                    <a:pt x="871807" y="42004"/>
                  </a:lnTo>
                  <a:lnTo>
                    <a:pt x="828412" y="27214"/>
                  </a:lnTo>
                  <a:lnTo>
                    <a:pt x="783687" y="15494"/>
                  </a:lnTo>
                  <a:lnTo>
                    <a:pt x="737755" y="6969"/>
                  </a:lnTo>
                  <a:lnTo>
                    <a:pt x="690742" y="1763"/>
                  </a:lnTo>
                  <a:lnTo>
                    <a:pt x="642772" y="0"/>
                  </a:lnTo>
                  <a:close/>
                </a:path>
              </a:pathLst>
            </a:custGeom>
            <a:solidFill>
              <a:srgbClr val="FFFFFF"/>
            </a:solidFill>
          </p:spPr>
          <p:txBody>
            <a:bodyPr wrap="square" lIns="0" tIns="0" rIns="0" bIns="0" rtlCol="0"/>
            <a:lstStyle/>
            <a:p>
              <a:endParaRPr sz="1266"/>
            </a:p>
          </p:txBody>
        </p:sp>
        <p:sp>
          <p:nvSpPr>
            <p:cNvPr id="32" name="object 32"/>
            <p:cNvSpPr/>
            <p:nvPr/>
          </p:nvSpPr>
          <p:spPr>
            <a:xfrm>
              <a:off x="9512788" y="3998283"/>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33" name="object 33"/>
            <p:cNvSpPr/>
            <p:nvPr/>
          </p:nvSpPr>
          <p:spPr>
            <a:xfrm>
              <a:off x="10155557" y="4228723"/>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grpSp>
      <p:pic>
        <p:nvPicPr>
          <p:cNvPr id="34" name="object 34"/>
          <p:cNvPicPr/>
          <p:nvPr/>
        </p:nvPicPr>
        <p:blipFill>
          <a:blip r:embed="rId9" cstate="print"/>
          <a:stretch>
            <a:fillRect/>
          </a:stretch>
        </p:blipFill>
        <p:spPr>
          <a:xfrm>
            <a:off x="4633990" y="3191249"/>
            <a:ext cx="276820" cy="196451"/>
          </a:xfrm>
          <a:prstGeom prst="rect">
            <a:avLst/>
          </a:prstGeom>
        </p:spPr>
      </p:pic>
      <p:pic>
        <p:nvPicPr>
          <p:cNvPr id="35" name="object 35"/>
          <p:cNvPicPr/>
          <p:nvPr/>
        </p:nvPicPr>
        <p:blipFill>
          <a:blip r:embed="rId10" cstate="print"/>
          <a:stretch>
            <a:fillRect/>
          </a:stretch>
        </p:blipFill>
        <p:spPr>
          <a:xfrm>
            <a:off x="6806816" y="3160548"/>
            <a:ext cx="276819" cy="205381"/>
          </a:xfrm>
          <a:prstGeom prst="rect">
            <a:avLst/>
          </a:prstGeom>
        </p:spPr>
      </p:pic>
      <p:pic>
        <p:nvPicPr>
          <p:cNvPr id="36" name="object 36"/>
          <p:cNvPicPr/>
          <p:nvPr/>
        </p:nvPicPr>
        <p:blipFill>
          <a:blip r:embed="rId11" cstate="print"/>
          <a:stretch>
            <a:fillRect/>
          </a:stretch>
        </p:blipFill>
        <p:spPr>
          <a:xfrm>
            <a:off x="5849473" y="3197403"/>
            <a:ext cx="339327" cy="205379"/>
          </a:xfrm>
          <a:prstGeom prst="rect">
            <a:avLst/>
          </a:prstGeom>
        </p:spPr>
      </p:pic>
      <p:pic>
        <p:nvPicPr>
          <p:cNvPr id="37" name="object 37"/>
          <p:cNvPicPr/>
          <p:nvPr/>
        </p:nvPicPr>
        <p:blipFill>
          <a:blip r:embed="rId12" cstate="print"/>
          <a:stretch>
            <a:fillRect/>
          </a:stretch>
        </p:blipFill>
        <p:spPr>
          <a:xfrm>
            <a:off x="7233207" y="3111435"/>
            <a:ext cx="267891" cy="303607"/>
          </a:xfrm>
          <a:prstGeom prst="rect">
            <a:avLst/>
          </a:prstGeom>
        </p:spPr>
      </p:pic>
      <p:grpSp>
        <p:nvGrpSpPr>
          <p:cNvPr id="38" name="object 38"/>
          <p:cNvGrpSpPr/>
          <p:nvPr/>
        </p:nvGrpSpPr>
        <p:grpSpPr>
          <a:xfrm>
            <a:off x="1435701" y="3504065"/>
            <a:ext cx="901452" cy="952351"/>
            <a:chOff x="2041886" y="4983558"/>
            <a:chExt cx="1282065" cy="1354455"/>
          </a:xfrm>
        </p:grpSpPr>
        <p:sp>
          <p:nvSpPr>
            <p:cNvPr id="39" name="object 39"/>
            <p:cNvSpPr/>
            <p:nvPr/>
          </p:nvSpPr>
          <p:spPr>
            <a:xfrm>
              <a:off x="2663000" y="4983558"/>
              <a:ext cx="660400" cy="660400"/>
            </a:xfrm>
            <a:custGeom>
              <a:avLst/>
              <a:gdLst/>
              <a:ahLst/>
              <a:cxnLst/>
              <a:rect l="l" t="t" r="r" b="b"/>
              <a:pathLst>
                <a:path w="660400" h="660400">
                  <a:moveTo>
                    <a:pt x="609506" y="32922"/>
                  </a:moveTo>
                  <a:lnTo>
                    <a:pt x="0" y="642442"/>
                  </a:lnTo>
                  <a:lnTo>
                    <a:pt x="17957" y="660400"/>
                  </a:lnTo>
                  <a:lnTo>
                    <a:pt x="627466" y="50891"/>
                  </a:lnTo>
                  <a:lnTo>
                    <a:pt x="624471" y="35915"/>
                  </a:lnTo>
                  <a:lnTo>
                    <a:pt x="609506" y="32922"/>
                  </a:lnTo>
                  <a:close/>
                </a:path>
                <a:path w="660400" h="660400">
                  <a:moveTo>
                    <a:pt x="651418" y="26936"/>
                  </a:moveTo>
                  <a:lnTo>
                    <a:pt x="615492" y="26936"/>
                  </a:lnTo>
                  <a:lnTo>
                    <a:pt x="633463" y="44894"/>
                  </a:lnTo>
                  <a:lnTo>
                    <a:pt x="627466" y="50891"/>
                  </a:lnTo>
                  <a:lnTo>
                    <a:pt x="633450" y="80822"/>
                  </a:lnTo>
                  <a:lnTo>
                    <a:pt x="651418" y="26936"/>
                  </a:lnTo>
                  <a:close/>
                </a:path>
                <a:path w="660400" h="660400">
                  <a:moveTo>
                    <a:pt x="615492" y="26936"/>
                  </a:moveTo>
                  <a:lnTo>
                    <a:pt x="609506" y="32922"/>
                  </a:lnTo>
                  <a:lnTo>
                    <a:pt x="624471" y="35915"/>
                  </a:lnTo>
                  <a:lnTo>
                    <a:pt x="627466" y="50891"/>
                  </a:lnTo>
                  <a:lnTo>
                    <a:pt x="633463" y="44894"/>
                  </a:lnTo>
                  <a:lnTo>
                    <a:pt x="615492" y="26936"/>
                  </a:lnTo>
                  <a:close/>
                </a:path>
                <a:path w="660400" h="660400">
                  <a:moveTo>
                    <a:pt x="660399" y="0"/>
                  </a:moveTo>
                  <a:lnTo>
                    <a:pt x="579577" y="26936"/>
                  </a:lnTo>
                  <a:lnTo>
                    <a:pt x="609506" y="32922"/>
                  </a:lnTo>
                  <a:lnTo>
                    <a:pt x="615492" y="26936"/>
                  </a:lnTo>
                  <a:lnTo>
                    <a:pt x="651418" y="26936"/>
                  </a:lnTo>
                  <a:lnTo>
                    <a:pt x="660399" y="0"/>
                  </a:lnTo>
                  <a:close/>
                </a:path>
              </a:pathLst>
            </a:custGeom>
            <a:solidFill>
              <a:srgbClr val="000000"/>
            </a:solidFill>
          </p:spPr>
          <p:txBody>
            <a:bodyPr wrap="square" lIns="0" tIns="0" rIns="0" bIns="0" rtlCol="0"/>
            <a:lstStyle/>
            <a:p>
              <a:endParaRPr sz="1266"/>
            </a:p>
          </p:txBody>
        </p:sp>
        <p:sp>
          <p:nvSpPr>
            <p:cNvPr id="40" name="object 40"/>
            <p:cNvSpPr/>
            <p:nvPr/>
          </p:nvSpPr>
          <p:spPr>
            <a:xfrm>
              <a:off x="2054580" y="5525362"/>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41" name="object 41"/>
            <p:cNvSpPr/>
            <p:nvPr/>
          </p:nvSpPr>
          <p:spPr>
            <a:xfrm>
              <a:off x="2054580" y="5525362"/>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42" name="object 42"/>
            <p:cNvPicPr/>
            <p:nvPr/>
          </p:nvPicPr>
          <p:blipFill>
            <a:blip r:embed="rId13" cstate="print"/>
            <a:stretch>
              <a:fillRect/>
            </a:stretch>
          </p:blipFill>
          <p:spPr>
            <a:xfrm>
              <a:off x="2304199" y="5722213"/>
              <a:ext cx="342895" cy="406400"/>
            </a:xfrm>
            <a:prstGeom prst="rect">
              <a:avLst/>
            </a:prstGeom>
          </p:spPr>
        </p:pic>
      </p:grpSp>
      <p:pic>
        <p:nvPicPr>
          <p:cNvPr id="43" name="object 43"/>
          <p:cNvPicPr/>
          <p:nvPr/>
        </p:nvPicPr>
        <p:blipFill>
          <a:blip r:embed="rId14" cstate="print"/>
          <a:stretch>
            <a:fillRect/>
          </a:stretch>
        </p:blipFill>
        <p:spPr>
          <a:xfrm>
            <a:off x="8139071" y="3192938"/>
            <a:ext cx="160733" cy="214309"/>
          </a:xfrm>
          <a:prstGeom prst="rect">
            <a:avLst/>
          </a:prstGeom>
        </p:spPr>
      </p:pic>
      <p:sp>
        <p:nvSpPr>
          <p:cNvPr id="44" name="object 44"/>
          <p:cNvSpPr txBox="1"/>
          <p:nvPr/>
        </p:nvSpPr>
        <p:spPr>
          <a:xfrm rot="20700000">
            <a:off x="2586429" y="2381937"/>
            <a:ext cx="373615" cy="184346"/>
          </a:xfrm>
          <a:prstGeom prst="rect">
            <a:avLst/>
          </a:prstGeom>
        </p:spPr>
        <p:txBody>
          <a:bodyPr vert="horz" wrap="square" lIns="0" tIns="0" rIns="0" bIns="0" rtlCol="0">
            <a:spAutoFit/>
          </a:bodyPr>
          <a:lstStyle/>
          <a:p>
            <a:pPr>
              <a:lnSpc>
                <a:spcPts val="1363"/>
              </a:lnSpc>
            </a:pPr>
            <a:r>
              <a:rPr sz="1406" spc="-18" dirty="0">
                <a:solidFill>
                  <a:srgbClr val="00882B"/>
                </a:solidFill>
                <a:latin typeface="Calibri" panose="020F0502020204030204" pitchFamily="34" charset="0"/>
                <a:cs typeface="Calibri" panose="020F0502020204030204" pitchFamily="34" charset="0"/>
              </a:rPr>
              <a:t>how</a:t>
            </a:r>
            <a:endParaRPr sz="1406" dirty="0">
              <a:latin typeface="Calibri" panose="020F0502020204030204" pitchFamily="34" charset="0"/>
              <a:cs typeface="Calibri" panose="020F0502020204030204" pitchFamily="34" charset="0"/>
            </a:endParaRPr>
          </a:p>
        </p:txBody>
      </p:sp>
      <p:sp>
        <p:nvSpPr>
          <p:cNvPr id="45" name="object 45"/>
          <p:cNvSpPr txBox="1"/>
          <p:nvPr/>
        </p:nvSpPr>
        <p:spPr>
          <a:xfrm rot="1260000">
            <a:off x="7118302" y="2111863"/>
            <a:ext cx="492924" cy="184346"/>
          </a:xfrm>
          <a:prstGeom prst="rect">
            <a:avLst/>
          </a:prstGeom>
        </p:spPr>
        <p:txBody>
          <a:bodyPr vert="horz" wrap="square" lIns="0" tIns="0" rIns="0" bIns="0" rtlCol="0">
            <a:spAutoFit/>
          </a:bodyPr>
          <a:lstStyle/>
          <a:p>
            <a:pPr>
              <a:lnSpc>
                <a:spcPts val="1368"/>
              </a:lnSpc>
            </a:pPr>
            <a:r>
              <a:rPr sz="2109" spc="-11" baseline="1388" dirty="0">
                <a:solidFill>
                  <a:srgbClr val="00882B"/>
                </a:solidFill>
                <a:latin typeface="Calibri" panose="020F0502020204030204" pitchFamily="34" charset="0"/>
                <a:cs typeface="Calibri" panose="020F0502020204030204" pitchFamily="34" charset="0"/>
              </a:rPr>
              <a:t>…t</a:t>
            </a:r>
            <a:r>
              <a:rPr sz="1406" spc="-7" dirty="0">
                <a:solidFill>
                  <a:srgbClr val="00882B"/>
                </a:solidFill>
                <a:latin typeface="Calibri" panose="020F0502020204030204" pitchFamily="34" charset="0"/>
                <a:cs typeface="Calibri" panose="020F0502020204030204" pitchFamily="34" charset="0"/>
              </a:rPr>
              <a:t>his</a:t>
            </a:r>
            <a:endParaRPr sz="1406" dirty="0">
              <a:latin typeface="Calibri" panose="020F0502020204030204" pitchFamily="34" charset="0"/>
              <a:cs typeface="Calibri" panose="020F0502020204030204" pitchFamily="34" charset="0"/>
            </a:endParaRPr>
          </a:p>
        </p:txBody>
      </p:sp>
      <p:sp>
        <p:nvSpPr>
          <p:cNvPr id="46" name="object 46"/>
          <p:cNvSpPr txBox="1"/>
          <p:nvPr/>
        </p:nvSpPr>
        <p:spPr>
          <a:xfrm rot="21240000">
            <a:off x="4299658" y="1994307"/>
            <a:ext cx="332062" cy="184346"/>
          </a:xfrm>
          <a:prstGeom prst="rect">
            <a:avLst/>
          </a:prstGeom>
        </p:spPr>
        <p:txBody>
          <a:bodyPr vert="horz" wrap="square" lIns="0" tIns="0" rIns="0" bIns="0" rtlCol="0">
            <a:spAutoFit/>
          </a:bodyPr>
          <a:lstStyle/>
          <a:p>
            <a:pPr>
              <a:lnSpc>
                <a:spcPts val="1368"/>
              </a:lnSpc>
            </a:pPr>
            <a:r>
              <a:rPr sz="1406" spc="-14" dirty="0">
                <a:solidFill>
                  <a:srgbClr val="00882B"/>
                </a:solidFill>
                <a:latin typeface="Calibri" panose="020F0502020204030204" pitchFamily="34" charset="0"/>
                <a:cs typeface="Calibri" panose="020F0502020204030204" pitchFamily="34" charset="0"/>
              </a:rPr>
              <a:t>this</a:t>
            </a:r>
            <a:endParaRPr sz="1406" dirty="0">
              <a:latin typeface="Calibri" panose="020F0502020204030204" pitchFamily="34" charset="0"/>
              <a:cs typeface="Calibri" panose="020F0502020204030204" pitchFamily="34" charset="0"/>
            </a:endParaRPr>
          </a:p>
        </p:txBody>
      </p:sp>
      <p:sp>
        <p:nvSpPr>
          <p:cNvPr id="47" name="object 47"/>
          <p:cNvSpPr txBox="1"/>
          <p:nvPr/>
        </p:nvSpPr>
        <p:spPr>
          <a:xfrm rot="20940000">
            <a:off x="3389108" y="2163633"/>
            <a:ext cx="438512" cy="184346"/>
          </a:xfrm>
          <a:prstGeom prst="rect">
            <a:avLst/>
          </a:prstGeom>
        </p:spPr>
        <p:txBody>
          <a:bodyPr vert="horz" wrap="square" lIns="0" tIns="0" rIns="0" bIns="0" rtlCol="0">
            <a:spAutoFit/>
          </a:bodyPr>
          <a:lstStyle/>
          <a:p>
            <a:pPr>
              <a:lnSpc>
                <a:spcPts val="1375"/>
              </a:lnSpc>
            </a:pPr>
            <a:r>
              <a:rPr sz="1406" spc="-14" dirty="0">
                <a:solidFill>
                  <a:srgbClr val="00882B"/>
                </a:solidFill>
                <a:latin typeface="Calibri" panose="020F0502020204030204" pitchFamily="34" charset="0"/>
                <a:cs typeface="Calibri" panose="020F0502020204030204" pitchFamily="34" charset="0"/>
              </a:rPr>
              <a:t>do</a:t>
            </a:r>
            <a:r>
              <a:rPr sz="2109" spc="-21" baseline="1388" dirty="0">
                <a:solidFill>
                  <a:srgbClr val="00882B"/>
                </a:solidFill>
                <a:latin typeface="Calibri" panose="020F0502020204030204" pitchFamily="34" charset="0"/>
                <a:cs typeface="Calibri" panose="020F0502020204030204" pitchFamily="34" charset="0"/>
              </a:rPr>
              <a:t>es</a:t>
            </a:r>
            <a:endParaRPr sz="2109" baseline="1388" dirty="0">
              <a:latin typeface="Calibri" panose="020F0502020204030204" pitchFamily="34" charset="0"/>
              <a:cs typeface="Calibri" panose="020F0502020204030204" pitchFamily="34" charset="0"/>
            </a:endParaRPr>
          </a:p>
        </p:txBody>
      </p:sp>
      <p:sp>
        <p:nvSpPr>
          <p:cNvPr id="48" name="object 48"/>
          <p:cNvSpPr txBox="1"/>
          <p:nvPr/>
        </p:nvSpPr>
        <p:spPr>
          <a:xfrm rot="21540000">
            <a:off x="5314496" y="1853453"/>
            <a:ext cx="651808" cy="184346"/>
          </a:xfrm>
          <a:prstGeom prst="rect">
            <a:avLst/>
          </a:prstGeom>
        </p:spPr>
        <p:txBody>
          <a:bodyPr vert="horz" wrap="square" lIns="0" tIns="0" rIns="0" bIns="0" rtlCol="0">
            <a:spAutoFit/>
          </a:bodyPr>
          <a:lstStyle/>
          <a:p>
            <a:pPr>
              <a:lnSpc>
                <a:spcPts val="1381"/>
              </a:lnSpc>
            </a:pPr>
            <a:r>
              <a:rPr sz="1406" spc="-7" dirty="0">
                <a:solidFill>
                  <a:srgbClr val="00882B"/>
                </a:solidFill>
                <a:latin typeface="Calibri" panose="020F0502020204030204" pitchFamily="34" charset="0"/>
                <a:cs typeface="Calibri" panose="020F0502020204030204" pitchFamily="34" charset="0"/>
              </a:rPr>
              <a:t>af</a:t>
            </a:r>
            <a:r>
              <a:rPr sz="2109" spc="-11" baseline="1388" dirty="0">
                <a:solidFill>
                  <a:srgbClr val="00882B"/>
                </a:solidFill>
                <a:latin typeface="Calibri" panose="020F0502020204030204" pitchFamily="34" charset="0"/>
                <a:cs typeface="Calibri" panose="020F0502020204030204" pitchFamily="34" charset="0"/>
              </a:rPr>
              <a:t>fect</a:t>
            </a:r>
            <a:r>
              <a:rPr sz="2109" spc="-11" baseline="2777" dirty="0">
                <a:solidFill>
                  <a:srgbClr val="00882B"/>
                </a:solidFill>
                <a:latin typeface="Calibri" panose="020F0502020204030204" pitchFamily="34" charset="0"/>
                <a:cs typeface="Calibri" panose="020F0502020204030204" pitchFamily="34" charset="0"/>
              </a:rPr>
              <a:t>…</a:t>
            </a:r>
            <a:endParaRPr sz="2109" baseline="2777" dirty="0">
              <a:latin typeface="Calibri" panose="020F0502020204030204" pitchFamily="34" charset="0"/>
              <a:cs typeface="Calibri" panose="020F0502020204030204" pitchFamily="34" charset="0"/>
            </a:endParaRPr>
          </a:p>
        </p:txBody>
      </p:sp>
      <p:pic>
        <p:nvPicPr>
          <p:cNvPr id="49" name="object 49"/>
          <p:cNvPicPr/>
          <p:nvPr/>
        </p:nvPicPr>
        <p:blipFill>
          <a:blip r:embed="rId15" cstate="print"/>
          <a:stretch>
            <a:fillRect/>
          </a:stretch>
        </p:blipFill>
        <p:spPr>
          <a:xfrm>
            <a:off x="2932887" y="819174"/>
            <a:ext cx="562568" cy="723302"/>
          </a:xfrm>
          <a:prstGeom prst="rect">
            <a:avLst/>
          </a:prstGeom>
        </p:spPr>
      </p:pic>
      <p:sp>
        <p:nvSpPr>
          <p:cNvPr id="50" name="object 50"/>
          <p:cNvSpPr txBox="1">
            <a:spLocks noGrp="1"/>
          </p:cNvSpPr>
          <p:nvPr>
            <p:ph type="title"/>
          </p:nvPr>
        </p:nvSpPr>
        <p:spPr>
          <a:xfrm>
            <a:off x="325274" y="292824"/>
            <a:ext cx="2412802" cy="1039107"/>
          </a:xfrm>
          <a:prstGeom prst="rect">
            <a:avLst/>
          </a:prstGeom>
        </p:spPr>
        <p:txBody>
          <a:bodyPr vert="horz" wrap="square" lIns="0" tIns="8930" rIns="0" bIns="0" rtlCol="0" anchor="ctr">
            <a:spAutoFit/>
          </a:bodyPr>
          <a:lstStyle/>
          <a:p>
            <a:pPr marL="27681" marR="3572" indent="-19198">
              <a:lnSpc>
                <a:spcPct val="138300"/>
              </a:lnSpc>
              <a:spcBef>
                <a:spcPts val="70"/>
              </a:spcBef>
              <a:tabLst>
                <a:tab pos="1009912" algn="l"/>
              </a:tabLst>
            </a:pPr>
            <a:r>
              <a:rPr sz="2531" spc="-7" dirty="0">
                <a:solidFill>
                  <a:srgbClr val="00882B"/>
                </a:solidFill>
                <a:latin typeface="Calibri" panose="020F0502020204030204" pitchFamily="34" charset="0"/>
                <a:cs typeface="Calibri" panose="020F0502020204030204" pitchFamily="34" charset="0"/>
              </a:rPr>
              <a:t>Remember, Partial</a:t>
            </a:r>
            <a:r>
              <a:rPr sz="2531" dirty="0">
                <a:solidFill>
                  <a:srgbClr val="00882B"/>
                </a:solidFill>
                <a:latin typeface="Calibri" panose="020F0502020204030204" pitchFamily="34" charset="0"/>
                <a:cs typeface="Calibri" panose="020F0502020204030204" pitchFamily="34" charset="0"/>
              </a:rPr>
              <a:t>	</a:t>
            </a:r>
            <a:r>
              <a:rPr sz="2531" spc="-7" dirty="0">
                <a:solidFill>
                  <a:srgbClr val="00882B"/>
                </a:solidFill>
                <a:latin typeface="Calibri" panose="020F0502020204030204" pitchFamily="34" charset="0"/>
                <a:cs typeface="Calibri" panose="020F0502020204030204" pitchFamily="34" charset="0"/>
              </a:rPr>
              <a:t>derivative</a:t>
            </a:r>
            <a:endParaRPr sz="2531" dirty="0">
              <a:latin typeface="Calibri" panose="020F0502020204030204" pitchFamily="34" charset="0"/>
              <a:cs typeface="Calibri" panose="020F0502020204030204" pitchFamily="34" charset="0"/>
            </a:endParaRPr>
          </a:p>
        </p:txBody>
      </p:sp>
      <p:sp>
        <p:nvSpPr>
          <p:cNvPr id="51" name="object 51"/>
          <p:cNvSpPr txBox="1"/>
          <p:nvPr/>
        </p:nvSpPr>
        <p:spPr>
          <a:xfrm>
            <a:off x="3687842" y="951190"/>
            <a:ext cx="1768525" cy="398483"/>
          </a:xfrm>
          <a:prstGeom prst="rect">
            <a:avLst/>
          </a:prstGeom>
        </p:spPr>
        <p:txBody>
          <a:bodyPr vert="horz" wrap="square" lIns="0" tIns="8930" rIns="0" bIns="0" rtlCol="0">
            <a:spAutoFit/>
          </a:bodyPr>
          <a:lstStyle/>
          <a:p>
            <a:pPr marL="8929">
              <a:spcBef>
                <a:spcPts val="70"/>
              </a:spcBef>
            </a:pPr>
            <a:r>
              <a:rPr sz="2531" spc="-7" dirty="0">
                <a:solidFill>
                  <a:srgbClr val="00882B"/>
                </a:solidFill>
                <a:latin typeface="Calibri" panose="020F0502020204030204" pitchFamily="34" charset="0"/>
                <a:cs typeface="Calibri" panose="020F0502020204030204" pitchFamily="34" charset="0"/>
              </a:rPr>
              <a:t>describes…</a:t>
            </a:r>
            <a:endParaRPr sz="2531" dirty="0">
              <a:latin typeface="Calibri" panose="020F0502020204030204" pitchFamily="34" charset="0"/>
              <a:cs typeface="Calibri" panose="020F0502020204030204" pitchFamily="34" charset="0"/>
            </a:endParaRPr>
          </a:p>
        </p:txBody>
      </p:sp>
      <p:sp>
        <p:nvSpPr>
          <p:cNvPr id="52" name="object 52"/>
          <p:cNvSpPr txBox="1"/>
          <p:nvPr/>
        </p:nvSpPr>
        <p:spPr>
          <a:xfrm>
            <a:off x="4004488" y="4791777"/>
            <a:ext cx="4002286" cy="398483"/>
          </a:xfrm>
          <a:prstGeom prst="rect">
            <a:avLst/>
          </a:prstGeom>
        </p:spPr>
        <p:txBody>
          <a:bodyPr vert="horz" wrap="square" lIns="0" tIns="8930" rIns="0" bIns="0" rtlCol="0">
            <a:spAutoFit/>
          </a:bodyPr>
          <a:lstStyle/>
          <a:p>
            <a:pPr marL="8929">
              <a:spcBef>
                <a:spcPts val="70"/>
              </a:spcBef>
              <a:tabLst>
                <a:tab pos="562550" algn="l"/>
                <a:tab pos="1241629" algn="l"/>
                <a:tab pos="1705956" algn="l"/>
                <a:tab pos="2313600" algn="l"/>
                <a:tab pos="3671310" algn="l"/>
              </a:tabLst>
            </a:pPr>
            <a:r>
              <a:rPr sz="2531" spc="-18" dirty="0">
                <a:latin typeface="Calibri" panose="020F0502020204030204" pitchFamily="34" charset="0"/>
                <a:cs typeface="Calibri" panose="020F0502020204030204" pitchFamily="34" charset="0"/>
              </a:rPr>
              <a:t>So,</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how</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do</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you</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compute</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it?</a:t>
            </a:r>
            <a:endParaRPr sz="2531" dirty="0">
              <a:latin typeface="Calibri" panose="020F0502020204030204" pitchFamily="34" charset="0"/>
              <a:cs typeface="Calibri" panose="020F0502020204030204" pitchFamily="34" charset="0"/>
            </a:endParaRPr>
          </a:p>
        </p:txBody>
      </p:sp>
      <p:sp>
        <p:nvSpPr>
          <p:cNvPr id="53" name="object 53"/>
          <p:cNvSpPr txBox="1"/>
          <p:nvPr/>
        </p:nvSpPr>
        <p:spPr>
          <a:xfrm>
            <a:off x="8298714" y="2864286"/>
            <a:ext cx="627757"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(loss</a:t>
            </a:r>
            <a:r>
              <a:rPr sz="984" spc="-11" dirty="0">
                <a:solidFill>
                  <a:srgbClr val="00882B"/>
                </a:solidFill>
                <a:latin typeface="Calibri" panose="020F0502020204030204" pitchFamily="34" charset="0"/>
                <a:cs typeface="Calibri" panose="020F0502020204030204" pitchFamily="34" charset="0"/>
              </a:rPr>
              <a:t> </a:t>
            </a:r>
            <a:r>
              <a:rPr sz="984" spc="-7" dirty="0">
                <a:solidFill>
                  <a:srgbClr val="00882B"/>
                </a:solidFill>
                <a:latin typeface="Calibri" panose="020F0502020204030204" pitchFamily="34" charset="0"/>
                <a:cs typeface="Calibri" panose="020F0502020204030204" pitchFamily="34" charset="0"/>
              </a:rPr>
              <a:t>layer)</a:t>
            </a:r>
            <a:endParaRPr sz="984" dirty="0">
              <a:latin typeface="Calibri" panose="020F0502020204030204" pitchFamily="34" charset="0"/>
              <a:cs typeface="Calibri" panose="020F0502020204030204"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941881"/>
            <a:ext cx="9144000" cy="1132594"/>
          </a:xfrm>
          <a:prstGeom prst="rect">
            <a:avLst/>
          </a:prstGeom>
        </p:spPr>
      </p:pic>
      <p:sp>
        <p:nvSpPr>
          <p:cNvPr id="3" name="object 3"/>
          <p:cNvSpPr txBox="1">
            <a:spLocks noGrp="1"/>
          </p:cNvSpPr>
          <p:nvPr>
            <p:ph type="title"/>
          </p:nvPr>
        </p:nvSpPr>
        <p:spPr>
          <a:xfrm>
            <a:off x="1704454" y="1953694"/>
            <a:ext cx="5733305" cy="874639"/>
          </a:xfrm>
          <a:prstGeom prst="rect">
            <a:avLst/>
          </a:prstGeom>
        </p:spPr>
        <p:txBody>
          <a:bodyPr vert="horz" wrap="square" lIns="0" tIns="8930" rIns="0" bIns="0" rtlCol="0" anchor="ctr">
            <a:spAutoFit/>
          </a:bodyPr>
          <a:lstStyle/>
          <a:p>
            <a:pPr marL="8929">
              <a:lnSpc>
                <a:spcPct val="100000"/>
              </a:lnSpc>
              <a:spcBef>
                <a:spcPts val="70"/>
              </a:spcBef>
            </a:pPr>
            <a:r>
              <a:rPr sz="5625" dirty="0">
                <a:latin typeface="Copperplate-Light"/>
                <a:cs typeface="Copperplate-Light"/>
              </a:rPr>
              <a:t>The</a:t>
            </a:r>
            <a:r>
              <a:rPr sz="5625" spc="-14" dirty="0">
                <a:latin typeface="Copperplate-Light"/>
                <a:cs typeface="Copperplate-Light"/>
              </a:rPr>
              <a:t> </a:t>
            </a:r>
            <a:r>
              <a:rPr sz="5625" dirty="0">
                <a:latin typeface="Copperplate-Light"/>
                <a:cs typeface="Copperplate-Light"/>
              </a:rPr>
              <a:t>Chain</a:t>
            </a:r>
            <a:r>
              <a:rPr sz="5625" spc="-14" dirty="0">
                <a:latin typeface="Copperplate-Light"/>
                <a:cs typeface="Copperplate-Light"/>
              </a:rPr>
              <a:t> Rule</a:t>
            </a:r>
            <a:endParaRPr sz="5625">
              <a:latin typeface="Copperplate-Light"/>
              <a:cs typeface="Copperplate-Ligh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83417" y="1360357"/>
            <a:ext cx="2777133" cy="741163"/>
          </a:xfrm>
          <a:prstGeom prst="rect">
            <a:avLst/>
          </a:prstGeom>
        </p:spPr>
      </p:pic>
      <p:sp>
        <p:nvSpPr>
          <p:cNvPr id="3" name="object 3"/>
          <p:cNvSpPr/>
          <p:nvPr/>
        </p:nvSpPr>
        <p:spPr>
          <a:xfrm>
            <a:off x="6053312" y="4630014"/>
            <a:ext cx="538907" cy="53578"/>
          </a:xfrm>
          <a:custGeom>
            <a:avLst/>
            <a:gdLst/>
            <a:ahLst/>
            <a:cxnLst/>
            <a:rect l="l" t="t" r="r" b="b"/>
            <a:pathLst>
              <a:path w="766445" h="76200">
                <a:moveTo>
                  <a:pt x="715365" y="38100"/>
                </a:moveTo>
                <a:lnTo>
                  <a:pt x="689965" y="76200"/>
                </a:lnTo>
                <a:lnTo>
                  <a:pt x="740765" y="50800"/>
                </a:lnTo>
                <a:lnTo>
                  <a:pt x="715365" y="50800"/>
                </a:lnTo>
                <a:lnTo>
                  <a:pt x="715365" y="38100"/>
                </a:lnTo>
                <a:close/>
              </a:path>
              <a:path w="766445" h="76200">
                <a:moveTo>
                  <a:pt x="706898" y="25400"/>
                </a:moveTo>
                <a:lnTo>
                  <a:pt x="0" y="25400"/>
                </a:lnTo>
                <a:lnTo>
                  <a:pt x="0" y="50800"/>
                </a:lnTo>
                <a:lnTo>
                  <a:pt x="706898" y="50800"/>
                </a:lnTo>
                <a:lnTo>
                  <a:pt x="715365" y="38100"/>
                </a:lnTo>
                <a:lnTo>
                  <a:pt x="706898" y="25400"/>
                </a:lnTo>
                <a:close/>
              </a:path>
              <a:path w="766445" h="76200">
                <a:moveTo>
                  <a:pt x="740765" y="25400"/>
                </a:moveTo>
                <a:lnTo>
                  <a:pt x="715365" y="25400"/>
                </a:lnTo>
                <a:lnTo>
                  <a:pt x="715365" y="50800"/>
                </a:lnTo>
                <a:lnTo>
                  <a:pt x="740765" y="50800"/>
                </a:lnTo>
                <a:lnTo>
                  <a:pt x="766165" y="38100"/>
                </a:lnTo>
                <a:lnTo>
                  <a:pt x="740765" y="25400"/>
                </a:lnTo>
                <a:close/>
              </a:path>
              <a:path w="766445" h="76200">
                <a:moveTo>
                  <a:pt x="689965" y="0"/>
                </a:moveTo>
                <a:lnTo>
                  <a:pt x="715365" y="38100"/>
                </a:lnTo>
                <a:lnTo>
                  <a:pt x="715365" y="25400"/>
                </a:lnTo>
                <a:lnTo>
                  <a:pt x="740765" y="25400"/>
                </a:lnTo>
                <a:lnTo>
                  <a:pt x="689965" y="0"/>
                </a:lnTo>
                <a:close/>
              </a:path>
            </a:pathLst>
          </a:custGeom>
          <a:solidFill>
            <a:srgbClr val="000000"/>
          </a:solidFill>
        </p:spPr>
        <p:txBody>
          <a:bodyPr wrap="square" lIns="0" tIns="0" rIns="0" bIns="0" rtlCol="0"/>
          <a:lstStyle/>
          <a:p>
            <a:endParaRPr sz="1266"/>
          </a:p>
        </p:txBody>
      </p:sp>
      <p:pic>
        <p:nvPicPr>
          <p:cNvPr id="4" name="object 4"/>
          <p:cNvPicPr/>
          <p:nvPr/>
        </p:nvPicPr>
        <p:blipFill>
          <a:blip r:embed="rId3" cstate="print"/>
          <a:stretch>
            <a:fillRect/>
          </a:stretch>
        </p:blipFill>
        <p:spPr>
          <a:xfrm>
            <a:off x="3075983" y="4503893"/>
            <a:ext cx="258959" cy="303609"/>
          </a:xfrm>
          <a:prstGeom prst="rect">
            <a:avLst/>
          </a:prstGeom>
        </p:spPr>
      </p:pic>
      <p:grpSp>
        <p:nvGrpSpPr>
          <p:cNvPr id="5" name="object 5"/>
          <p:cNvGrpSpPr/>
          <p:nvPr/>
        </p:nvGrpSpPr>
        <p:grpSpPr>
          <a:xfrm>
            <a:off x="3426416" y="4186448"/>
            <a:ext cx="2618184" cy="921544"/>
            <a:chOff x="4873124" y="5954059"/>
            <a:chExt cx="3723640" cy="1310640"/>
          </a:xfrm>
        </p:grpSpPr>
        <p:sp>
          <p:nvSpPr>
            <p:cNvPr id="6" name="object 6"/>
            <p:cNvSpPr/>
            <p:nvPr/>
          </p:nvSpPr>
          <p:spPr>
            <a:xfrm>
              <a:off x="4873124" y="6608735"/>
              <a:ext cx="2381250" cy="76200"/>
            </a:xfrm>
            <a:custGeom>
              <a:avLst/>
              <a:gdLst/>
              <a:ahLst/>
              <a:cxnLst/>
              <a:rect l="l" t="t" r="r" b="b"/>
              <a:pathLst>
                <a:path w="2381250" h="76200">
                  <a:moveTo>
                    <a:pt x="2330361" y="38100"/>
                  </a:moveTo>
                  <a:lnTo>
                    <a:pt x="2304961" y="76200"/>
                  </a:lnTo>
                  <a:lnTo>
                    <a:pt x="2355761" y="50800"/>
                  </a:lnTo>
                  <a:lnTo>
                    <a:pt x="2330361" y="50800"/>
                  </a:lnTo>
                  <a:lnTo>
                    <a:pt x="2330361" y="38100"/>
                  </a:lnTo>
                  <a:close/>
                </a:path>
                <a:path w="2381250" h="76200">
                  <a:moveTo>
                    <a:pt x="2321894" y="25400"/>
                  </a:moveTo>
                  <a:lnTo>
                    <a:pt x="0" y="25400"/>
                  </a:lnTo>
                  <a:lnTo>
                    <a:pt x="0" y="50800"/>
                  </a:lnTo>
                  <a:lnTo>
                    <a:pt x="2321894" y="50800"/>
                  </a:lnTo>
                  <a:lnTo>
                    <a:pt x="2330361" y="38100"/>
                  </a:lnTo>
                  <a:lnTo>
                    <a:pt x="2321894" y="25400"/>
                  </a:lnTo>
                  <a:close/>
                </a:path>
                <a:path w="2381250" h="76200">
                  <a:moveTo>
                    <a:pt x="2355761" y="25400"/>
                  </a:moveTo>
                  <a:lnTo>
                    <a:pt x="2330361" y="25400"/>
                  </a:lnTo>
                  <a:lnTo>
                    <a:pt x="2330361" y="50800"/>
                  </a:lnTo>
                  <a:lnTo>
                    <a:pt x="2355761" y="50800"/>
                  </a:lnTo>
                  <a:lnTo>
                    <a:pt x="2381161" y="38100"/>
                  </a:lnTo>
                  <a:lnTo>
                    <a:pt x="2355761" y="25400"/>
                  </a:lnTo>
                  <a:close/>
                </a:path>
                <a:path w="2381250" h="76200">
                  <a:moveTo>
                    <a:pt x="2304961" y="0"/>
                  </a:moveTo>
                  <a:lnTo>
                    <a:pt x="2330361" y="38100"/>
                  </a:lnTo>
                  <a:lnTo>
                    <a:pt x="2330361" y="25400"/>
                  </a:lnTo>
                  <a:lnTo>
                    <a:pt x="2355761" y="25400"/>
                  </a:lnTo>
                  <a:lnTo>
                    <a:pt x="2304961" y="0"/>
                  </a:lnTo>
                  <a:close/>
                </a:path>
              </a:pathLst>
            </a:custGeom>
            <a:solidFill>
              <a:srgbClr val="000000"/>
            </a:solidFill>
          </p:spPr>
          <p:txBody>
            <a:bodyPr wrap="square" lIns="0" tIns="0" rIns="0" bIns="0" rtlCol="0"/>
            <a:lstStyle/>
            <a:p>
              <a:endParaRPr sz="1266"/>
            </a:p>
          </p:txBody>
        </p:sp>
        <p:sp>
          <p:nvSpPr>
            <p:cNvPr id="7" name="object 7"/>
            <p:cNvSpPr/>
            <p:nvPr/>
          </p:nvSpPr>
          <p:spPr>
            <a:xfrm>
              <a:off x="5291551" y="6246785"/>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8" name="object 8"/>
            <p:cNvSpPr/>
            <p:nvPr/>
          </p:nvSpPr>
          <p:spPr>
            <a:xfrm>
              <a:off x="5291551" y="6246785"/>
              <a:ext cx="800100" cy="800100"/>
            </a:xfrm>
            <a:custGeom>
              <a:avLst/>
              <a:gdLst/>
              <a:ahLst/>
              <a:cxnLst/>
              <a:rect l="l" t="t" r="r" b="b"/>
              <a:pathLst>
                <a:path w="800100" h="800100">
                  <a:moveTo>
                    <a:pt x="0" y="0"/>
                  </a:moveTo>
                  <a:lnTo>
                    <a:pt x="799693" y="0"/>
                  </a:lnTo>
                  <a:lnTo>
                    <a:pt x="799693" y="799692"/>
                  </a:lnTo>
                  <a:lnTo>
                    <a:pt x="0" y="799692"/>
                  </a:lnTo>
                  <a:lnTo>
                    <a:pt x="0" y="0"/>
                  </a:lnTo>
                  <a:close/>
                </a:path>
              </a:pathLst>
            </a:custGeom>
            <a:ln w="25387">
              <a:solidFill>
                <a:srgbClr val="000000"/>
              </a:solidFill>
            </a:ln>
          </p:spPr>
          <p:txBody>
            <a:bodyPr wrap="square" lIns="0" tIns="0" rIns="0" bIns="0" rtlCol="0"/>
            <a:lstStyle/>
            <a:p>
              <a:endParaRPr sz="1266"/>
            </a:p>
          </p:txBody>
        </p:sp>
        <p:sp>
          <p:nvSpPr>
            <p:cNvPr id="9" name="object 9"/>
            <p:cNvSpPr/>
            <p:nvPr/>
          </p:nvSpPr>
          <p:spPr>
            <a:xfrm>
              <a:off x="7298989" y="5966753"/>
              <a:ext cx="1285240" cy="1285240"/>
            </a:xfrm>
            <a:custGeom>
              <a:avLst/>
              <a:gdLst/>
              <a:ahLst/>
              <a:cxnLst/>
              <a:rect l="l" t="t" r="r" b="b"/>
              <a:pathLst>
                <a:path w="1285240" h="1285240">
                  <a:moveTo>
                    <a:pt x="0" y="642442"/>
                  </a:moveTo>
                  <a:lnTo>
                    <a:pt x="1762" y="594495"/>
                  </a:lnTo>
                  <a:lnTo>
                    <a:pt x="6965" y="547506"/>
                  </a:lnTo>
                  <a:lnTo>
                    <a:pt x="15486" y="501598"/>
                  </a:lnTo>
                  <a:lnTo>
                    <a:pt x="27200" y="456896"/>
                  </a:lnTo>
                  <a:lnTo>
                    <a:pt x="41983" y="413523"/>
                  </a:lnTo>
                  <a:lnTo>
                    <a:pt x="59710" y="371604"/>
                  </a:lnTo>
                  <a:lnTo>
                    <a:pt x="80257" y="331264"/>
                  </a:lnTo>
                  <a:lnTo>
                    <a:pt x="103501" y="292625"/>
                  </a:lnTo>
                  <a:lnTo>
                    <a:pt x="129316" y="255813"/>
                  </a:lnTo>
                  <a:lnTo>
                    <a:pt x="157580" y="220952"/>
                  </a:lnTo>
                  <a:lnTo>
                    <a:pt x="188166" y="188166"/>
                  </a:lnTo>
                  <a:lnTo>
                    <a:pt x="220952" y="157580"/>
                  </a:lnTo>
                  <a:lnTo>
                    <a:pt x="255813" y="129316"/>
                  </a:lnTo>
                  <a:lnTo>
                    <a:pt x="292625" y="103501"/>
                  </a:lnTo>
                  <a:lnTo>
                    <a:pt x="331264" y="80257"/>
                  </a:lnTo>
                  <a:lnTo>
                    <a:pt x="371604" y="59710"/>
                  </a:lnTo>
                  <a:lnTo>
                    <a:pt x="413523" y="41983"/>
                  </a:lnTo>
                  <a:lnTo>
                    <a:pt x="456896" y="27200"/>
                  </a:lnTo>
                  <a:lnTo>
                    <a:pt x="501598" y="15486"/>
                  </a:lnTo>
                  <a:lnTo>
                    <a:pt x="547506" y="6965"/>
                  </a:lnTo>
                  <a:lnTo>
                    <a:pt x="594495" y="1762"/>
                  </a:lnTo>
                  <a:lnTo>
                    <a:pt x="642442" y="0"/>
                  </a:lnTo>
                  <a:lnTo>
                    <a:pt x="690388" y="1762"/>
                  </a:lnTo>
                  <a:lnTo>
                    <a:pt x="737377" y="6965"/>
                  </a:lnTo>
                  <a:lnTo>
                    <a:pt x="783285" y="15486"/>
                  </a:lnTo>
                  <a:lnTo>
                    <a:pt x="827988" y="27200"/>
                  </a:lnTo>
                  <a:lnTo>
                    <a:pt x="871360" y="41983"/>
                  </a:lnTo>
                  <a:lnTo>
                    <a:pt x="913279" y="59710"/>
                  </a:lnTo>
                  <a:lnTo>
                    <a:pt x="953620" y="80257"/>
                  </a:lnTo>
                  <a:lnTo>
                    <a:pt x="992258" y="103501"/>
                  </a:lnTo>
                  <a:lnTo>
                    <a:pt x="1029070" y="129316"/>
                  </a:lnTo>
                  <a:lnTo>
                    <a:pt x="1063931" y="157580"/>
                  </a:lnTo>
                  <a:lnTo>
                    <a:pt x="1096717" y="188166"/>
                  </a:lnTo>
                  <a:lnTo>
                    <a:pt x="1127304" y="220952"/>
                  </a:lnTo>
                  <a:lnTo>
                    <a:pt x="1155567" y="255813"/>
                  </a:lnTo>
                  <a:lnTo>
                    <a:pt x="1181383" y="292625"/>
                  </a:lnTo>
                  <a:lnTo>
                    <a:pt x="1204626" y="331264"/>
                  </a:lnTo>
                  <a:lnTo>
                    <a:pt x="1225174" y="371604"/>
                  </a:lnTo>
                  <a:lnTo>
                    <a:pt x="1242901" y="413523"/>
                  </a:lnTo>
                  <a:lnTo>
                    <a:pt x="1257684" y="456896"/>
                  </a:lnTo>
                  <a:lnTo>
                    <a:pt x="1269397" y="501598"/>
                  </a:lnTo>
                  <a:lnTo>
                    <a:pt x="1277918" y="547506"/>
                  </a:lnTo>
                  <a:lnTo>
                    <a:pt x="1283122" y="594495"/>
                  </a:lnTo>
                  <a:lnTo>
                    <a:pt x="1284884" y="642442"/>
                  </a:lnTo>
                  <a:lnTo>
                    <a:pt x="1283122" y="690388"/>
                  </a:lnTo>
                  <a:lnTo>
                    <a:pt x="1277918" y="737377"/>
                  </a:lnTo>
                  <a:lnTo>
                    <a:pt x="1269397" y="783285"/>
                  </a:lnTo>
                  <a:lnTo>
                    <a:pt x="1257684" y="827988"/>
                  </a:lnTo>
                  <a:lnTo>
                    <a:pt x="1242901" y="871360"/>
                  </a:lnTo>
                  <a:lnTo>
                    <a:pt x="1225174" y="913279"/>
                  </a:lnTo>
                  <a:lnTo>
                    <a:pt x="1204626" y="953620"/>
                  </a:lnTo>
                  <a:lnTo>
                    <a:pt x="1181383" y="992258"/>
                  </a:lnTo>
                  <a:lnTo>
                    <a:pt x="1155567" y="1029070"/>
                  </a:lnTo>
                  <a:lnTo>
                    <a:pt x="1127304" y="1063931"/>
                  </a:lnTo>
                  <a:lnTo>
                    <a:pt x="1096717" y="1096717"/>
                  </a:lnTo>
                  <a:lnTo>
                    <a:pt x="1063931" y="1127304"/>
                  </a:lnTo>
                  <a:lnTo>
                    <a:pt x="1029070" y="1155567"/>
                  </a:lnTo>
                  <a:lnTo>
                    <a:pt x="992258" y="1181383"/>
                  </a:lnTo>
                  <a:lnTo>
                    <a:pt x="953620" y="1204626"/>
                  </a:lnTo>
                  <a:lnTo>
                    <a:pt x="913279" y="1225174"/>
                  </a:lnTo>
                  <a:lnTo>
                    <a:pt x="871360" y="1242901"/>
                  </a:lnTo>
                  <a:lnTo>
                    <a:pt x="827988" y="1257684"/>
                  </a:lnTo>
                  <a:lnTo>
                    <a:pt x="783285" y="1269397"/>
                  </a:lnTo>
                  <a:lnTo>
                    <a:pt x="737377" y="1277918"/>
                  </a:lnTo>
                  <a:lnTo>
                    <a:pt x="690388" y="1283122"/>
                  </a:lnTo>
                  <a:lnTo>
                    <a:pt x="642442" y="1284884"/>
                  </a:lnTo>
                  <a:lnTo>
                    <a:pt x="594495" y="1283122"/>
                  </a:lnTo>
                  <a:lnTo>
                    <a:pt x="547506" y="1277918"/>
                  </a:lnTo>
                  <a:lnTo>
                    <a:pt x="501598" y="1269397"/>
                  </a:lnTo>
                  <a:lnTo>
                    <a:pt x="456896" y="1257684"/>
                  </a:lnTo>
                  <a:lnTo>
                    <a:pt x="413523" y="1242901"/>
                  </a:lnTo>
                  <a:lnTo>
                    <a:pt x="371604" y="1225174"/>
                  </a:lnTo>
                  <a:lnTo>
                    <a:pt x="331264" y="1204626"/>
                  </a:lnTo>
                  <a:lnTo>
                    <a:pt x="292625" y="1181383"/>
                  </a:lnTo>
                  <a:lnTo>
                    <a:pt x="255813" y="1155567"/>
                  </a:lnTo>
                  <a:lnTo>
                    <a:pt x="220952" y="1127304"/>
                  </a:lnTo>
                  <a:lnTo>
                    <a:pt x="188166" y="1096717"/>
                  </a:lnTo>
                  <a:lnTo>
                    <a:pt x="157580" y="1063931"/>
                  </a:lnTo>
                  <a:lnTo>
                    <a:pt x="129316" y="1029070"/>
                  </a:lnTo>
                  <a:lnTo>
                    <a:pt x="103501" y="992258"/>
                  </a:lnTo>
                  <a:lnTo>
                    <a:pt x="80257" y="953620"/>
                  </a:lnTo>
                  <a:lnTo>
                    <a:pt x="59710" y="913279"/>
                  </a:lnTo>
                  <a:lnTo>
                    <a:pt x="41983" y="871360"/>
                  </a:lnTo>
                  <a:lnTo>
                    <a:pt x="27200" y="827988"/>
                  </a:lnTo>
                  <a:lnTo>
                    <a:pt x="15486" y="783285"/>
                  </a:lnTo>
                  <a:lnTo>
                    <a:pt x="6965" y="737377"/>
                  </a:lnTo>
                  <a:lnTo>
                    <a:pt x="1762" y="690388"/>
                  </a:lnTo>
                  <a:lnTo>
                    <a:pt x="0" y="642442"/>
                  </a:lnTo>
                  <a:close/>
                </a:path>
              </a:pathLst>
            </a:custGeom>
            <a:ln w="25387">
              <a:solidFill>
                <a:srgbClr val="000000"/>
              </a:solidFill>
            </a:ln>
          </p:spPr>
          <p:txBody>
            <a:bodyPr wrap="square" lIns="0" tIns="0" rIns="0" bIns="0" rtlCol="0"/>
            <a:lstStyle/>
            <a:p>
              <a:endParaRPr sz="1266"/>
            </a:p>
          </p:txBody>
        </p:sp>
        <p:sp>
          <p:nvSpPr>
            <p:cNvPr id="10" name="object 10"/>
            <p:cNvSpPr/>
            <p:nvPr/>
          </p:nvSpPr>
          <p:spPr>
            <a:xfrm>
              <a:off x="7941759" y="6197194"/>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pic>
          <p:nvPicPr>
            <p:cNvPr id="11" name="object 11"/>
            <p:cNvPicPr/>
            <p:nvPr/>
          </p:nvPicPr>
          <p:blipFill>
            <a:blip r:embed="rId4" cstate="print"/>
            <a:stretch>
              <a:fillRect/>
            </a:stretch>
          </p:blipFill>
          <p:spPr>
            <a:xfrm>
              <a:off x="7467007" y="6463474"/>
              <a:ext cx="393696" cy="292098"/>
            </a:xfrm>
            <a:prstGeom prst="rect">
              <a:avLst/>
            </a:prstGeom>
          </p:spPr>
        </p:pic>
        <p:pic>
          <p:nvPicPr>
            <p:cNvPr id="12" name="object 12"/>
            <p:cNvPicPr/>
            <p:nvPr/>
          </p:nvPicPr>
          <p:blipFill>
            <a:blip r:embed="rId5" cstate="print"/>
            <a:stretch>
              <a:fillRect/>
            </a:stretch>
          </p:blipFill>
          <p:spPr>
            <a:xfrm>
              <a:off x="5470451" y="6515887"/>
              <a:ext cx="482597" cy="292099"/>
            </a:xfrm>
            <a:prstGeom prst="rect">
              <a:avLst/>
            </a:prstGeom>
          </p:spPr>
        </p:pic>
        <p:pic>
          <p:nvPicPr>
            <p:cNvPr id="13" name="object 13"/>
            <p:cNvPicPr/>
            <p:nvPr/>
          </p:nvPicPr>
          <p:blipFill>
            <a:blip r:embed="rId6" cstate="print"/>
            <a:stretch>
              <a:fillRect/>
            </a:stretch>
          </p:blipFill>
          <p:spPr>
            <a:xfrm>
              <a:off x="8073430" y="6393624"/>
              <a:ext cx="380997" cy="431798"/>
            </a:xfrm>
            <a:prstGeom prst="rect">
              <a:avLst/>
            </a:prstGeom>
          </p:spPr>
        </p:pic>
      </p:grpSp>
      <p:sp>
        <p:nvSpPr>
          <p:cNvPr id="14" name="object 14"/>
          <p:cNvSpPr/>
          <p:nvPr/>
        </p:nvSpPr>
        <p:spPr>
          <a:xfrm>
            <a:off x="2975574" y="4357402"/>
            <a:ext cx="0" cy="58043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pic>
        <p:nvPicPr>
          <p:cNvPr id="15" name="object 15"/>
          <p:cNvPicPr/>
          <p:nvPr/>
        </p:nvPicPr>
        <p:blipFill>
          <a:blip r:embed="rId7" cstate="print"/>
          <a:stretch>
            <a:fillRect/>
          </a:stretch>
        </p:blipFill>
        <p:spPr>
          <a:xfrm>
            <a:off x="2610077" y="4629823"/>
            <a:ext cx="258957" cy="34991"/>
          </a:xfrm>
          <a:prstGeom prst="rect">
            <a:avLst/>
          </a:prstGeom>
        </p:spPr>
      </p:pic>
      <p:pic>
        <p:nvPicPr>
          <p:cNvPr id="16" name="object 16"/>
          <p:cNvPicPr/>
          <p:nvPr/>
        </p:nvPicPr>
        <p:blipFill>
          <a:blip r:embed="rId8" cstate="print"/>
          <a:stretch>
            <a:fillRect/>
          </a:stretch>
        </p:blipFill>
        <p:spPr>
          <a:xfrm>
            <a:off x="7639306" y="3206672"/>
            <a:ext cx="451445" cy="580426"/>
          </a:xfrm>
          <a:prstGeom prst="rect">
            <a:avLst/>
          </a:prstGeom>
        </p:spPr>
      </p:pic>
      <p:pic>
        <p:nvPicPr>
          <p:cNvPr id="17" name="object 17"/>
          <p:cNvPicPr/>
          <p:nvPr/>
        </p:nvPicPr>
        <p:blipFill>
          <a:blip r:embed="rId9" cstate="print"/>
          <a:stretch>
            <a:fillRect/>
          </a:stretch>
        </p:blipFill>
        <p:spPr>
          <a:xfrm>
            <a:off x="4015546" y="3917471"/>
            <a:ext cx="4269140" cy="514350"/>
          </a:xfrm>
          <a:prstGeom prst="rect">
            <a:avLst/>
          </a:prstGeom>
        </p:spPr>
      </p:pic>
      <p:pic>
        <p:nvPicPr>
          <p:cNvPr id="18" name="object 18"/>
          <p:cNvPicPr/>
          <p:nvPr/>
        </p:nvPicPr>
        <p:blipFill>
          <a:blip r:embed="rId10" cstate="print"/>
          <a:stretch>
            <a:fillRect/>
          </a:stretch>
        </p:blipFill>
        <p:spPr>
          <a:xfrm>
            <a:off x="6843679" y="5738110"/>
            <a:ext cx="307696" cy="464342"/>
          </a:xfrm>
          <a:prstGeom prst="rect">
            <a:avLst/>
          </a:prstGeom>
        </p:spPr>
      </p:pic>
      <p:pic>
        <p:nvPicPr>
          <p:cNvPr id="19" name="object 19"/>
          <p:cNvPicPr/>
          <p:nvPr/>
        </p:nvPicPr>
        <p:blipFill>
          <a:blip r:embed="rId11" cstate="print"/>
          <a:stretch>
            <a:fillRect/>
          </a:stretch>
        </p:blipFill>
        <p:spPr>
          <a:xfrm>
            <a:off x="5394498" y="5495636"/>
            <a:ext cx="332575" cy="464463"/>
          </a:xfrm>
          <a:prstGeom prst="rect">
            <a:avLst/>
          </a:prstGeom>
        </p:spPr>
      </p:pic>
      <p:pic>
        <p:nvPicPr>
          <p:cNvPr id="20" name="object 20"/>
          <p:cNvPicPr/>
          <p:nvPr/>
        </p:nvPicPr>
        <p:blipFill>
          <a:blip r:embed="rId12" cstate="print"/>
          <a:stretch>
            <a:fillRect/>
          </a:stretch>
        </p:blipFill>
        <p:spPr>
          <a:xfrm>
            <a:off x="4439782" y="5667827"/>
            <a:ext cx="332579" cy="427601"/>
          </a:xfrm>
          <a:prstGeom prst="rect">
            <a:avLst/>
          </a:prstGeom>
        </p:spPr>
      </p:pic>
      <p:pic>
        <p:nvPicPr>
          <p:cNvPr id="21" name="object 21"/>
          <p:cNvPicPr/>
          <p:nvPr/>
        </p:nvPicPr>
        <p:blipFill>
          <a:blip r:embed="rId13" cstate="print"/>
          <a:stretch>
            <a:fillRect/>
          </a:stretch>
        </p:blipFill>
        <p:spPr>
          <a:xfrm>
            <a:off x="6014385" y="4925785"/>
            <a:ext cx="1944243" cy="539889"/>
          </a:xfrm>
          <a:prstGeom prst="rect">
            <a:avLst/>
          </a:prstGeom>
        </p:spPr>
      </p:pic>
      <p:pic>
        <p:nvPicPr>
          <p:cNvPr id="22" name="object 22"/>
          <p:cNvPicPr/>
          <p:nvPr/>
        </p:nvPicPr>
        <p:blipFill>
          <a:blip r:embed="rId14" cstate="print"/>
          <a:stretch>
            <a:fillRect/>
          </a:stretch>
        </p:blipFill>
        <p:spPr>
          <a:xfrm>
            <a:off x="4093234" y="5008662"/>
            <a:ext cx="1108941" cy="366899"/>
          </a:xfrm>
          <a:prstGeom prst="rect">
            <a:avLst/>
          </a:prstGeom>
        </p:spPr>
      </p:pic>
      <p:sp>
        <p:nvSpPr>
          <p:cNvPr id="23" name="object 23"/>
          <p:cNvSpPr txBox="1"/>
          <p:nvPr/>
        </p:nvSpPr>
        <p:spPr>
          <a:xfrm>
            <a:off x="1450215" y="4555211"/>
            <a:ext cx="1042988"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rest</a:t>
            </a:r>
            <a:r>
              <a:rPr sz="984" spc="-11"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of</a:t>
            </a:r>
            <a:r>
              <a:rPr sz="984" spc="-11"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the</a:t>
            </a:r>
            <a:r>
              <a:rPr sz="984" spc="-7" dirty="0">
                <a:solidFill>
                  <a:srgbClr val="00882B"/>
                </a:solidFill>
                <a:latin typeface="Calibri" panose="020F0502020204030204" pitchFamily="34" charset="0"/>
                <a:cs typeface="Calibri" panose="020F0502020204030204" pitchFamily="34" charset="0"/>
              </a:rPr>
              <a:t> network</a:t>
            </a:r>
            <a:endParaRPr sz="984" dirty="0">
              <a:latin typeface="Calibri" panose="020F0502020204030204" pitchFamily="34" charset="0"/>
              <a:cs typeface="Calibri" panose="020F0502020204030204" pitchFamily="34" charset="0"/>
            </a:endParaRPr>
          </a:p>
        </p:txBody>
      </p:sp>
      <p:pic>
        <p:nvPicPr>
          <p:cNvPr id="24" name="object 24"/>
          <p:cNvPicPr/>
          <p:nvPr/>
        </p:nvPicPr>
        <p:blipFill>
          <a:blip r:embed="rId15" cstate="print"/>
          <a:stretch>
            <a:fillRect/>
          </a:stretch>
        </p:blipFill>
        <p:spPr>
          <a:xfrm>
            <a:off x="7833158" y="4518975"/>
            <a:ext cx="910827" cy="330398"/>
          </a:xfrm>
          <a:prstGeom prst="rect">
            <a:avLst/>
          </a:prstGeom>
        </p:spPr>
      </p:pic>
      <p:pic>
        <p:nvPicPr>
          <p:cNvPr id="25" name="object 25"/>
          <p:cNvPicPr/>
          <p:nvPr/>
        </p:nvPicPr>
        <p:blipFill>
          <a:blip r:embed="rId16" cstate="print"/>
          <a:stretch>
            <a:fillRect/>
          </a:stretch>
        </p:blipFill>
        <p:spPr>
          <a:xfrm>
            <a:off x="5323398" y="4849759"/>
            <a:ext cx="474778" cy="388092"/>
          </a:xfrm>
          <a:prstGeom prst="rect">
            <a:avLst/>
          </a:prstGeom>
        </p:spPr>
      </p:pic>
      <p:pic>
        <p:nvPicPr>
          <p:cNvPr id="26" name="object 26"/>
          <p:cNvPicPr/>
          <p:nvPr/>
        </p:nvPicPr>
        <p:blipFill>
          <a:blip r:embed="rId17" cstate="print"/>
          <a:stretch>
            <a:fillRect/>
          </a:stretch>
        </p:blipFill>
        <p:spPr>
          <a:xfrm>
            <a:off x="6694988" y="4504277"/>
            <a:ext cx="160731" cy="294677"/>
          </a:xfrm>
          <a:prstGeom prst="rect">
            <a:avLst/>
          </a:prstGeom>
        </p:spPr>
      </p:pic>
      <p:sp>
        <p:nvSpPr>
          <p:cNvPr id="27" name="object 27"/>
          <p:cNvSpPr txBox="1"/>
          <p:nvPr/>
        </p:nvSpPr>
        <p:spPr>
          <a:xfrm>
            <a:off x="608627" y="3201471"/>
            <a:ext cx="6790581" cy="398483"/>
          </a:xfrm>
          <a:prstGeom prst="rect">
            <a:avLst/>
          </a:prstGeom>
        </p:spPr>
        <p:txBody>
          <a:bodyPr vert="horz" wrap="square" lIns="0" tIns="8930" rIns="0" bIns="0" rtlCol="0">
            <a:spAutoFit/>
          </a:bodyPr>
          <a:lstStyle/>
          <a:p>
            <a:pPr marL="8929">
              <a:spcBef>
                <a:spcPts val="70"/>
              </a:spcBef>
              <a:tabLst>
                <a:tab pos="1527369" algn="l"/>
                <a:tab pos="2063577" algn="l"/>
                <a:tab pos="2956961" algn="l"/>
                <a:tab pos="3314582" algn="l"/>
                <a:tab pos="4350389" algn="l"/>
                <a:tab pos="4797304" algn="l"/>
                <a:tab pos="5458523" algn="l"/>
                <a:tab pos="6691223" algn="l"/>
              </a:tabLst>
            </a:pPr>
            <a:r>
              <a:rPr sz="2531" spc="-7" dirty="0">
                <a:latin typeface="Calibri" panose="020F0502020204030204" pitchFamily="34" charset="0"/>
                <a:cs typeface="Calibri" panose="020F0502020204030204" pitchFamily="34" charset="0"/>
              </a:rPr>
              <a:t>Intuitively,</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the</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effect</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of</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weight</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on</a:t>
            </a:r>
            <a:r>
              <a:rPr sz="2531"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loss</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function</a:t>
            </a:r>
            <a:r>
              <a:rPr sz="2531" dirty="0">
                <a:latin typeface="Calibri" panose="020F0502020204030204" pitchFamily="34" charset="0"/>
                <a:cs typeface="Calibri" panose="020F0502020204030204" pitchFamily="34" charset="0"/>
              </a:rPr>
              <a:t>	</a:t>
            </a:r>
            <a:r>
              <a:rPr sz="2531" spc="-35" dirty="0">
                <a:latin typeface="Calibri" panose="020F0502020204030204" pitchFamily="34" charset="0"/>
                <a:cs typeface="Calibri" panose="020F0502020204030204" pitchFamily="34" charset="0"/>
              </a:rPr>
              <a:t>:</a:t>
            </a:r>
            <a:endParaRPr sz="2531" dirty="0">
              <a:latin typeface="Calibri" panose="020F0502020204030204" pitchFamily="34" charset="0"/>
              <a:cs typeface="Calibri" panose="020F0502020204030204" pitchFamily="34" charset="0"/>
            </a:endParaRPr>
          </a:p>
        </p:txBody>
      </p:sp>
      <p:sp>
        <p:nvSpPr>
          <p:cNvPr id="28" name="object 28"/>
          <p:cNvSpPr txBox="1"/>
          <p:nvPr/>
        </p:nvSpPr>
        <p:spPr>
          <a:xfrm>
            <a:off x="6658026" y="5508902"/>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29" name="object 29"/>
          <p:cNvSpPr txBox="1"/>
          <p:nvPr/>
        </p:nvSpPr>
        <p:spPr>
          <a:xfrm>
            <a:off x="4319109" y="5185237"/>
            <a:ext cx="1591270" cy="361463"/>
          </a:xfrm>
          <a:prstGeom prst="rect">
            <a:avLst/>
          </a:prstGeom>
        </p:spPr>
        <p:txBody>
          <a:bodyPr vert="horz" wrap="square" lIns="0" tIns="32593" rIns="0" bIns="0" rtlCol="0">
            <a:spAutoFit/>
          </a:bodyPr>
          <a:lstStyle/>
          <a:p>
            <a:pPr marL="910796">
              <a:spcBef>
                <a:spcPts val="257"/>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a:p>
            <a:pPr marL="8929">
              <a:spcBef>
                <a:spcPts val="186"/>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30" name="object 30"/>
          <p:cNvSpPr txBox="1">
            <a:spLocks noGrp="1"/>
          </p:cNvSpPr>
          <p:nvPr>
            <p:ph type="title"/>
          </p:nvPr>
        </p:nvSpPr>
        <p:spPr>
          <a:xfrm>
            <a:off x="442020" y="398911"/>
            <a:ext cx="5545336" cy="647673"/>
          </a:xfrm>
          <a:prstGeom prst="rect">
            <a:avLst/>
          </a:prstGeom>
        </p:spPr>
        <p:txBody>
          <a:bodyPr vert="horz" wrap="square" lIns="0" tIns="255710" rIns="0" bIns="0" rtlCol="0" anchor="ctr">
            <a:spAutoFit/>
          </a:bodyPr>
          <a:lstStyle/>
          <a:p>
            <a:pPr marL="348245">
              <a:lnSpc>
                <a:spcPct val="100000"/>
              </a:lnSpc>
              <a:spcBef>
                <a:spcPts val="70"/>
              </a:spcBef>
            </a:pPr>
            <a:r>
              <a:rPr sz="2531" dirty="0">
                <a:latin typeface="Calibri" panose="020F0502020204030204" pitchFamily="34" charset="0"/>
                <a:cs typeface="Calibri" panose="020F0502020204030204" pitchFamily="34" charset="0"/>
              </a:rPr>
              <a:t>According</a:t>
            </a:r>
            <a:r>
              <a:rPr sz="2531" spc="-14"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to</a:t>
            </a:r>
            <a:r>
              <a:rPr sz="2531" spc="-14"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the</a:t>
            </a:r>
            <a:r>
              <a:rPr sz="2531" spc="-14"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chain</a:t>
            </a:r>
            <a:r>
              <a:rPr sz="2531" spc="-14"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rule…</a:t>
            </a:r>
            <a:endParaRPr sz="2531" dirty="0">
              <a:latin typeface="Calibri" panose="020F0502020204030204" pitchFamily="34" charset="0"/>
              <a:cs typeface="Calibri" panose="020F0502020204030204" pitchFamily="3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36544" y="798593"/>
            <a:ext cx="538907" cy="53578"/>
          </a:xfrm>
          <a:custGeom>
            <a:avLst/>
            <a:gdLst/>
            <a:ahLst/>
            <a:cxnLst/>
            <a:rect l="l" t="t" r="r" b="b"/>
            <a:pathLst>
              <a:path w="766445" h="76200">
                <a:moveTo>
                  <a:pt x="715365" y="38100"/>
                </a:moveTo>
                <a:lnTo>
                  <a:pt x="689965" y="76200"/>
                </a:lnTo>
                <a:lnTo>
                  <a:pt x="740765" y="50800"/>
                </a:lnTo>
                <a:lnTo>
                  <a:pt x="715365" y="50800"/>
                </a:lnTo>
                <a:lnTo>
                  <a:pt x="715365" y="38100"/>
                </a:lnTo>
                <a:close/>
              </a:path>
              <a:path w="766445" h="76200">
                <a:moveTo>
                  <a:pt x="706898" y="25400"/>
                </a:moveTo>
                <a:lnTo>
                  <a:pt x="0" y="25400"/>
                </a:lnTo>
                <a:lnTo>
                  <a:pt x="0" y="50800"/>
                </a:lnTo>
                <a:lnTo>
                  <a:pt x="706898" y="50800"/>
                </a:lnTo>
                <a:lnTo>
                  <a:pt x="715365" y="38100"/>
                </a:lnTo>
                <a:lnTo>
                  <a:pt x="706898" y="25400"/>
                </a:lnTo>
                <a:close/>
              </a:path>
              <a:path w="766445" h="76200">
                <a:moveTo>
                  <a:pt x="740765" y="25400"/>
                </a:moveTo>
                <a:lnTo>
                  <a:pt x="715365" y="25400"/>
                </a:lnTo>
                <a:lnTo>
                  <a:pt x="715365" y="50800"/>
                </a:lnTo>
                <a:lnTo>
                  <a:pt x="740765" y="50800"/>
                </a:lnTo>
                <a:lnTo>
                  <a:pt x="766165" y="38100"/>
                </a:lnTo>
                <a:lnTo>
                  <a:pt x="740765" y="25400"/>
                </a:lnTo>
                <a:close/>
              </a:path>
              <a:path w="766445" h="76200">
                <a:moveTo>
                  <a:pt x="689965" y="0"/>
                </a:moveTo>
                <a:lnTo>
                  <a:pt x="715365" y="38100"/>
                </a:lnTo>
                <a:lnTo>
                  <a:pt x="715365" y="25400"/>
                </a:lnTo>
                <a:lnTo>
                  <a:pt x="740765" y="25400"/>
                </a:lnTo>
                <a:lnTo>
                  <a:pt x="689965" y="0"/>
                </a:lnTo>
                <a:close/>
              </a:path>
            </a:pathLst>
          </a:custGeom>
          <a:solidFill>
            <a:srgbClr val="000000"/>
          </a:solidFill>
        </p:spPr>
        <p:txBody>
          <a:bodyPr wrap="square" lIns="0" tIns="0" rIns="0" bIns="0" rtlCol="0"/>
          <a:lstStyle/>
          <a:p>
            <a:endParaRPr sz="1266"/>
          </a:p>
        </p:txBody>
      </p:sp>
      <p:pic>
        <p:nvPicPr>
          <p:cNvPr id="3" name="object 3"/>
          <p:cNvPicPr/>
          <p:nvPr/>
        </p:nvPicPr>
        <p:blipFill>
          <a:blip r:embed="rId2" cstate="print"/>
          <a:stretch>
            <a:fillRect/>
          </a:stretch>
        </p:blipFill>
        <p:spPr>
          <a:xfrm>
            <a:off x="2059213" y="672472"/>
            <a:ext cx="258959" cy="303605"/>
          </a:xfrm>
          <a:prstGeom prst="rect">
            <a:avLst/>
          </a:prstGeom>
        </p:spPr>
      </p:pic>
      <p:grpSp>
        <p:nvGrpSpPr>
          <p:cNvPr id="4" name="object 4"/>
          <p:cNvGrpSpPr/>
          <p:nvPr/>
        </p:nvGrpSpPr>
        <p:grpSpPr>
          <a:xfrm>
            <a:off x="2409647" y="355027"/>
            <a:ext cx="2618184" cy="921544"/>
            <a:chOff x="3427053" y="504927"/>
            <a:chExt cx="3723640" cy="1310640"/>
          </a:xfrm>
        </p:grpSpPr>
        <p:sp>
          <p:nvSpPr>
            <p:cNvPr id="5" name="object 5"/>
            <p:cNvSpPr/>
            <p:nvPr/>
          </p:nvSpPr>
          <p:spPr>
            <a:xfrm>
              <a:off x="3427053" y="1159602"/>
              <a:ext cx="2381250" cy="76200"/>
            </a:xfrm>
            <a:custGeom>
              <a:avLst/>
              <a:gdLst/>
              <a:ahLst/>
              <a:cxnLst/>
              <a:rect l="l" t="t" r="r" b="b"/>
              <a:pathLst>
                <a:path w="2381250" h="76200">
                  <a:moveTo>
                    <a:pt x="2330361" y="38100"/>
                  </a:moveTo>
                  <a:lnTo>
                    <a:pt x="2304961" y="76200"/>
                  </a:lnTo>
                  <a:lnTo>
                    <a:pt x="2355761" y="50800"/>
                  </a:lnTo>
                  <a:lnTo>
                    <a:pt x="2330361" y="50800"/>
                  </a:lnTo>
                  <a:lnTo>
                    <a:pt x="2330361" y="38100"/>
                  </a:lnTo>
                  <a:close/>
                </a:path>
                <a:path w="2381250" h="76200">
                  <a:moveTo>
                    <a:pt x="2321894" y="25400"/>
                  </a:moveTo>
                  <a:lnTo>
                    <a:pt x="0" y="25400"/>
                  </a:lnTo>
                  <a:lnTo>
                    <a:pt x="0" y="50800"/>
                  </a:lnTo>
                  <a:lnTo>
                    <a:pt x="2321894" y="50800"/>
                  </a:lnTo>
                  <a:lnTo>
                    <a:pt x="2330361" y="38100"/>
                  </a:lnTo>
                  <a:lnTo>
                    <a:pt x="2321894" y="25400"/>
                  </a:lnTo>
                  <a:close/>
                </a:path>
                <a:path w="2381250" h="76200">
                  <a:moveTo>
                    <a:pt x="2355761" y="25400"/>
                  </a:moveTo>
                  <a:lnTo>
                    <a:pt x="2330361" y="25400"/>
                  </a:lnTo>
                  <a:lnTo>
                    <a:pt x="2330361" y="50800"/>
                  </a:lnTo>
                  <a:lnTo>
                    <a:pt x="2355761" y="50800"/>
                  </a:lnTo>
                  <a:lnTo>
                    <a:pt x="2381161" y="38100"/>
                  </a:lnTo>
                  <a:lnTo>
                    <a:pt x="2355761" y="25400"/>
                  </a:lnTo>
                  <a:close/>
                </a:path>
                <a:path w="2381250" h="76200">
                  <a:moveTo>
                    <a:pt x="2304961" y="0"/>
                  </a:moveTo>
                  <a:lnTo>
                    <a:pt x="2330361" y="38100"/>
                  </a:lnTo>
                  <a:lnTo>
                    <a:pt x="2330361" y="25400"/>
                  </a:lnTo>
                  <a:lnTo>
                    <a:pt x="2355761" y="25400"/>
                  </a:lnTo>
                  <a:lnTo>
                    <a:pt x="2304961" y="0"/>
                  </a:lnTo>
                  <a:close/>
                </a:path>
              </a:pathLst>
            </a:custGeom>
            <a:solidFill>
              <a:srgbClr val="000000"/>
            </a:solidFill>
          </p:spPr>
          <p:txBody>
            <a:bodyPr wrap="square" lIns="0" tIns="0" rIns="0" bIns="0" rtlCol="0"/>
            <a:lstStyle/>
            <a:p>
              <a:endParaRPr sz="1266"/>
            </a:p>
          </p:txBody>
        </p:sp>
        <p:sp>
          <p:nvSpPr>
            <p:cNvPr id="6" name="object 6"/>
            <p:cNvSpPr/>
            <p:nvPr/>
          </p:nvSpPr>
          <p:spPr>
            <a:xfrm>
              <a:off x="3845481" y="797652"/>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7" name="object 7"/>
            <p:cNvSpPr/>
            <p:nvPr/>
          </p:nvSpPr>
          <p:spPr>
            <a:xfrm>
              <a:off x="3845481" y="797652"/>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sp>
          <p:nvSpPr>
            <p:cNvPr id="8" name="object 8"/>
            <p:cNvSpPr/>
            <p:nvPr/>
          </p:nvSpPr>
          <p:spPr>
            <a:xfrm>
              <a:off x="5852919" y="517621"/>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9" name="object 9"/>
            <p:cNvSpPr/>
            <p:nvPr/>
          </p:nvSpPr>
          <p:spPr>
            <a:xfrm>
              <a:off x="6495688" y="748061"/>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pic>
          <p:nvPicPr>
            <p:cNvPr id="10" name="object 10"/>
            <p:cNvPicPr/>
            <p:nvPr/>
          </p:nvPicPr>
          <p:blipFill>
            <a:blip r:embed="rId3" cstate="print"/>
            <a:stretch>
              <a:fillRect/>
            </a:stretch>
          </p:blipFill>
          <p:spPr>
            <a:xfrm>
              <a:off x="6020934" y="1014340"/>
              <a:ext cx="393696" cy="292095"/>
            </a:xfrm>
            <a:prstGeom prst="rect">
              <a:avLst/>
            </a:prstGeom>
          </p:spPr>
        </p:pic>
        <p:pic>
          <p:nvPicPr>
            <p:cNvPr id="11" name="object 11"/>
            <p:cNvPicPr/>
            <p:nvPr/>
          </p:nvPicPr>
          <p:blipFill>
            <a:blip r:embed="rId4" cstate="print"/>
            <a:stretch>
              <a:fillRect/>
            </a:stretch>
          </p:blipFill>
          <p:spPr>
            <a:xfrm>
              <a:off x="4024381" y="1066754"/>
              <a:ext cx="482594" cy="292101"/>
            </a:xfrm>
            <a:prstGeom prst="rect">
              <a:avLst/>
            </a:prstGeom>
          </p:spPr>
        </p:pic>
        <p:pic>
          <p:nvPicPr>
            <p:cNvPr id="12" name="object 12"/>
            <p:cNvPicPr/>
            <p:nvPr/>
          </p:nvPicPr>
          <p:blipFill>
            <a:blip r:embed="rId5" cstate="print"/>
            <a:stretch>
              <a:fillRect/>
            </a:stretch>
          </p:blipFill>
          <p:spPr>
            <a:xfrm>
              <a:off x="6627359" y="944490"/>
              <a:ext cx="380996" cy="431795"/>
            </a:xfrm>
            <a:prstGeom prst="rect">
              <a:avLst/>
            </a:prstGeom>
          </p:spPr>
        </p:pic>
      </p:grpSp>
      <p:sp>
        <p:nvSpPr>
          <p:cNvPr id="13" name="object 13"/>
          <p:cNvSpPr txBox="1"/>
          <p:nvPr/>
        </p:nvSpPr>
        <p:spPr>
          <a:xfrm>
            <a:off x="893217" y="723304"/>
            <a:ext cx="1042988"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rest</a:t>
            </a:r>
            <a:r>
              <a:rPr sz="984" spc="-11"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of</a:t>
            </a:r>
            <a:r>
              <a:rPr sz="984" spc="-11"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the</a:t>
            </a:r>
            <a:r>
              <a:rPr sz="984" spc="-7" dirty="0">
                <a:solidFill>
                  <a:srgbClr val="00882B"/>
                </a:solidFill>
                <a:latin typeface="Calibri" panose="020F0502020204030204" pitchFamily="34" charset="0"/>
                <a:cs typeface="Calibri" panose="020F0502020204030204" pitchFamily="34" charset="0"/>
              </a:rPr>
              <a:t> network</a:t>
            </a:r>
            <a:endParaRPr sz="984" dirty="0">
              <a:latin typeface="Calibri" panose="020F0502020204030204" pitchFamily="34" charset="0"/>
              <a:cs typeface="Calibri" panose="020F0502020204030204" pitchFamily="34" charset="0"/>
            </a:endParaRPr>
          </a:p>
        </p:txBody>
      </p:sp>
      <p:pic>
        <p:nvPicPr>
          <p:cNvPr id="14" name="object 14"/>
          <p:cNvPicPr/>
          <p:nvPr/>
        </p:nvPicPr>
        <p:blipFill>
          <a:blip r:embed="rId6" cstate="print"/>
          <a:stretch>
            <a:fillRect/>
          </a:stretch>
        </p:blipFill>
        <p:spPr>
          <a:xfrm>
            <a:off x="7371930" y="736520"/>
            <a:ext cx="910828" cy="330396"/>
          </a:xfrm>
          <a:prstGeom prst="rect">
            <a:avLst/>
          </a:prstGeom>
        </p:spPr>
      </p:pic>
      <p:pic>
        <p:nvPicPr>
          <p:cNvPr id="15" name="object 15"/>
          <p:cNvPicPr/>
          <p:nvPr/>
        </p:nvPicPr>
        <p:blipFill>
          <a:blip r:embed="rId7" cstate="print"/>
          <a:stretch>
            <a:fillRect/>
          </a:stretch>
        </p:blipFill>
        <p:spPr>
          <a:xfrm>
            <a:off x="5678219" y="672852"/>
            <a:ext cx="160732" cy="294679"/>
          </a:xfrm>
          <a:prstGeom prst="rect">
            <a:avLst/>
          </a:prstGeom>
        </p:spPr>
      </p:pic>
      <p:pic>
        <p:nvPicPr>
          <p:cNvPr id="16" name="object 16"/>
          <p:cNvPicPr/>
          <p:nvPr/>
        </p:nvPicPr>
        <p:blipFill>
          <a:blip r:embed="rId8" cstate="print"/>
          <a:stretch>
            <a:fillRect/>
          </a:stretch>
        </p:blipFill>
        <p:spPr>
          <a:xfrm>
            <a:off x="780279" y="1986855"/>
            <a:ext cx="4438051" cy="781231"/>
          </a:xfrm>
          <a:prstGeom prst="rect">
            <a:avLst/>
          </a:prstGeom>
        </p:spPr>
      </p:pic>
      <p:sp>
        <p:nvSpPr>
          <p:cNvPr id="17" name="object 17"/>
          <p:cNvSpPr txBox="1">
            <a:spLocks noGrp="1"/>
          </p:cNvSpPr>
          <p:nvPr>
            <p:ph type="title"/>
          </p:nvPr>
        </p:nvSpPr>
        <p:spPr>
          <a:xfrm>
            <a:off x="4002174" y="2225260"/>
            <a:ext cx="1139428" cy="268640"/>
          </a:xfrm>
          <a:prstGeom prst="rect">
            <a:avLst/>
          </a:prstGeom>
        </p:spPr>
        <p:txBody>
          <a:bodyPr vert="horz" wrap="square" lIns="0" tIns="8930" rIns="0" bIns="0" rtlCol="0" anchor="ctr">
            <a:spAutoFit/>
          </a:bodyPr>
          <a:lstStyle/>
          <a:p>
            <a:pPr marL="8929">
              <a:lnSpc>
                <a:spcPct val="100000"/>
              </a:lnSpc>
              <a:spcBef>
                <a:spcPts val="70"/>
              </a:spcBef>
            </a:pPr>
            <a:r>
              <a:rPr sz="1687" dirty="0">
                <a:solidFill>
                  <a:srgbClr val="00882B"/>
                </a:solidFill>
              </a:rPr>
              <a:t>Chain</a:t>
            </a:r>
            <a:r>
              <a:rPr sz="1687" spc="-4" dirty="0">
                <a:solidFill>
                  <a:srgbClr val="00882B"/>
                </a:solidFill>
              </a:rPr>
              <a:t> </a:t>
            </a:r>
            <a:r>
              <a:rPr sz="1687" spc="-7" dirty="0">
                <a:solidFill>
                  <a:srgbClr val="00882B"/>
                </a:solidFill>
              </a:rPr>
              <a:t>Rule!</a:t>
            </a:r>
            <a:endParaRPr sz="1687"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36544" y="798593"/>
            <a:ext cx="538907" cy="53578"/>
          </a:xfrm>
          <a:custGeom>
            <a:avLst/>
            <a:gdLst/>
            <a:ahLst/>
            <a:cxnLst/>
            <a:rect l="l" t="t" r="r" b="b"/>
            <a:pathLst>
              <a:path w="766445" h="76200">
                <a:moveTo>
                  <a:pt x="715365" y="38100"/>
                </a:moveTo>
                <a:lnTo>
                  <a:pt x="689965" y="76200"/>
                </a:lnTo>
                <a:lnTo>
                  <a:pt x="740765" y="50800"/>
                </a:lnTo>
                <a:lnTo>
                  <a:pt x="715365" y="50800"/>
                </a:lnTo>
                <a:lnTo>
                  <a:pt x="715365" y="38100"/>
                </a:lnTo>
                <a:close/>
              </a:path>
              <a:path w="766445" h="76200">
                <a:moveTo>
                  <a:pt x="706898" y="25400"/>
                </a:moveTo>
                <a:lnTo>
                  <a:pt x="0" y="25400"/>
                </a:lnTo>
                <a:lnTo>
                  <a:pt x="0" y="50800"/>
                </a:lnTo>
                <a:lnTo>
                  <a:pt x="706898" y="50800"/>
                </a:lnTo>
                <a:lnTo>
                  <a:pt x="715365" y="38100"/>
                </a:lnTo>
                <a:lnTo>
                  <a:pt x="706898" y="25400"/>
                </a:lnTo>
                <a:close/>
              </a:path>
              <a:path w="766445" h="76200">
                <a:moveTo>
                  <a:pt x="740765" y="25400"/>
                </a:moveTo>
                <a:lnTo>
                  <a:pt x="715365" y="25400"/>
                </a:lnTo>
                <a:lnTo>
                  <a:pt x="715365" y="50800"/>
                </a:lnTo>
                <a:lnTo>
                  <a:pt x="740765" y="50800"/>
                </a:lnTo>
                <a:lnTo>
                  <a:pt x="766165" y="38100"/>
                </a:lnTo>
                <a:lnTo>
                  <a:pt x="740765" y="25400"/>
                </a:lnTo>
                <a:close/>
              </a:path>
              <a:path w="766445" h="76200">
                <a:moveTo>
                  <a:pt x="689965" y="0"/>
                </a:moveTo>
                <a:lnTo>
                  <a:pt x="715365" y="38100"/>
                </a:lnTo>
                <a:lnTo>
                  <a:pt x="715365" y="25400"/>
                </a:lnTo>
                <a:lnTo>
                  <a:pt x="740765" y="25400"/>
                </a:lnTo>
                <a:lnTo>
                  <a:pt x="689965" y="0"/>
                </a:lnTo>
                <a:close/>
              </a:path>
            </a:pathLst>
          </a:custGeom>
          <a:solidFill>
            <a:srgbClr val="000000"/>
          </a:solidFill>
        </p:spPr>
        <p:txBody>
          <a:bodyPr wrap="square" lIns="0" tIns="0" rIns="0" bIns="0" rtlCol="0"/>
          <a:lstStyle/>
          <a:p>
            <a:endParaRPr sz="1266"/>
          </a:p>
        </p:txBody>
      </p:sp>
      <p:pic>
        <p:nvPicPr>
          <p:cNvPr id="3" name="object 3"/>
          <p:cNvPicPr/>
          <p:nvPr/>
        </p:nvPicPr>
        <p:blipFill>
          <a:blip r:embed="rId2" cstate="print"/>
          <a:stretch>
            <a:fillRect/>
          </a:stretch>
        </p:blipFill>
        <p:spPr>
          <a:xfrm>
            <a:off x="2059213" y="672472"/>
            <a:ext cx="258959" cy="303605"/>
          </a:xfrm>
          <a:prstGeom prst="rect">
            <a:avLst/>
          </a:prstGeom>
        </p:spPr>
      </p:pic>
      <p:grpSp>
        <p:nvGrpSpPr>
          <p:cNvPr id="4" name="object 4"/>
          <p:cNvGrpSpPr/>
          <p:nvPr/>
        </p:nvGrpSpPr>
        <p:grpSpPr>
          <a:xfrm>
            <a:off x="2409647" y="355027"/>
            <a:ext cx="2618184" cy="921544"/>
            <a:chOff x="3427053" y="504927"/>
            <a:chExt cx="3723640" cy="1310640"/>
          </a:xfrm>
        </p:grpSpPr>
        <p:sp>
          <p:nvSpPr>
            <p:cNvPr id="5" name="object 5"/>
            <p:cNvSpPr/>
            <p:nvPr/>
          </p:nvSpPr>
          <p:spPr>
            <a:xfrm>
              <a:off x="3427053" y="1159602"/>
              <a:ext cx="2381250" cy="76200"/>
            </a:xfrm>
            <a:custGeom>
              <a:avLst/>
              <a:gdLst/>
              <a:ahLst/>
              <a:cxnLst/>
              <a:rect l="l" t="t" r="r" b="b"/>
              <a:pathLst>
                <a:path w="2381250" h="76200">
                  <a:moveTo>
                    <a:pt x="2330361" y="38100"/>
                  </a:moveTo>
                  <a:lnTo>
                    <a:pt x="2304961" y="76200"/>
                  </a:lnTo>
                  <a:lnTo>
                    <a:pt x="2355761" y="50800"/>
                  </a:lnTo>
                  <a:lnTo>
                    <a:pt x="2330361" y="50800"/>
                  </a:lnTo>
                  <a:lnTo>
                    <a:pt x="2330361" y="38100"/>
                  </a:lnTo>
                  <a:close/>
                </a:path>
                <a:path w="2381250" h="76200">
                  <a:moveTo>
                    <a:pt x="2321894" y="25400"/>
                  </a:moveTo>
                  <a:lnTo>
                    <a:pt x="0" y="25400"/>
                  </a:lnTo>
                  <a:lnTo>
                    <a:pt x="0" y="50800"/>
                  </a:lnTo>
                  <a:lnTo>
                    <a:pt x="2321894" y="50800"/>
                  </a:lnTo>
                  <a:lnTo>
                    <a:pt x="2330361" y="38100"/>
                  </a:lnTo>
                  <a:lnTo>
                    <a:pt x="2321894" y="25400"/>
                  </a:lnTo>
                  <a:close/>
                </a:path>
                <a:path w="2381250" h="76200">
                  <a:moveTo>
                    <a:pt x="2355761" y="25400"/>
                  </a:moveTo>
                  <a:lnTo>
                    <a:pt x="2330361" y="25400"/>
                  </a:lnTo>
                  <a:lnTo>
                    <a:pt x="2330361" y="50800"/>
                  </a:lnTo>
                  <a:lnTo>
                    <a:pt x="2355761" y="50800"/>
                  </a:lnTo>
                  <a:lnTo>
                    <a:pt x="2381161" y="38100"/>
                  </a:lnTo>
                  <a:lnTo>
                    <a:pt x="2355761" y="25400"/>
                  </a:lnTo>
                  <a:close/>
                </a:path>
                <a:path w="2381250" h="76200">
                  <a:moveTo>
                    <a:pt x="2304961" y="0"/>
                  </a:moveTo>
                  <a:lnTo>
                    <a:pt x="2330361" y="38100"/>
                  </a:lnTo>
                  <a:lnTo>
                    <a:pt x="2330361" y="25400"/>
                  </a:lnTo>
                  <a:lnTo>
                    <a:pt x="2355761" y="25400"/>
                  </a:lnTo>
                  <a:lnTo>
                    <a:pt x="2304961" y="0"/>
                  </a:lnTo>
                  <a:close/>
                </a:path>
              </a:pathLst>
            </a:custGeom>
            <a:solidFill>
              <a:srgbClr val="000000"/>
            </a:solidFill>
          </p:spPr>
          <p:txBody>
            <a:bodyPr wrap="square" lIns="0" tIns="0" rIns="0" bIns="0" rtlCol="0"/>
            <a:lstStyle/>
            <a:p>
              <a:endParaRPr sz="1266"/>
            </a:p>
          </p:txBody>
        </p:sp>
        <p:sp>
          <p:nvSpPr>
            <p:cNvPr id="6" name="object 6"/>
            <p:cNvSpPr/>
            <p:nvPr/>
          </p:nvSpPr>
          <p:spPr>
            <a:xfrm>
              <a:off x="3845481" y="797652"/>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7" name="object 7"/>
            <p:cNvSpPr/>
            <p:nvPr/>
          </p:nvSpPr>
          <p:spPr>
            <a:xfrm>
              <a:off x="3845481" y="797652"/>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sp>
          <p:nvSpPr>
            <p:cNvPr id="8" name="object 8"/>
            <p:cNvSpPr/>
            <p:nvPr/>
          </p:nvSpPr>
          <p:spPr>
            <a:xfrm>
              <a:off x="5852919" y="517621"/>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9" name="object 9"/>
            <p:cNvSpPr/>
            <p:nvPr/>
          </p:nvSpPr>
          <p:spPr>
            <a:xfrm>
              <a:off x="6495688" y="748061"/>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pic>
          <p:nvPicPr>
            <p:cNvPr id="10" name="object 10"/>
            <p:cNvPicPr/>
            <p:nvPr/>
          </p:nvPicPr>
          <p:blipFill>
            <a:blip r:embed="rId3" cstate="print"/>
            <a:stretch>
              <a:fillRect/>
            </a:stretch>
          </p:blipFill>
          <p:spPr>
            <a:xfrm>
              <a:off x="6020934" y="1014340"/>
              <a:ext cx="393696" cy="292095"/>
            </a:xfrm>
            <a:prstGeom prst="rect">
              <a:avLst/>
            </a:prstGeom>
          </p:spPr>
        </p:pic>
        <p:pic>
          <p:nvPicPr>
            <p:cNvPr id="11" name="object 11"/>
            <p:cNvPicPr/>
            <p:nvPr/>
          </p:nvPicPr>
          <p:blipFill>
            <a:blip r:embed="rId4" cstate="print"/>
            <a:stretch>
              <a:fillRect/>
            </a:stretch>
          </p:blipFill>
          <p:spPr>
            <a:xfrm>
              <a:off x="4024381" y="1066754"/>
              <a:ext cx="482594" cy="292101"/>
            </a:xfrm>
            <a:prstGeom prst="rect">
              <a:avLst/>
            </a:prstGeom>
          </p:spPr>
        </p:pic>
        <p:pic>
          <p:nvPicPr>
            <p:cNvPr id="12" name="object 12"/>
            <p:cNvPicPr/>
            <p:nvPr/>
          </p:nvPicPr>
          <p:blipFill>
            <a:blip r:embed="rId5" cstate="print"/>
            <a:stretch>
              <a:fillRect/>
            </a:stretch>
          </p:blipFill>
          <p:spPr>
            <a:xfrm>
              <a:off x="6627359" y="944490"/>
              <a:ext cx="380996" cy="431795"/>
            </a:xfrm>
            <a:prstGeom prst="rect">
              <a:avLst/>
            </a:prstGeom>
          </p:spPr>
        </p:pic>
      </p:grpSp>
      <p:sp>
        <p:nvSpPr>
          <p:cNvPr id="13" name="object 13"/>
          <p:cNvSpPr txBox="1"/>
          <p:nvPr/>
        </p:nvSpPr>
        <p:spPr>
          <a:xfrm>
            <a:off x="893217" y="723304"/>
            <a:ext cx="1042988"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rest</a:t>
            </a:r>
            <a:r>
              <a:rPr sz="984" spc="-11"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of</a:t>
            </a:r>
            <a:r>
              <a:rPr sz="984" spc="-11"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the</a:t>
            </a:r>
            <a:r>
              <a:rPr sz="984" spc="-7" dirty="0">
                <a:solidFill>
                  <a:srgbClr val="00882B"/>
                </a:solidFill>
                <a:latin typeface="Calibri" panose="020F0502020204030204" pitchFamily="34" charset="0"/>
                <a:cs typeface="Calibri" panose="020F0502020204030204" pitchFamily="34" charset="0"/>
              </a:rPr>
              <a:t> network</a:t>
            </a:r>
            <a:endParaRPr sz="984" dirty="0">
              <a:latin typeface="Calibri" panose="020F0502020204030204" pitchFamily="34" charset="0"/>
              <a:cs typeface="Calibri" panose="020F0502020204030204" pitchFamily="34" charset="0"/>
            </a:endParaRPr>
          </a:p>
        </p:txBody>
      </p:sp>
      <p:pic>
        <p:nvPicPr>
          <p:cNvPr id="14" name="object 14"/>
          <p:cNvPicPr/>
          <p:nvPr/>
        </p:nvPicPr>
        <p:blipFill>
          <a:blip r:embed="rId6" cstate="print"/>
          <a:stretch>
            <a:fillRect/>
          </a:stretch>
        </p:blipFill>
        <p:spPr>
          <a:xfrm>
            <a:off x="7371930" y="736520"/>
            <a:ext cx="910828" cy="330396"/>
          </a:xfrm>
          <a:prstGeom prst="rect">
            <a:avLst/>
          </a:prstGeom>
        </p:spPr>
      </p:pic>
      <p:pic>
        <p:nvPicPr>
          <p:cNvPr id="15" name="object 15"/>
          <p:cNvPicPr/>
          <p:nvPr/>
        </p:nvPicPr>
        <p:blipFill>
          <a:blip r:embed="rId7" cstate="print"/>
          <a:stretch>
            <a:fillRect/>
          </a:stretch>
        </p:blipFill>
        <p:spPr>
          <a:xfrm>
            <a:off x="5678219" y="672852"/>
            <a:ext cx="160732" cy="294679"/>
          </a:xfrm>
          <a:prstGeom prst="rect">
            <a:avLst/>
          </a:prstGeom>
        </p:spPr>
      </p:pic>
      <p:grpSp>
        <p:nvGrpSpPr>
          <p:cNvPr id="16" name="object 16"/>
          <p:cNvGrpSpPr/>
          <p:nvPr/>
        </p:nvGrpSpPr>
        <p:grpSpPr>
          <a:xfrm>
            <a:off x="780279" y="1986856"/>
            <a:ext cx="5209580" cy="2476649"/>
            <a:chOff x="1109730" y="2825750"/>
            <a:chExt cx="7409180" cy="3522345"/>
          </a:xfrm>
        </p:grpSpPr>
        <p:pic>
          <p:nvPicPr>
            <p:cNvPr id="17" name="object 17"/>
            <p:cNvPicPr/>
            <p:nvPr/>
          </p:nvPicPr>
          <p:blipFill>
            <a:blip r:embed="rId8" cstate="print"/>
            <a:stretch>
              <a:fillRect/>
            </a:stretch>
          </p:blipFill>
          <p:spPr>
            <a:xfrm>
              <a:off x="1109730" y="2825750"/>
              <a:ext cx="6311895" cy="2328799"/>
            </a:xfrm>
            <a:prstGeom prst="rect">
              <a:avLst/>
            </a:prstGeom>
          </p:spPr>
        </p:pic>
        <p:pic>
          <p:nvPicPr>
            <p:cNvPr id="18" name="object 18"/>
            <p:cNvPicPr/>
            <p:nvPr/>
          </p:nvPicPr>
          <p:blipFill>
            <a:blip r:embed="rId9" cstate="print"/>
            <a:stretch>
              <a:fillRect/>
            </a:stretch>
          </p:blipFill>
          <p:spPr>
            <a:xfrm>
              <a:off x="3644353" y="5124056"/>
              <a:ext cx="4874000" cy="1224026"/>
            </a:xfrm>
            <a:prstGeom prst="rect">
              <a:avLst/>
            </a:prstGeom>
          </p:spPr>
        </p:pic>
      </p:grpSp>
      <p:sp>
        <p:nvSpPr>
          <p:cNvPr id="19" name="object 19"/>
          <p:cNvSpPr txBox="1">
            <a:spLocks noGrp="1"/>
          </p:cNvSpPr>
          <p:nvPr>
            <p:ph type="title"/>
          </p:nvPr>
        </p:nvSpPr>
        <p:spPr>
          <a:xfrm>
            <a:off x="5997543" y="3506111"/>
            <a:ext cx="1924348" cy="525238"/>
          </a:xfrm>
          <a:prstGeom prst="rect">
            <a:avLst/>
          </a:prstGeom>
        </p:spPr>
        <p:txBody>
          <a:bodyPr vert="horz" wrap="square" lIns="0" tIns="6697" rIns="0" bIns="0" rtlCol="0" anchor="ctr">
            <a:spAutoFit/>
          </a:bodyPr>
          <a:lstStyle/>
          <a:p>
            <a:pPr marL="8929" marR="3572" indent="250469">
              <a:lnSpc>
                <a:spcPct val="100800"/>
              </a:lnSpc>
              <a:spcBef>
                <a:spcPts val="53"/>
              </a:spcBef>
            </a:pPr>
            <a:r>
              <a:rPr sz="1687" dirty="0">
                <a:solidFill>
                  <a:srgbClr val="00882B"/>
                </a:solidFill>
              </a:rPr>
              <a:t>Just</a:t>
            </a:r>
            <a:r>
              <a:rPr sz="1687" spc="-18" dirty="0">
                <a:solidFill>
                  <a:srgbClr val="00882B"/>
                </a:solidFill>
              </a:rPr>
              <a:t> </a:t>
            </a:r>
            <a:r>
              <a:rPr sz="1687" dirty="0">
                <a:solidFill>
                  <a:srgbClr val="00882B"/>
                </a:solidFill>
              </a:rPr>
              <a:t>the</a:t>
            </a:r>
            <a:r>
              <a:rPr sz="1687" spc="-4" dirty="0">
                <a:solidFill>
                  <a:srgbClr val="00882B"/>
                </a:solidFill>
              </a:rPr>
              <a:t> </a:t>
            </a:r>
            <a:r>
              <a:rPr sz="1687" spc="-7" dirty="0">
                <a:solidFill>
                  <a:srgbClr val="00882B"/>
                </a:solidFill>
              </a:rPr>
              <a:t>partial </a:t>
            </a:r>
            <a:r>
              <a:rPr sz="1687" dirty="0">
                <a:solidFill>
                  <a:srgbClr val="00882B"/>
                </a:solidFill>
              </a:rPr>
              <a:t>derivative</a:t>
            </a:r>
            <a:r>
              <a:rPr sz="1687" spc="-7" dirty="0">
                <a:solidFill>
                  <a:srgbClr val="00882B"/>
                </a:solidFill>
              </a:rPr>
              <a:t> </a:t>
            </a:r>
            <a:r>
              <a:rPr sz="1687" dirty="0">
                <a:solidFill>
                  <a:srgbClr val="00882B"/>
                </a:solidFill>
              </a:rPr>
              <a:t>of</a:t>
            </a:r>
            <a:r>
              <a:rPr sz="1687" spc="-11" dirty="0">
                <a:solidFill>
                  <a:srgbClr val="00882B"/>
                </a:solidFill>
              </a:rPr>
              <a:t> </a:t>
            </a:r>
            <a:r>
              <a:rPr sz="1687" dirty="0">
                <a:solidFill>
                  <a:srgbClr val="00882B"/>
                </a:solidFill>
              </a:rPr>
              <a:t>L2</a:t>
            </a:r>
            <a:r>
              <a:rPr sz="1687" spc="-4" dirty="0">
                <a:solidFill>
                  <a:srgbClr val="00882B"/>
                </a:solidFill>
              </a:rPr>
              <a:t> </a:t>
            </a:r>
            <a:r>
              <a:rPr sz="1687" spc="-14" dirty="0">
                <a:solidFill>
                  <a:srgbClr val="00882B"/>
                </a:solidFill>
              </a:rPr>
              <a:t>loss</a:t>
            </a:r>
            <a:endParaRPr sz="1687"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36544" y="798593"/>
            <a:ext cx="538907" cy="53578"/>
          </a:xfrm>
          <a:custGeom>
            <a:avLst/>
            <a:gdLst/>
            <a:ahLst/>
            <a:cxnLst/>
            <a:rect l="l" t="t" r="r" b="b"/>
            <a:pathLst>
              <a:path w="766445" h="76200">
                <a:moveTo>
                  <a:pt x="715365" y="38100"/>
                </a:moveTo>
                <a:lnTo>
                  <a:pt x="689965" y="76200"/>
                </a:lnTo>
                <a:lnTo>
                  <a:pt x="740765" y="50800"/>
                </a:lnTo>
                <a:lnTo>
                  <a:pt x="715365" y="50800"/>
                </a:lnTo>
                <a:lnTo>
                  <a:pt x="715365" y="38100"/>
                </a:lnTo>
                <a:close/>
              </a:path>
              <a:path w="766445" h="76200">
                <a:moveTo>
                  <a:pt x="706898" y="25400"/>
                </a:moveTo>
                <a:lnTo>
                  <a:pt x="0" y="25400"/>
                </a:lnTo>
                <a:lnTo>
                  <a:pt x="0" y="50800"/>
                </a:lnTo>
                <a:lnTo>
                  <a:pt x="706898" y="50800"/>
                </a:lnTo>
                <a:lnTo>
                  <a:pt x="715365" y="38100"/>
                </a:lnTo>
                <a:lnTo>
                  <a:pt x="706898" y="25400"/>
                </a:lnTo>
                <a:close/>
              </a:path>
              <a:path w="766445" h="76200">
                <a:moveTo>
                  <a:pt x="740765" y="25400"/>
                </a:moveTo>
                <a:lnTo>
                  <a:pt x="715365" y="25400"/>
                </a:lnTo>
                <a:lnTo>
                  <a:pt x="715365" y="50800"/>
                </a:lnTo>
                <a:lnTo>
                  <a:pt x="740765" y="50800"/>
                </a:lnTo>
                <a:lnTo>
                  <a:pt x="766165" y="38100"/>
                </a:lnTo>
                <a:lnTo>
                  <a:pt x="740765" y="25400"/>
                </a:lnTo>
                <a:close/>
              </a:path>
              <a:path w="766445" h="76200">
                <a:moveTo>
                  <a:pt x="689965" y="0"/>
                </a:moveTo>
                <a:lnTo>
                  <a:pt x="715365" y="38100"/>
                </a:lnTo>
                <a:lnTo>
                  <a:pt x="715365" y="25400"/>
                </a:lnTo>
                <a:lnTo>
                  <a:pt x="740765" y="25400"/>
                </a:lnTo>
                <a:lnTo>
                  <a:pt x="689965" y="0"/>
                </a:lnTo>
                <a:close/>
              </a:path>
            </a:pathLst>
          </a:custGeom>
          <a:solidFill>
            <a:srgbClr val="000000"/>
          </a:solidFill>
        </p:spPr>
        <p:txBody>
          <a:bodyPr wrap="square" lIns="0" tIns="0" rIns="0" bIns="0" rtlCol="0"/>
          <a:lstStyle/>
          <a:p>
            <a:endParaRPr sz="1266"/>
          </a:p>
        </p:txBody>
      </p:sp>
      <p:pic>
        <p:nvPicPr>
          <p:cNvPr id="3" name="object 3"/>
          <p:cNvPicPr/>
          <p:nvPr/>
        </p:nvPicPr>
        <p:blipFill>
          <a:blip r:embed="rId2" cstate="print"/>
          <a:stretch>
            <a:fillRect/>
          </a:stretch>
        </p:blipFill>
        <p:spPr>
          <a:xfrm>
            <a:off x="2059213" y="672472"/>
            <a:ext cx="258959" cy="303605"/>
          </a:xfrm>
          <a:prstGeom prst="rect">
            <a:avLst/>
          </a:prstGeom>
        </p:spPr>
      </p:pic>
      <p:grpSp>
        <p:nvGrpSpPr>
          <p:cNvPr id="4" name="object 4"/>
          <p:cNvGrpSpPr/>
          <p:nvPr/>
        </p:nvGrpSpPr>
        <p:grpSpPr>
          <a:xfrm>
            <a:off x="2409647" y="355027"/>
            <a:ext cx="2618184" cy="921544"/>
            <a:chOff x="3427053" y="504927"/>
            <a:chExt cx="3723640" cy="1310640"/>
          </a:xfrm>
        </p:grpSpPr>
        <p:sp>
          <p:nvSpPr>
            <p:cNvPr id="5" name="object 5"/>
            <p:cNvSpPr/>
            <p:nvPr/>
          </p:nvSpPr>
          <p:spPr>
            <a:xfrm>
              <a:off x="3427053" y="1159602"/>
              <a:ext cx="2381250" cy="76200"/>
            </a:xfrm>
            <a:custGeom>
              <a:avLst/>
              <a:gdLst/>
              <a:ahLst/>
              <a:cxnLst/>
              <a:rect l="l" t="t" r="r" b="b"/>
              <a:pathLst>
                <a:path w="2381250" h="76200">
                  <a:moveTo>
                    <a:pt x="2330361" y="38100"/>
                  </a:moveTo>
                  <a:lnTo>
                    <a:pt x="2304961" y="76200"/>
                  </a:lnTo>
                  <a:lnTo>
                    <a:pt x="2355761" y="50800"/>
                  </a:lnTo>
                  <a:lnTo>
                    <a:pt x="2330361" y="50800"/>
                  </a:lnTo>
                  <a:lnTo>
                    <a:pt x="2330361" y="38100"/>
                  </a:lnTo>
                  <a:close/>
                </a:path>
                <a:path w="2381250" h="76200">
                  <a:moveTo>
                    <a:pt x="2321894" y="25400"/>
                  </a:moveTo>
                  <a:lnTo>
                    <a:pt x="0" y="25400"/>
                  </a:lnTo>
                  <a:lnTo>
                    <a:pt x="0" y="50800"/>
                  </a:lnTo>
                  <a:lnTo>
                    <a:pt x="2321894" y="50800"/>
                  </a:lnTo>
                  <a:lnTo>
                    <a:pt x="2330361" y="38100"/>
                  </a:lnTo>
                  <a:lnTo>
                    <a:pt x="2321894" y="25400"/>
                  </a:lnTo>
                  <a:close/>
                </a:path>
                <a:path w="2381250" h="76200">
                  <a:moveTo>
                    <a:pt x="2355761" y="25400"/>
                  </a:moveTo>
                  <a:lnTo>
                    <a:pt x="2330361" y="25400"/>
                  </a:lnTo>
                  <a:lnTo>
                    <a:pt x="2330361" y="50800"/>
                  </a:lnTo>
                  <a:lnTo>
                    <a:pt x="2355761" y="50800"/>
                  </a:lnTo>
                  <a:lnTo>
                    <a:pt x="2381161" y="38100"/>
                  </a:lnTo>
                  <a:lnTo>
                    <a:pt x="2355761" y="25400"/>
                  </a:lnTo>
                  <a:close/>
                </a:path>
                <a:path w="2381250" h="76200">
                  <a:moveTo>
                    <a:pt x="2304961" y="0"/>
                  </a:moveTo>
                  <a:lnTo>
                    <a:pt x="2330361" y="38100"/>
                  </a:lnTo>
                  <a:lnTo>
                    <a:pt x="2330361" y="25400"/>
                  </a:lnTo>
                  <a:lnTo>
                    <a:pt x="2355761" y="25400"/>
                  </a:lnTo>
                  <a:lnTo>
                    <a:pt x="2304961" y="0"/>
                  </a:lnTo>
                  <a:close/>
                </a:path>
              </a:pathLst>
            </a:custGeom>
            <a:solidFill>
              <a:srgbClr val="000000"/>
            </a:solidFill>
          </p:spPr>
          <p:txBody>
            <a:bodyPr wrap="square" lIns="0" tIns="0" rIns="0" bIns="0" rtlCol="0"/>
            <a:lstStyle/>
            <a:p>
              <a:endParaRPr sz="1266"/>
            </a:p>
          </p:txBody>
        </p:sp>
        <p:sp>
          <p:nvSpPr>
            <p:cNvPr id="6" name="object 6"/>
            <p:cNvSpPr/>
            <p:nvPr/>
          </p:nvSpPr>
          <p:spPr>
            <a:xfrm>
              <a:off x="3845481" y="797652"/>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7" name="object 7"/>
            <p:cNvSpPr/>
            <p:nvPr/>
          </p:nvSpPr>
          <p:spPr>
            <a:xfrm>
              <a:off x="3845481" y="797652"/>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sp>
          <p:nvSpPr>
            <p:cNvPr id="8" name="object 8"/>
            <p:cNvSpPr/>
            <p:nvPr/>
          </p:nvSpPr>
          <p:spPr>
            <a:xfrm>
              <a:off x="5852919" y="517621"/>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9" name="object 9"/>
            <p:cNvSpPr/>
            <p:nvPr/>
          </p:nvSpPr>
          <p:spPr>
            <a:xfrm>
              <a:off x="6495688" y="748061"/>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pic>
          <p:nvPicPr>
            <p:cNvPr id="10" name="object 10"/>
            <p:cNvPicPr/>
            <p:nvPr/>
          </p:nvPicPr>
          <p:blipFill>
            <a:blip r:embed="rId3" cstate="print"/>
            <a:stretch>
              <a:fillRect/>
            </a:stretch>
          </p:blipFill>
          <p:spPr>
            <a:xfrm>
              <a:off x="6020934" y="1014340"/>
              <a:ext cx="393696" cy="292095"/>
            </a:xfrm>
            <a:prstGeom prst="rect">
              <a:avLst/>
            </a:prstGeom>
          </p:spPr>
        </p:pic>
        <p:pic>
          <p:nvPicPr>
            <p:cNvPr id="11" name="object 11"/>
            <p:cNvPicPr/>
            <p:nvPr/>
          </p:nvPicPr>
          <p:blipFill>
            <a:blip r:embed="rId4" cstate="print"/>
            <a:stretch>
              <a:fillRect/>
            </a:stretch>
          </p:blipFill>
          <p:spPr>
            <a:xfrm>
              <a:off x="4024381" y="1066754"/>
              <a:ext cx="482594" cy="292101"/>
            </a:xfrm>
            <a:prstGeom prst="rect">
              <a:avLst/>
            </a:prstGeom>
          </p:spPr>
        </p:pic>
        <p:pic>
          <p:nvPicPr>
            <p:cNvPr id="12" name="object 12"/>
            <p:cNvPicPr/>
            <p:nvPr/>
          </p:nvPicPr>
          <p:blipFill>
            <a:blip r:embed="rId5" cstate="print"/>
            <a:stretch>
              <a:fillRect/>
            </a:stretch>
          </p:blipFill>
          <p:spPr>
            <a:xfrm>
              <a:off x="6627359" y="944490"/>
              <a:ext cx="380996" cy="431795"/>
            </a:xfrm>
            <a:prstGeom prst="rect">
              <a:avLst/>
            </a:prstGeom>
          </p:spPr>
        </p:pic>
      </p:grpSp>
      <p:sp>
        <p:nvSpPr>
          <p:cNvPr id="13" name="object 13"/>
          <p:cNvSpPr txBox="1"/>
          <p:nvPr/>
        </p:nvSpPr>
        <p:spPr>
          <a:xfrm>
            <a:off x="893217" y="723304"/>
            <a:ext cx="1042988"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rest</a:t>
            </a:r>
            <a:r>
              <a:rPr sz="984" spc="-11"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of</a:t>
            </a:r>
            <a:r>
              <a:rPr sz="984" spc="-11"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the</a:t>
            </a:r>
            <a:r>
              <a:rPr sz="984" spc="-7" dirty="0">
                <a:solidFill>
                  <a:srgbClr val="00882B"/>
                </a:solidFill>
                <a:latin typeface="Calibri" panose="020F0502020204030204" pitchFamily="34" charset="0"/>
                <a:cs typeface="Calibri" panose="020F0502020204030204" pitchFamily="34" charset="0"/>
              </a:rPr>
              <a:t> network</a:t>
            </a:r>
            <a:endParaRPr sz="984" dirty="0">
              <a:latin typeface="Calibri" panose="020F0502020204030204" pitchFamily="34" charset="0"/>
              <a:cs typeface="Calibri" panose="020F0502020204030204" pitchFamily="34" charset="0"/>
            </a:endParaRPr>
          </a:p>
        </p:txBody>
      </p:sp>
      <p:pic>
        <p:nvPicPr>
          <p:cNvPr id="14" name="object 14"/>
          <p:cNvPicPr/>
          <p:nvPr/>
        </p:nvPicPr>
        <p:blipFill>
          <a:blip r:embed="rId6" cstate="print"/>
          <a:stretch>
            <a:fillRect/>
          </a:stretch>
        </p:blipFill>
        <p:spPr>
          <a:xfrm>
            <a:off x="7371930" y="736520"/>
            <a:ext cx="910828" cy="330396"/>
          </a:xfrm>
          <a:prstGeom prst="rect">
            <a:avLst/>
          </a:prstGeom>
        </p:spPr>
      </p:pic>
      <p:pic>
        <p:nvPicPr>
          <p:cNvPr id="15" name="object 15"/>
          <p:cNvPicPr/>
          <p:nvPr/>
        </p:nvPicPr>
        <p:blipFill>
          <a:blip r:embed="rId7" cstate="print"/>
          <a:stretch>
            <a:fillRect/>
          </a:stretch>
        </p:blipFill>
        <p:spPr>
          <a:xfrm>
            <a:off x="5678219" y="672852"/>
            <a:ext cx="160732" cy="294679"/>
          </a:xfrm>
          <a:prstGeom prst="rect">
            <a:avLst/>
          </a:prstGeom>
        </p:spPr>
      </p:pic>
      <p:grpSp>
        <p:nvGrpSpPr>
          <p:cNvPr id="16" name="object 16"/>
          <p:cNvGrpSpPr/>
          <p:nvPr/>
        </p:nvGrpSpPr>
        <p:grpSpPr>
          <a:xfrm>
            <a:off x="780279" y="1986855"/>
            <a:ext cx="5539532" cy="1637705"/>
            <a:chOff x="1109730" y="2825750"/>
            <a:chExt cx="7878445" cy="2329180"/>
          </a:xfrm>
        </p:grpSpPr>
        <p:pic>
          <p:nvPicPr>
            <p:cNvPr id="17" name="object 17"/>
            <p:cNvPicPr/>
            <p:nvPr/>
          </p:nvPicPr>
          <p:blipFill>
            <a:blip r:embed="rId8" cstate="print"/>
            <a:stretch>
              <a:fillRect/>
            </a:stretch>
          </p:blipFill>
          <p:spPr>
            <a:xfrm>
              <a:off x="1109730" y="2825750"/>
              <a:ext cx="6311895" cy="2328799"/>
            </a:xfrm>
            <a:prstGeom prst="rect">
              <a:avLst/>
            </a:prstGeom>
          </p:spPr>
        </p:pic>
        <p:pic>
          <p:nvPicPr>
            <p:cNvPr id="18" name="object 18"/>
            <p:cNvPicPr/>
            <p:nvPr/>
          </p:nvPicPr>
          <p:blipFill>
            <a:blip r:embed="rId9" cstate="print"/>
            <a:stretch>
              <a:fillRect/>
            </a:stretch>
          </p:blipFill>
          <p:spPr>
            <a:xfrm>
              <a:off x="5298239" y="3412848"/>
              <a:ext cx="3689887" cy="1567964"/>
            </a:xfrm>
            <a:prstGeom prst="rect">
              <a:avLst/>
            </a:prstGeom>
          </p:spPr>
        </p:pic>
      </p:grpSp>
      <p:sp>
        <p:nvSpPr>
          <p:cNvPr id="19" name="object 19"/>
          <p:cNvSpPr txBox="1"/>
          <p:nvPr/>
        </p:nvSpPr>
        <p:spPr>
          <a:xfrm>
            <a:off x="5781622" y="3531513"/>
            <a:ext cx="2722215" cy="268640"/>
          </a:xfrm>
          <a:prstGeom prst="rect">
            <a:avLst/>
          </a:prstGeom>
        </p:spPr>
        <p:txBody>
          <a:bodyPr vert="horz" wrap="square" lIns="0" tIns="8930" rIns="0" bIns="0" rtlCol="0">
            <a:spAutoFit/>
          </a:bodyPr>
          <a:lstStyle/>
          <a:p>
            <a:pPr marL="8929">
              <a:spcBef>
                <a:spcPts val="70"/>
              </a:spcBef>
            </a:pPr>
            <a:r>
              <a:rPr sz="1687" dirty="0">
                <a:solidFill>
                  <a:srgbClr val="00882B"/>
                </a:solidFill>
                <a:latin typeface="Calibri" panose="020F0502020204030204" pitchFamily="34" charset="0"/>
                <a:cs typeface="Calibri" panose="020F0502020204030204" pitchFamily="34" charset="0"/>
              </a:rPr>
              <a:t>Let’s</a:t>
            </a:r>
            <a:r>
              <a:rPr sz="1687" spc="-7" dirty="0">
                <a:solidFill>
                  <a:srgbClr val="00882B"/>
                </a:solidFill>
                <a:latin typeface="Calibri" panose="020F0502020204030204" pitchFamily="34" charset="0"/>
                <a:cs typeface="Calibri" panose="020F0502020204030204" pitchFamily="34" charset="0"/>
              </a:rPr>
              <a:t> </a:t>
            </a:r>
            <a:r>
              <a:rPr sz="1687" dirty="0">
                <a:solidFill>
                  <a:srgbClr val="00882B"/>
                </a:solidFill>
                <a:latin typeface="Calibri" panose="020F0502020204030204" pitchFamily="34" charset="0"/>
                <a:cs typeface="Calibri" panose="020F0502020204030204" pitchFamily="34" charset="0"/>
              </a:rPr>
              <a:t>use</a:t>
            </a:r>
            <a:r>
              <a:rPr sz="1687" spc="-7" dirty="0">
                <a:solidFill>
                  <a:srgbClr val="00882B"/>
                </a:solidFill>
                <a:latin typeface="Calibri" panose="020F0502020204030204" pitchFamily="34" charset="0"/>
                <a:cs typeface="Calibri" panose="020F0502020204030204" pitchFamily="34" charset="0"/>
              </a:rPr>
              <a:t> </a:t>
            </a:r>
            <a:r>
              <a:rPr sz="1687" dirty="0">
                <a:solidFill>
                  <a:srgbClr val="00882B"/>
                </a:solidFill>
                <a:latin typeface="Calibri" panose="020F0502020204030204" pitchFamily="34" charset="0"/>
                <a:cs typeface="Calibri" panose="020F0502020204030204" pitchFamily="34" charset="0"/>
              </a:rPr>
              <a:t>a</a:t>
            </a:r>
            <a:r>
              <a:rPr sz="1687" spc="-7" dirty="0">
                <a:solidFill>
                  <a:srgbClr val="00882B"/>
                </a:solidFill>
                <a:latin typeface="Calibri" panose="020F0502020204030204" pitchFamily="34" charset="0"/>
                <a:cs typeface="Calibri" panose="020F0502020204030204" pitchFamily="34" charset="0"/>
              </a:rPr>
              <a:t> </a:t>
            </a:r>
            <a:r>
              <a:rPr sz="1687" dirty="0">
                <a:solidFill>
                  <a:srgbClr val="00882B"/>
                </a:solidFill>
                <a:latin typeface="Calibri" panose="020F0502020204030204" pitchFamily="34" charset="0"/>
                <a:cs typeface="Calibri" panose="020F0502020204030204" pitchFamily="34" charset="0"/>
              </a:rPr>
              <a:t>Sigmoid</a:t>
            </a:r>
            <a:r>
              <a:rPr sz="1687" spc="-7" dirty="0">
                <a:solidFill>
                  <a:srgbClr val="00882B"/>
                </a:solidFill>
                <a:latin typeface="Calibri" panose="020F0502020204030204" pitchFamily="34" charset="0"/>
                <a:cs typeface="Calibri" panose="020F0502020204030204" pitchFamily="34" charset="0"/>
              </a:rPr>
              <a:t> function</a:t>
            </a:r>
            <a:endParaRPr sz="1687" dirty="0">
              <a:latin typeface="Calibri" panose="020F0502020204030204" pitchFamily="34" charset="0"/>
              <a:cs typeface="Calibri" panose="020F0502020204030204" pitchFamily="34" charset="0"/>
            </a:endParaRPr>
          </a:p>
        </p:txBody>
      </p:sp>
      <p:pic>
        <p:nvPicPr>
          <p:cNvPr id="20" name="object 20"/>
          <p:cNvPicPr/>
          <p:nvPr/>
        </p:nvPicPr>
        <p:blipFill>
          <a:blip r:embed="rId10" cstate="print"/>
          <a:stretch>
            <a:fillRect/>
          </a:stretch>
        </p:blipFill>
        <p:spPr>
          <a:xfrm>
            <a:off x="6192461" y="3930277"/>
            <a:ext cx="1900762" cy="413442"/>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36544" y="798593"/>
            <a:ext cx="538907" cy="53578"/>
          </a:xfrm>
          <a:custGeom>
            <a:avLst/>
            <a:gdLst/>
            <a:ahLst/>
            <a:cxnLst/>
            <a:rect l="l" t="t" r="r" b="b"/>
            <a:pathLst>
              <a:path w="766445" h="76200">
                <a:moveTo>
                  <a:pt x="715365" y="38100"/>
                </a:moveTo>
                <a:lnTo>
                  <a:pt x="689965" y="76200"/>
                </a:lnTo>
                <a:lnTo>
                  <a:pt x="740765" y="50800"/>
                </a:lnTo>
                <a:lnTo>
                  <a:pt x="715365" y="50800"/>
                </a:lnTo>
                <a:lnTo>
                  <a:pt x="715365" y="38100"/>
                </a:lnTo>
                <a:close/>
              </a:path>
              <a:path w="766445" h="76200">
                <a:moveTo>
                  <a:pt x="706898" y="25400"/>
                </a:moveTo>
                <a:lnTo>
                  <a:pt x="0" y="25400"/>
                </a:lnTo>
                <a:lnTo>
                  <a:pt x="0" y="50800"/>
                </a:lnTo>
                <a:lnTo>
                  <a:pt x="706898" y="50800"/>
                </a:lnTo>
                <a:lnTo>
                  <a:pt x="715365" y="38100"/>
                </a:lnTo>
                <a:lnTo>
                  <a:pt x="706898" y="25400"/>
                </a:lnTo>
                <a:close/>
              </a:path>
              <a:path w="766445" h="76200">
                <a:moveTo>
                  <a:pt x="740765" y="25400"/>
                </a:moveTo>
                <a:lnTo>
                  <a:pt x="715365" y="25400"/>
                </a:lnTo>
                <a:lnTo>
                  <a:pt x="715365" y="50800"/>
                </a:lnTo>
                <a:lnTo>
                  <a:pt x="740765" y="50800"/>
                </a:lnTo>
                <a:lnTo>
                  <a:pt x="766165" y="38100"/>
                </a:lnTo>
                <a:lnTo>
                  <a:pt x="740765" y="25400"/>
                </a:lnTo>
                <a:close/>
              </a:path>
              <a:path w="766445" h="76200">
                <a:moveTo>
                  <a:pt x="689965" y="0"/>
                </a:moveTo>
                <a:lnTo>
                  <a:pt x="715365" y="38100"/>
                </a:lnTo>
                <a:lnTo>
                  <a:pt x="715365" y="25400"/>
                </a:lnTo>
                <a:lnTo>
                  <a:pt x="740765" y="25400"/>
                </a:lnTo>
                <a:lnTo>
                  <a:pt x="689965" y="0"/>
                </a:lnTo>
                <a:close/>
              </a:path>
            </a:pathLst>
          </a:custGeom>
          <a:solidFill>
            <a:srgbClr val="000000"/>
          </a:solidFill>
        </p:spPr>
        <p:txBody>
          <a:bodyPr wrap="square" lIns="0" tIns="0" rIns="0" bIns="0" rtlCol="0"/>
          <a:lstStyle/>
          <a:p>
            <a:endParaRPr sz="1266"/>
          </a:p>
        </p:txBody>
      </p:sp>
      <p:pic>
        <p:nvPicPr>
          <p:cNvPr id="3" name="object 3"/>
          <p:cNvPicPr/>
          <p:nvPr/>
        </p:nvPicPr>
        <p:blipFill>
          <a:blip r:embed="rId2" cstate="print"/>
          <a:stretch>
            <a:fillRect/>
          </a:stretch>
        </p:blipFill>
        <p:spPr>
          <a:xfrm>
            <a:off x="2059213" y="672472"/>
            <a:ext cx="258959" cy="303605"/>
          </a:xfrm>
          <a:prstGeom prst="rect">
            <a:avLst/>
          </a:prstGeom>
        </p:spPr>
      </p:pic>
      <p:grpSp>
        <p:nvGrpSpPr>
          <p:cNvPr id="4" name="object 4"/>
          <p:cNvGrpSpPr/>
          <p:nvPr/>
        </p:nvGrpSpPr>
        <p:grpSpPr>
          <a:xfrm>
            <a:off x="2409647" y="355027"/>
            <a:ext cx="2618184" cy="921544"/>
            <a:chOff x="3427053" y="504927"/>
            <a:chExt cx="3723640" cy="1310640"/>
          </a:xfrm>
        </p:grpSpPr>
        <p:sp>
          <p:nvSpPr>
            <p:cNvPr id="5" name="object 5"/>
            <p:cNvSpPr/>
            <p:nvPr/>
          </p:nvSpPr>
          <p:spPr>
            <a:xfrm>
              <a:off x="3427053" y="1159602"/>
              <a:ext cx="2381250" cy="76200"/>
            </a:xfrm>
            <a:custGeom>
              <a:avLst/>
              <a:gdLst/>
              <a:ahLst/>
              <a:cxnLst/>
              <a:rect l="l" t="t" r="r" b="b"/>
              <a:pathLst>
                <a:path w="2381250" h="76200">
                  <a:moveTo>
                    <a:pt x="2330361" y="38100"/>
                  </a:moveTo>
                  <a:lnTo>
                    <a:pt x="2304961" y="76200"/>
                  </a:lnTo>
                  <a:lnTo>
                    <a:pt x="2355761" y="50800"/>
                  </a:lnTo>
                  <a:lnTo>
                    <a:pt x="2330361" y="50800"/>
                  </a:lnTo>
                  <a:lnTo>
                    <a:pt x="2330361" y="38100"/>
                  </a:lnTo>
                  <a:close/>
                </a:path>
                <a:path w="2381250" h="76200">
                  <a:moveTo>
                    <a:pt x="2321894" y="25400"/>
                  </a:moveTo>
                  <a:lnTo>
                    <a:pt x="0" y="25400"/>
                  </a:lnTo>
                  <a:lnTo>
                    <a:pt x="0" y="50800"/>
                  </a:lnTo>
                  <a:lnTo>
                    <a:pt x="2321894" y="50800"/>
                  </a:lnTo>
                  <a:lnTo>
                    <a:pt x="2330361" y="38100"/>
                  </a:lnTo>
                  <a:lnTo>
                    <a:pt x="2321894" y="25400"/>
                  </a:lnTo>
                  <a:close/>
                </a:path>
                <a:path w="2381250" h="76200">
                  <a:moveTo>
                    <a:pt x="2355761" y="25400"/>
                  </a:moveTo>
                  <a:lnTo>
                    <a:pt x="2330361" y="25400"/>
                  </a:lnTo>
                  <a:lnTo>
                    <a:pt x="2330361" y="50800"/>
                  </a:lnTo>
                  <a:lnTo>
                    <a:pt x="2355761" y="50800"/>
                  </a:lnTo>
                  <a:lnTo>
                    <a:pt x="2381161" y="38100"/>
                  </a:lnTo>
                  <a:lnTo>
                    <a:pt x="2355761" y="25400"/>
                  </a:lnTo>
                  <a:close/>
                </a:path>
                <a:path w="2381250" h="76200">
                  <a:moveTo>
                    <a:pt x="2304961" y="0"/>
                  </a:moveTo>
                  <a:lnTo>
                    <a:pt x="2330361" y="38100"/>
                  </a:lnTo>
                  <a:lnTo>
                    <a:pt x="2330361" y="25400"/>
                  </a:lnTo>
                  <a:lnTo>
                    <a:pt x="2355761" y="25400"/>
                  </a:lnTo>
                  <a:lnTo>
                    <a:pt x="2304961" y="0"/>
                  </a:lnTo>
                  <a:close/>
                </a:path>
              </a:pathLst>
            </a:custGeom>
            <a:solidFill>
              <a:srgbClr val="000000"/>
            </a:solidFill>
          </p:spPr>
          <p:txBody>
            <a:bodyPr wrap="square" lIns="0" tIns="0" rIns="0" bIns="0" rtlCol="0"/>
            <a:lstStyle/>
            <a:p>
              <a:endParaRPr sz="1266"/>
            </a:p>
          </p:txBody>
        </p:sp>
        <p:sp>
          <p:nvSpPr>
            <p:cNvPr id="6" name="object 6"/>
            <p:cNvSpPr/>
            <p:nvPr/>
          </p:nvSpPr>
          <p:spPr>
            <a:xfrm>
              <a:off x="3845481" y="797652"/>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7" name="object 7"/>
            <p:cNvSpPr/>
            <p:nvPr/>
          </p:nvSpPr>
          <p:spPr>
            <a:xfrm>
              <a:off x="3845481" y="797652"/>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sp>
          <p:nvSpPr>
            <p:cNvPr id="8" name="object 8"/>
            <p:cNvSpPr/>
            <p:nvPr/>
          </p:nvSpPr>
          <p:spPr>
            <a:xfrm>
              <a:off x="5852919" y="517621"/>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9" name="object 9"/>
            <p:cNvSpPr/>
            <p:nvPr/>
          </p:nvSpPr>
          <p:spPr>
            <a:xfrm>
              <a:off x="6495688" y="748061"/>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pic>
          <p:nvPicPr>
            <p:cNvPr id="10" name="object 10"/>
            <p:cNvPicPr/>
            <p:nvPr/>
          </p:nvPicPr>
          <p:blipFill>
            <a:blip r:embed="rId3" cstate="print"/>
            <a:stretch>
              <a:fillRect/>
            </a:stretch>
          </p:blipFill>
          <p:spPr>
            <a:xfrm>
              <a:off x="6020934" y="1014340"/>
              <a:ext cx="393696" cy="292095"/>
            </a:xfrm>
            <a:prstGeom prst="rect">
              <a:avLst/>
            </a:prstGeom>
          </p:spPr>
        </p:pic>
        <p:pic>
          <p:nvPicPr>
            <p:cNvPr id="11" name="object 11"/>
            <p:cNvPicPr/>
            <p:nvPr/>
          </p:nvPicPr>
          <p:blipFill>
            <a:blip r:embed="rId4" cstate="print"/>
            <a:stretch>
              <a:fillRect/>
            </a:stretch>
          </p:blipFill>
          <p:spPr>
            <a:xfrm>
              <a:off x="4024381" y="1066754"/>
              <a:ext cx="482594" cy="292101"/>
            </a:xfrm>
            <a:prstGeom prst="rect">
              <a:avLst/>
            </a:prstGeom>
          </p:spPr>
        </p:pic>
        <p:pic>
          <p:nvPicPr>
            <p:cNvPr id="12" name="object 12"/>
            <p:cNvPicPr/>
            <p:nvPr/>
          </p:nvPicPr>
          <p:blipFill>
            <a:blip r:embed="rId5" cstate="print"/>
            <a:stretch>
              <a:fillRect/>
            </a:stretch>
          </p:blipFill>
          <p:spPr>
            <a:xfrm>
              <a:off x="6627359" y="944490"/>
              <a:ext cx="380996" cy="431795"/>
            </a:xfrm>
            <a:prstGeom prst="rect">
              <a:avLst/>
            </a:prstGeom>
          </p:spPr>
        </p:pic>
      </p:grpSp>
      <p:sp>
        <p:nvSpPr>
          <p:cNvPr id="13" name="object 13"/>
          <p:cNvSpPr txBox="1"/>
          <p:nvPr/>
        </p:nvSpPr>
        <p:spPr>
          <a:xfrm>
            <a:off x="893217" y="723304"/>
            <a:ext cx="1042988"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rest</a:t>
            </a:r>
            <a:r>
              <a:rPr sz="984" spc="-11"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of</a:t>
            </a:r>
            <a:r>
              <a:rPr sz="984" spc="-11"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the</a:t>
            </a:r>
            <a:r>
              <a:rPr sz="984" spc="-7" dirty="0">
                <a:solidFill>
                  <a:srgbClr val="00882B"/>
                </a:solidFill>
                <a:latin typeface="Calibri" panose="020F0502020204030204" pitchFamily="34" charset="0"/>
                <a:cs typeface="Calibri" panose="020F0502020204030204" pitchFamily="34" charset="0"/>
              </a:rPr>
              <a:t> network</a:t>
            </a:r>
            <a:endParaRPr sz="984" dirty="0">
              <a:latin typeface="Calibri" panose="020F0502020204030204" pitchFamily="34" charset="0"/>
              <a:cs typeface="Calibri" panose="020F0502020204030204" pitchFamily="34" charset="0"/>
            </a:endParaRPr>
          </a:p>
        </p:txBody>
      </p:sp>
      <p:pic>
        <p:nvPicPr>
          <p:cNvPr id="14" name="object 14"/>
          <p:cNvPicPr/>
          <p:nvPr/>
        </p:nvPicPr>
        <p:blipFill>
          <a:blip r:embed="rId6" cstate="print"/>
          <a:stretch>
            <a:fillRect/>
          </a:stretch>
        </p:blipFill>
        <p:spPr>
          <a:xfrm>
            <a:off x="7371930" y="736520"/>
            <a:ext cx="910828" cy="330396"/>
          </a:xfrm>
          <a:prstGeom prst="rect">
            <a:avLst/>
          </a:prstGeom>
        </p:spPr>
      </p:pic>
      <p:pic>
        <p:nvPicPr>
          <p:cNvPr id="15" name="object 15"/>
          <p:cNvPicPr/>
          <p:nvPr/>
        </p:nvPicPr>
        <p:blipFill>
          <a:blip r:embed="rId7" cstate="print"/>
          <a:stretch>
            <a:fillRect/>
          </a:stretch>
        </p:blipFill>
        <p:spPr>
          <a:xfrm>
            <a:off x="5678219" y="672852"/>
            <a:ext cx="160732" cy="294679"/>
          </a:xfrm>
          <a:prstGeom prst="rect">
            <a:avLst/>
          </a:prstGeom>
        </p:spPr>
      </p:pic>
      <p:grpSp>
        <p:nvGrpSpPr>
          <p:cNvPr id="16" name="object 16"/>
          <p:cNvGrpSpPr/>
          <p:nvPr/>
        </p:nvGrpSpPr>
        <p:grpSpPr>
          <a:xfrm>
            <a:off x="780279" y="1986856"/>
            <a:ext cx="5539532" cy="2505670"/>
            <a:chOff x="1109730" y="2825750"/>
            <a:chExt cx="7878445" cy="3563620"/>
          </a:xfrm>
        </p:grpSpPr>
        <p:pic>
          <p:nvPicPr>
            <p:cNvPr id="17" name="object 17"/>
            <p:cNvPicPr/>
            <p:nvPr/>
          </p:nvPicPr>
          <p:blipFill>
            <a:blip r:embed="rId8" cstate="print"/>
            <a:stretch>
              <a:fillRect/>
            </a:stretch>
          </p:blipFill>
          <p:spPr>
            <a:xfrm>
              <a:off x="1109730" y="2825750"/>
              <a:ext cx="6311895" cy="3563289"/>
            </a:xfrm>
            <a:prstGeom prst="rect">
              <a:avLst/>
            </a:prstGeom>
          </p:spPr>
        </p:pic>
        <p:pic>
          <p:nvPicPr>
            <p:cNvPr id="18" name="object 18"/>
            <p:cNvPicPr/>
            <p:nvPr/>
          </p:nvPicPr>
          <p:blipFill>
            <a:blip r:embed="rId9" cstate="print"/>
            <a:stretch>
              <a:fillRect/>
            </a:stretch>
          </p:blipFill>
          <p:spPr>
            <a:xfrm>
              <a:off x="5298239" y="3412848"/>
              <a:ext cx="3689887" cy="1567964"/>
            </a:xfrm>
            <a:prstGeom prst="rect">
              <a:avLst/>
            </a:prstGeom>
          </p:spPr>
        </p:pic>
      </p:grpSp>
      <p:sp>
        <p:nvSpPr>
          <p:cNvPr id="19" name="object 19"/>
          <p:cNvSpPr txBox="1"/>
          <p:nvPr/>
        </p:nvSpPr>
        <p:spPr>
          <a:xfrm>
            <a:off x="5781622" y="3531513"/>
            <a:ext cx="2722215" cy="268640"/>
          </a:xfrm>
          <a:prstGeom prst="rect">
            <a:avLst/>
          </a:prstGeom>
        </p:spPr>
        <p:txBody>
          <a:bodyPr vert="horz" wrap="square" lIns="0" tIns="8930" rIns="0" bIns="0" rtlCol="0">
            <a:spAutoFit/>
          </a:bodyPr>
          <a:lstStyle/>
          <a:p>
            <a:pPr marL="8929">
              <a:spcBef>
                <a:spcPts val="70"/>
              </a:spcBef>
            </a:pPr>
            <a:r>
              <a:rPr sz="1687" dirty="0">
                <a:solidFill>
                  <a:srgbClr val="00882B"/>
                </a:solidFill>
                <a:latin typeface="Calibri" panose="020F0502020204030204" pitchFamily="34" charset="0"/>
                <a:cs typeface="Calibri" panose="020F0502020204030204" pitchFamily="34" charset="0"/>
              </a:rPr>
              <a:t>Let’s</a:t>
            </a:r>
            <a:r>
              <a:rPr sz="1687" spc="-7" dirty="0">
                <a:solidFill>
                  <a:srgbClr val="00882B"/>
                </a:solidFill>
                <a:latin typeface="Calibri" panose="020F0502020204030204" pitchFamily="34" charset="0"/>
                <a:cs typeface="Calibri" panose="020F0502020204030204" pitchFamily="34" charset="0"/>
              </a:rPr>
              <a:t> </a:t>
            </a:r>
            <a:r>
              <a:rPr sz="1687" dirty="0">
                <a:solidFill>
                  <a:srgbClr val="00882B"/>
                </a:solidFill>
                <a:latin typeface="Calibri" panose="020F0502020204030204" pitchFamily="34" charset="0"/>
                <a:cs typeface="Calibri" panose="020F0502020204030204" pitchFamily="34" charset="0"/>
              </a:rPr>
              <a:t>use</a:t>
            </a:r>
            <a:r>
              <a:rPr sz="1687" spc="-7" dirty="0">
                <a:solidFill>
                  <a:srgbClr val="00882B"/>
                </a:solidFill>
                <a:latin typeface="Calibri" panose="020F0502020204030204" pitchFamily="34" charset="0"/>
                <a:cs typeface="Calibri" panose="020F0502020204030204" pitchFamily="34" charset="0"/>
              </a:rPr>
              <a:t> </a:t>
            </a:r>
            <a:r>
              <a:rPr sz="1687" dirty="0">
                <a:solidFill>
                  <a:srgbClr val="00882B"/>
                </a:solidFill>
                <a:latin typeface="Calibri" panose="020F0502020204030204" pitchFamily="34" charset="0"/>
                <a:cs typeface="Calibri" panose="020F0502020204030204" pitchFamily="34" charset="0"/>
              </a:rPr>
              <a:t>a</a:t>
            </a:r>
            <a:r>
              <a:rPr sz="1687" spc="-7" dirty="0">
                <a:solidFill>
                  <a:srgbClr val="00882B"/>
                </a:solidFill>
                <a:latin typeface="Calibri" panose="020F0502020204030204" pitchFamily="34" charset="0"/>
                <a:cs typeface="Calibri" panose="020F0502020204030204" pitchFamily="34" charset="0"/>
              </a:rPr>
              <a:t> </a:t>
            </a:r>
            <a:r>
              <a:rPr sz="1687" dirty="0">
                <a:solidFill>
                  <a:srgbClr val="00882B"/>
                </a:solidFill>
                <a:latin typeface="Calibri" panose="020F0502020204030204" pitchFamily="34" charset="0"/>
                <a:cs typeface="Calibri" panose="020F0502020204030204" pitchFamily="34" charset="0"/>
              </a:rPr>
              <a:t>Sigmoid</a:t>
            </a:r>
            <a:r>
              <a:rPr sz="1687" spc="-7" dirty="0">
                <a:solidFill>
                  <a:srgbClr val="00882B"/>
                </a:solidFill>
                <a:latin typeface="Calibri" panose="020F0502020204030204" pitchFamily="34" charset="0"/>
                <a:cs typeface="Calibri" panose="020F0502020204030204" pitchFamily="34" charset="0"/>
              </a:rPr>
              <a:t> function</a:t>
            </a:r>
            <a:endParaRPr sz="1687" dirty="0">
              <a:latin typeface="Calibri" panose="020F0502020204030204" pitchFamily="34" charset="0"/>
              <a:cs typeface="Calibri" panose="020F0502020204030204" pitchFamily="34" charset="0"/>
            </a:endParaRPr>
          </a:p>
        </p:txBody>
      </p:sp>
      <p:pic>
        <p:nvPicPr>
          <p:cNvPr id="20" name="object 20"/>
          <p:cNvPicPr/>
          <p:nvPr/>
        </p:nvPicPr>
        <p:blipFill>
          <a:blip r:embed="rId10" cstate="print"/>
          <a:stretch>
            <a:fillRect/>
          </a:stretch>
        </p:blipFill>
        <p:spPr>
          <a:xfrm>
            <a:off x="6192461" y="3930277"/>
            <a:ext cx="1900762" cy="413442"/>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36544" y="798593"/>
            <a:ext cx="538907" cy="53578"/>
          </a:xfrm>
          <a:custGeom>
            <a:avLst/>
            <a:gdLst/>
            <a:ahLst/>
            <a:cxnLst/>
            <a:rect l="l" t="t" r="r" b="b"/>
            <a:pathLst>
              <a:path w="766445" h="76200">
                <a:moveTo>
                  <a:pt x="715365" y="38100"/>
                </a:moveTo>
                <a:lnTo>
                  <a:pt x="689965" y="76200"/>
                </a:lnTo>
                <a:lnTo>
                  <a:pt x="740765" y="50800"/>
                </a:lnTo>
                <a:lnTo>
                  <a:pt x="715365" y="50800"/>
                </a:lnTo>
                <a:lnTo>
                  <a:pt x="715365" y="38100"/>
                </a:lnTo>
                <a:close/>
              </a:path>
              <a:path w="766445" h="76200">
                <a:moveTo>
                  <a:pt x="706898" y="25400"/>
                </a:moveTo>
                <a:lnTo>
                  <a:pt x="0" y="25400"/>
                </a:lnTo>
                <a:lnTo>
                  <a:pt x="0" y="50800"/>
                </a:lnTo>
                <a:lnTo>
                  <a:pt x="706898" y="50800"/>
                </a:lnTo>
                <a:lnTo>
                  <a:pt x="715365" y="38100"/>
                </a:lnTo>
                <a:lnTo>
                  <a:pt x="706898" y="25400"/>
                </a:lnTo>
                <a:close/>
              </a:path>
              <a:path w="766445" h="76200">
                <a:moveTo>
                  <a:pt x="740765" y="25400"/>
                </a:moveTo>
                <a:lnTo>
                  <a:pt x="715365" y="25400"/>
                </a:lnTo>
                <a:lnTo>
                  <a:pt x="715365" y="50800"/>
                </a:lnTo>
                <a:lnTo>
                  <a:pt x="740765" y="50800"/>
                </a:lnTo>
                <a:lnTo>
                  <a:pt x="766165" y="38100"/>
                </a:lnTo>
                <a:lnTo>
                  <a:pt x="740765" y="25400"/>
                </a:lnTo>
                <a:close/>
              </a:path>
              <a:path w="766445" h="76200">
                <a:moveTo>
                  <a:pt x="689965" y="0"/>
                </a:moveTo>
                <a:lnTo>
                  <a:pt x="715365" y="38100"/>
                </a:lnTo>
                <a:lnTo>
                  <a:pt x="715365" y="25400"/>
                </a:lnTo>
                <a:lnTo>
                  <a:pt x="740765" y="25400"/>
                </a:lnTo>
                <a:lnTo>
                  <a:pt x="689965" y="0"/>
                </a:lnTo>
                <a:close/>
              </a:path>
            </a:pathLst>
          </a:custGeom>
          <a:solidFill>
            <a:srgbClr val="000000"/>
          </a:solidFill>
        </p:spPr>
        <p:txBody>
          <a:bodyPr wrap="square" lIns="0" tIns="0" rIns="0" bIns="0" rtlCol="0"/>
          <a:lstStyle/>
          <a:p>
            <a:endParaRPr sz="1266"/>
          </a:p>
        </p:txBody>
      </p:sp>
      <p:pic>
        <p:nvPicPr>
          <p:cNvPr id="3" name="object 3"/>
          <p:cNvPicPr/>
          <p:nvPr/>
        </p:nvPicPr>
        <p:blipFill>
          <a:blip r:embed="rId2" cstate="print"/>
          <a:stretch>
            <a:fillRect/>
          </a:stretch>
        </p:blipFill>
        <p:spPr>
          <a:xfrm>
            <a:off x="2059213" y="672472"/>
            <a:ext cx="258959" cy="303605"/>
          </a:xfrm>
          <a:prstGeom prst="rect">
            <a:avLst/>
          </a:prstGeom>
        </p:spPr>
      </p:pic>
      <p:grpSp>
        <p:nvGrpSpPr>
          <p:cNvPr id="4" name="object 4"/>
          <p:cNvGrpSpPr/>
          <p:nvPr/>
        </p:nvGrpSpPr>
        <p:grpSpPr>
          <a:xfrm>
            <a:off x="2409647" y="355027"/>
            <a:ext cx="2618184" cy="921544"/>
            <a:chOff x="3427053" y="504927"/>
            <a:chExt cx="3723640" cy="1310640"/>
          </a:xfrm>
        </p:grpSpPr>
        <p:sp>
          <p:nvSpPr>
            <p:cNvPr id="5" name="object 5"/>
            <p:cNvSpPr/>
            <p:nvPr/>
          </p:nvSpPr>
          <p:spPr>
            <a:xfrm>
              <a:off x="3427053" y="1159602"/>
              <a:ext cx="2381250" cy="76200"/>
            </a:xfrm>
            <a:custGeom>
              <a:avLst/>
              <a:gdLst/>
              <a:ahLst/>
              <a:cxnLst/>
              <a:rect l="l" t="t" r="r" b="b"/>
              <a:pathLst>
                <a:path w="2381250" h="76200">
                  <a:moveTo>
                    <a:pt x="2330361" y="38100"/>
                  </a:moveTo>
                  <a:lnTo>
                    <a:pt x="2304961" y="76200"/>
                  </a:lnTo>
                  <a:lnTo>
                    <a:pt x="2355761" y="50800"/>
                  </a:lnTo>
                  <a:lnTo>
                    <a:pt x="2330361" y="50800"/>
                  </a:lnTo>
                  <a:lnTo>
                    <a:pt x="2330361" y="38100"/>
                  </a:lnTo>
                  <a:close/>
                </a:path>
                <a:path w="2381250" h="76200">
                  <a:moveTo>
                    <a:pt x="2321894" y="25400"/>
                  </a:moveTo>
                  <a:lnTo>
                    <a:pt x="0" y="25400"/>
                  </a:lnTo>
                  <a:lnTo>
                    <a:pt x="0" y="50800"/>
                  </a:lnTo>
                  <a:lnTo>
                    <a:pt x="2321894" y="50800"/>
                  </a:lnTo>
                  <a:lnTo>
                    <a:pt x="2330361" y="38100"/>
                  </a:lnTo>
                  <a:lnTo>
                    <a:pt x="2321894" y="25400"/>
                  </a:lnTo>
                  <a:close/>
                </a:path>
                <a:path w="2381250" h="76200">
                  <a:moveTo>
                    <a:pt x="2355761" y="25400"/>
                  </a:moveTo>
                  <a:lnTo>
                    <a:pt x="2330361" y="25400"/>
                  </a:lnTo>
                  <a:lnTo>
                    <a:pt x="2330361" y="50800"/>
                  </a:lnTo>
                  <a:lnTo>
                    <a:pt x="2355761" y="50800"/>
                  </a:lnTo>
                  <a:lnTo>
                    <a:pt x="2381161" y="38100"/>
                  </a:lnTo>
                  <a:lnTo>
                    <a:pt x="2355761" y="25400"/>
                  </a:lnTo>
                  <a:close/>
                </a:path>
                <a:path w="2381250" h="76200">
                  <a:moveTo>
                    <a:pt x="2304961" y="0"/>
                  </a:moveTo>
                  <a:lnTo>
                    <a:pt x="2330361" y="38100"/>
                  </a:lnTo>
                  <a:lnTo>
                    <a:pt x="2330361" y="25400"/>
                  </a:lnTo>
                  <a:lnTo>
                    <a:pt x="2355761" y="25400"/>
                  </a:lnTo>
                  <a:lnTo>
                    <a:pt x="2304961" y="0"/>
                  </a:lnTo>
                  <a:close/>
                </a:path>
              </a:pathLst>
            </a:custGeom>
            <a:solidFill>
              <a:srgbClr val="000000"/>
            </a:solidFill>
          </p:spPr>
          <p:txBody>
            <a:bodyPr wrap="square" lIns="0" tIns="0" rIns="0" bIns="0" rtlCol="0"/>
            <a:lstStyle/>
            <a:p>
              <a:endParaRPr sz="1266"/>
            </a:p>
          </p:txBody>
        </p:sp>
        <p:sp>
          <p:nvSpPr>
            <p:cNvPr id="6" name="object 6"/>
            <p:cNvSpPr/>
            <p:nvPr/>
          </p:nvSpPr>
          <p:spPr>
            <a:xfrm>
              <a:off x="3845481" y="797652"/>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7" name="object 7"/>
            <p:cNvSpPr/>
            <p:nvPr/>
          </p:nvSpPr>
          <p:spPr>
            <a:xfrm>
              <a:off x="3845481" y="797652"/>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sp>
          <p:nvSpPr>
            <p:cNvPr id="8" name="object 8"/>
            <p:cNvSpPr/>
            <p:nvPr/>
          </p:nvSpPr>
          <p:spPr>
            <a:xfrm>
              <a:off x="5852919" y="517621"/>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9" name="object 9"/>
            <p:cNvSpPr/>
            <p:nvPr/>
          </p:nvSpPr>
          <p:spPr>
            <a:xfrm>
              <a:off x="6495688" y="748061"/>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pic>
          <p:nvPicPr>
            <p:cNvPr id="10" name="object 10"/>
            <p:cNvPicPr/>
            <p:nvPr/>
          </p:nvPicPr>
          <p:blipFill>
            <a:blip r:embed="rId3" cstate="print"/>
            <a:stretch>
              <a:fillRect/>
            </a:stretch>
          </p:blipFill>
          <p:spPr>
            <a:xfrm>
              <a:off x="6020934" y="1014340"/>
              <a:ext cx="393696" cy="292095"/>
            </a:xfrm>
            <a:prstGeom prst="rect">
              <a:avLst/>
            </a:prstGeom>
          </p:spPr>
        </p:pic>
        <p:pic>
          <p:nvPicPr>
            <p:cNvPr id="11" name="object 11"/>
            <p:cNvPicPr/>
            <p:nvPr/>
          </p:nvPicPr>
          <p:blipFill>
            <a:blip r:embed="rId4" cstate="print"/>
            <a:stretch>
              <a:fillRect/>
            </a:stretch>
          </p:blipFill>
          <p:spPr>
            <a:xfrm>
              <a:off x="4024381" y="1066754"/>
              <a:ext cx="482594" cy="292101"/>
            </a:xfrm>
            <a:prstGeom prst="rect">
              <a:avLst/>
            </a:prstGeom>
          </p:spPr>
        </p:pic>
        <p:pic>
          <p:nvPicPr>
            <p:cNvPr id="12" name="object 12"/>
            <p:cNvPicPr/>
            <p:nvPr/>
          </p:nvPicPr>
          <p:blipFill>
            <a:blip r:embed="rId5" cstate="print"/>
            <a:stretch>
              <a:fillRect/>
            </a:stretch>
          </p:blipFill>
          <p:spPr>
            <a:xfrm>
              <a:off x="6627359" y="944490"/>
              <a:ext cx="380996" cy="431795"/>
            </a:xfrm>
            <a:prstGeom prst="rect">
              <a:avLst/>
            </a:prstGeom>
          </p:spPr>
        </p:pic>
      </p:grpSp>
      <p:sp>
        <p:nvSpPr>
          <p:cNvPr id="13" name="object 13"/>
          <p:cNvSpPr txBox="1"/>
          <p:nvPr/>
        </p:nvSpPr>
        <p:spPr>
          <a:xfrm>
            <a:off x="893217" y="723304"/>
            <a:ext cx="1042988"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rest</a:t>
            </a:r>
            <a:r>
              <a:rPr sz="984" spc="-11"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of</a:t>
            </a:r>
            <a:r>
              <a:rPr sz="984" spc="-11"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the</a:t>
            </a:r>
            <a:r>
              <a:rPr sz="984" spc="-7" dirty="0">
                <a:solidFill>
                  <a:srgbClr val="00882B"/>
                </a:solidFill>
                <a:latin typeface="Calibri" panose="020F0502020204030204" pitchFamily="34" charset="0"/>
                <a:cs typeface="Calibri" panose="020F0502020204030204" pitchFamily="34" charset="0"/>
              </a:rPr>
              <a:t> network</a:t>
            </a:r>
            <a:endParaRPr sz="984" dirty="0">
              <a:latin typeface="Calibri" panose="020F0502020204030204" pitchFamily="34" charset="0"/>
              <a:cs typeface="Calibri" panose="020F0502020204030204" pitchFamily="34" charset="0"/>
            </a:endParaRPr>
          </a:p>
        </p:txBody>
      </p:sp>
      <p:pic>
        <p:nvPicPr>
          <p:cNvPr id="14" name="object 14"/>
          <p:cNvPicPr/>
          <p:nvPr/>
        </p:nvPicPr>
        <p:blipFill>
          <a:blip r:embed="rId6" cstate="print"/>
          <a:stretch>
            <a:fillRect/>
          </a:stretch>
        </p:blipFill>
        <p:spPr>
          <a:xfrm>
            <a:off x="7371930" y="736520"/>
            <a:ext cx="910828" cy="330396"/>
          </a:xfrm>
          <a:prstGeom prst="rect">
            <a:avLst/>
          </a:prstGeom>
        </p:spPr>
      </p:pic>
      <p:pic>
        <p:nvPicPr>
          <p:cNvPr id="15" name="object 15"/>
          <p:cNvPicPr/>
          <p:nvPr/>
        </p:nvPicPr>
        <p:blipFill>
          <a:blip r:embed="rId7" cstate="print"/>
          <a:stretch>
            <a:fillRect/>
          </a:stretch>
        </p:blipFill>
        <p:spPr>
          <a:xfrm>
            <a:off x="5678219" y="672852"/>
            <a:ext cx="160732" cy="294679"/>
          </a:xfrm>
          <a:prstGeom prst="rect">
            <a:avLst/>
          </a:prstGeom>
        </p:spPr>
      </p:pic>
      <p:pic>
        <p:nvPicPr>
          <p:cNvPr id="16" name="object 16"/>
          <p:cNvPicPr/>
          <p:nvPr/>
        </p:nvPicPr>
        <p:blipFill>
          <a:blip r:embed="rId8" cstate="print"/>
          <a:stretch>
            <a:fillRect/>
          </a:stretch>
        </p:blipFill>
        <p:spPr>
          <a:xfrm>
            <a:off x="780279" y="1986856"/>
            <a:ext cx="4438051" cy="2884289"/>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43573" y="2121229"/>
            <a:ext cx="1104156" cy="53578"/>
          </a:xfrm>
          <a:custGeom>
            <a:avLst/>
            <a:gdLst/>
            <a:ahLst/>
            <a:cxnLst/>
            <a:rect l="l" t="t" r="r" b="b"/>
            <a:pathLst>
              <a:path w="1570354" h="76200">
                <a:moveTo>
                  <a:pt x="1519504" y="38100"/>
                </a:moveTo>
                <a:lnTo>
                  <a:pt x="1494104" y="76200"/>
                </a:lnTo>
                <a:lnTo>
                  <a:pt x="1544904" y="50800"/>
                </a:lnTo>
                <a:lnTo>
                  <a:pt x="1519504" y="50800"/>
                </a:lnTo>
                <a:lnTo>
                  <a:pt x="1519504" y="38100"/>
                </a:lnTo>
                <a:close/>
              </a:path>
              <a:path w="1570354" h="76200">
                <a:moveTo>
                  <a:pt x="1511037" y="25400"/>
                </a:moveTo>
                <a:lnTo>
                  <a:pt x="0" y="25400"/>
                </a:lnTo>
                <a:lnTo>
                  <a:pt x="0" y="50800"/>
                </a:lnTo>
                <a:lnTo>
                  <a:pt x="1511037" y="50800"/>
                </a:lnTo>
                <a:lnTo>
                  <a:pt x="1519504" y="38100"/>
                </a:lnTo>
                <a:lnTo>
                  <a:pt x="1511037" y="25400"/>
                </a:lnTo>
                <a:close/>
              </a:path>
              <a:path w="1570354" h="76200">
                <a:moveTo>
                  <a:pt x="1544904" y="25400"/>
                </a:moveTo>
                <a:lnTo>
                  <a:pt x="1519504" y="25400"/>
                </a:lnTo>
                <a:lnTo>
                  <a:pt x="1519504" y="50800"/>
                </a:lnTo>
                <a:lnTo>
                  <a:pt x="1544904" y="50800"/>
                </a:lnTo>
                <a:lnTo>
                  <a:pt x="1570304" y="38100"/>
                </a:lnTo>
                <a:lnTo>
                  <a:pt x="1544904" y="25400"/>
                </a:lnTo>
                <a:close/>
              </a:path>
              <a:path w="1570354" h="76200">
                <a:moveTo>
                  <a:pt x="1494104" y="0"/>
                </a:moveTo>
                <a:lnTo>
                  <a:pt x="1519504" y="38100"/>
                </a:lnTo>
                <a:lnTo>
                  <a:pt x="1519504" y="25400"/>
                </a:lnTo>
                <a:lnTo>
                  <a:pt x="1544904" y="25400"/>
                </a:lnTo>
                <a:lnTo>
                  <a:pt x="1494104" y="0"/>
                </a:lnTo>
                <a:close/>
              </a:path>
            </a:pathLst>
          </a:custGeom>
          <a:solidFill>
            <a:srgbClr val="000000"/>
          </a:solidFill>
        </p:spPr>
        <p:txBody>
          <a:bodyPr wrap="square" lIns="0" tIns="0" rIns="0" bIns="0" rtlCol="0"/>
          <a:lstStyle/>
          <a:p>
            <a:endParaRPr sz="1266"/>
          </a:p>
        </p:txBody>
      </p:sp>
      <p:pic>
        <p:nvPicPr>
          <p:cNvPr id="3" name="object 3"/>
          <p:cNvPicPr/>
          <p:nvPr/>
        </p:nvPicPr>
        <p:blipFill>
          <a:blip r:embed="rId2" cstate="print"/>
          <a:stretch>
            <a:fillRect/>
          </a:stretch>
        </p:blipFill>
        <p:spPr>
          <a:xfrm>
            <a:off x="913918" y="2072116"/>
            <a:ext cx="169663" cy="151804"/>
          </a:xfrm>
          <a:prstGeom prst="rect">
            <a:avLst/>
          </a:prstGeom>
        </p:spPr>
      </p:pic>
      <p:sp>
        <p:nvSpPr>
          <p:cNvPr id="4" name="object 4"/>
          <p:cNvSpPr/>
          <p:nvPr/>
        </p:nvSpPr>
        <p:spPr>
          <a:xfrm>
            <a:off x="2397576" y="1696071"/>
            <a:ext cx="903684" cy="903684"/>
          </a:xfrm>
          <a:custGeom>
            <a:avLst/>
            <a:gdLst/>
            <a:ahLst/>
            <a:cxnLst/>
            <a:rect l="l" t="t" r="r" b="b"/>
            <a:pathLst>
              <a:path w="1285239"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grpSp>
        <p:nvGrpSpPr>
          <p:cNvPr id="5" name="object 5"/>
          <p:cNvGrpSpPr/>
          <p:nvPr/>
        </p:nvGrpSpPr>
        <p:grpSpPr>
          <a:xfrm>
            <a:off x="1505424" y="1857808"/>
            <a:ext cx="580430" cy="580430"/>
            <a:chOff x="2141047" y="2642216"/>
            <a:chExt cx="825500" cy="825500"/>
          </a:xfrm>
        </p:grpSpPr>
        <p:sp>
          <p:nvSpPr>
            <p:cNvPr id="6" name="object 6"/>
            <p:cNvSpPr/>
            <p:nvPr/>
          </p:nvSpPr>
          <p:spPr>
            <a:xfrm>
              <a:off x="2153740" y="2654909"/>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7" name="object 7"/>
            <p:cNvSpPr/>
            <p:nvPr/>
          </p:nvSpPr>
          <p:spPr>
            <a:xfrm>
              <a:off x="2153740" y="2654909"/>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8" name="object 8"/>
            <p:cNvPicPr/>
            <p:nvPr/>
          </p:nvPicPr>
          <p:blipFill>
            <a:blip r:embed="rId3" cstate="print"/>
            <a:stretch>
              <a:fillRect/>
            </a:stretch>
          </p:blipFill>
          <p:spPr>
            <a:xfrm>
              <a:off x="2318842" y="2915259"/>
              <a:ext cx="469899" cy="279399"/>
            </a:xfrm>
            <a:prstGeom prst="rect">
              <a:avLst/>
            </a:prstGeom>
          </p:spPr>
        </p:pic>
      </p:grpSp>
      <p:sp>
        <p:nvSpPr>
          <p:cNvPr id="9" name="object 9"/>
          <p:cNvSpPr/>
          <p:nvPr/>
        </p:nvSpPr>
        <p:spPr>
          <a:xfrm>
            <a:off x="2849524" y="1849723"/>
            <a:ext cx="0" cy="580430"/>
          </a:xfrm>
          <a:custGeom>
            <a:avLst/>
            <a:gdLst/>
            <a:ahLst/>
            <a:cxnLst/>
            <a:rect l="l" t="t" r="r" b="b"/>
            <a:pathLst>
              <a:path h="825500">
                <a:moveTo>
                  <a:pt x="0" y="825081"/>
                </a:moveTo>
                <a:lnTo>
                  <a:pt x="0" y="0"/>
                </a:lnTo>
              </a:path>
            </a:pathLst>
          </a:custGeom>
          <a:ln w="25387">
            <a:solidFill>
              <a:srgbClr val="000000"/>
            </a:solidFill>
          </a:ln>
        </p:spPr>
        <p:txBody>
          <a:bodyPr wrap="square" lIns="0" tIns="0" rIns="0" bIns="0" rtlCol="0"/>
          <a:lstStyle/>
          <a:p>
            <a:endParaRPr sz="1266"/>
          </a:p>
        </p:txBody>
      </p:sp>
      <p:pic>
        <p:nvPicPr>
          <p:cNvPr id="10" name="object 10"/>
          <p:cNvPicPr/>
          <p:nvPr/>
        </p:nvPicPr>
        <p:blipFill>
          <a:blip r:embed="rId4" cstate="print"/>
          <a:stretch>
            <a:fillRect/>
          </a:stretch>
        </p:blipFill>
        <p:spPr>
          <a:xfrm>
            <a:off x="2497618" y="2049792"/>
            <a:ext cx="267888" cy="196452"/>
          </a:xfrm>
          <a:prstGeom prst="rect">
            <a:avLst/>
          </a:prstGeom>
        </p:spPr>
      </p:pic>
      <p:pic>
        <p:nvPicPr>
          <p:cNvPr id="11" name="object 11"/>
          <p:cNvPicPr/>
          <p:nvPr/>
        </p:nvPicPr>
        <p:blipFill>
          <a:blip r:embed="rId5" cstate="print"/>
          <a:stretch>
            <a:fillRect/>
          </a:stretch>
        </p:blipFill>
        <p:spPr>
          <a:xfrm>
            <a:off x="2925499" y="1987838"/>
            <a:ext cx="258961" cy="303609"/>
          </a:xfrm>
          <a:prstGeom prst="rect">
            <a:avLst/>
          </a:prstGeom>
        </p:spPr>
      </p:pic>
      <p:grpSp>
        <p:nvGrpSpPr>
          <p:cNvPr id="12" name="object 12"/>
          <p:cNvGrpSpPr/>
          <p:nvPr/>
        </p:nvGrpSpPr>
        <p:grpSpPr>
          <a:xfrm>
            <a:off x="3337208" y="1669287"/>
            <a:ext cx="2171700" cy="921544"/>
            <a:chOff x="4746252" y="2374097"/>
            <a:chExt cx="3088640" cy="1310640"/>
          </a:xfrm>
        </p:grpSpPr>
        <p:sp>
          <p:nvSpPr>
            <p:cNvPr id="13" name="object 13"/>
            <p:cNvSpPr/>
            <p:nvPr/>
          </p:nvSpPr>
          <p:spPr>
            <a:xfrm>
              <a:off x="4746252" y="3028773"/>
              <a:ext cx="1740535" cy="76200"/>
            </a:xfrm>
            <a:custGeom>
              <a:avLst/>
              <a:gdLst/>
              <a:ahLst/>
              <a:cxnLst/>
              <a:rect l="l" t="t" r="r" b="b"/>
              <a:pathLst>
                <a:path w="1740535" h="76200">
                  <a:moveTo>
                    <a:pt x="1689239" y="38100"/>
                  </a:moveTo>
                  <a:lnTo>
                    <a:pt x="1663839" y="76200"/>
                  </a:lnTo>
                  <a:lnTo>
                    <a:pt x="1714639" y="50800"/>
                  </a:lnTo>
                  <a:lnTo>
                    <a:pt x="1689239" y="50800"/>
                  </a:lnTo>
                  <a:lnTo>
                    <a:pt x="1689239" y="38100"/>
                  </a:lnTo>
                  <a:close/>
                </a:path>
                <a:path w="1740535" h="76200">
                  <a:moveTo>
                    <a:pt x="1680773" y="25400"/>
                  </a:moveTo>
                  <a:lnTo>
                    <a:pt x="0" y="25400"/>
                  </a:lnTo>
                  <a:lnTo>
                    <a:pt x="0" y="50800"/>
                  </a:lnTo>
                  <a:lnTo>
                    <a:pt x="1680773" y="50800"/>
                  </a:lnTo>
                  <a:lnTo>
                    <a:pt x="1689239" y="38100"/>
                  </a:lnTo>
                  <a:lnTo>
                    <a:pt x="1680773" y="25400"/>
                  </a:lnTo>
                  <a:close/>
                </a:path>
                <a:path w="1740535" h="76200">
                  <a:moveTo>
                    <a:pt x="1714639" y="25400"/>
                  </a:moveTo>
                  <a:lnTo>
                    <a:pt x="1689239" y="25400"/>
                  </a:lnTo>
                  <a:lnTo>
                    <a:pt x="1689239" y="50800"/>
                  </a:lnTo>
                  <a:lnTo>
                    <a:pt x="1714639" y="50800"/>
                  </a:lnTo>
                  <a:lnTo>
                    <a:pt x="1740039" y="38100"/>
                  </a:lnTo>
                  <a:lnTo>
                    <a:pt x="1714639" y="25400"/>
                  </a:lnTo>
                  <a:close/>
                </a:path>
                <a:path w="1740535"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14" name="object 14"/>
            <p:cNvSpPr/>
            <p:nvPr/>
          </p:nvSpPr>
          <p:spPr>
            <a:xfrm>
              <a:off x="5164681" y="2666823"/>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15" name="object 15"/>
            <p:cNvSpPr/>
            <p:nvPr/>
          </p:nvSpPr>
          <p:spPr>
            <a:xfrm>
              <a:off x="5164681" y="2666823"/>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16" name="object 16"/>
            <p:cNvPicPr/>
            <p:nvPr/>
          </p:nvPicPr>
          <p:blipFill>
            <a:blip r:embed="rId6" cstate="print"/>
            <a:stretch>
              <a:fillRect/>
            </a:stretch>
          </p:blipFill>
          <p:spPr>
            <a:xfrm>
              <a:off x="5323433" y="2939086"/>
              <a:ext cx="482598" cy="279398"/>
            </a:xfrm>
            <a:prstGeom prst="rect">
              <a:avLst/>
            </a:prstGeom>
          </p:spPr>
        </p:pic>
        <p:sp>
          <p:nvSpPr>
            <p:cNvPr id="17" name="object 17"/>
            <p:cNvSpPr/>
            <p:nvPr/>
          </p:nvSpPr>
          <p:spPr>
            <a:xfrm>
              <a:off x="6537119" y="2386791"/>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18" name="object 18"/>
            <p:cNvSpPr/>
            <p:nvPr/>
          </p:nvSpPr>
          <p:spPr>
            <a:xfrm>
              <a:off x="7179887" y="2617230"/>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grpSp>
      <p:sp>
        <p:nvSpPr>
          <p:cNvPr id="19" name="object 19"/>
          <p:cNvSpPr/>
          <p:nvPr/>
        </p:nvSpPr>
        <p:spPr>
          <a:xfrm>
            <a:off x="7617045" y="2112853"/>
            <a:ext cx="448717" cy="53578"/>
          </a:xfrm>
          <a:custGeom>
            <a:avLst/>
            <a:gdLst/>
            <a:ahLst/>
            <a:cxnLst/>
            <a:rect l="l" t="t" r="r" b="b"/>
            <a:pathLst>
              <a:path w="638175" h="76200">
                <a:moveTo>
                  <a:pt x="587121" y="38100"/>
                </a:moveTo>
                <a:lnTo>
                  <a:pt x="561721" y="76200"/>
                </a:lnTo>
                <a:lnTo>
                  <a:pt x="612521" y="50800"/>
                </a:lnTo>
                <a:lnTo>
                  <a:pt x="587121" y="50800"/>
                </a:lnTo>
                <a:lnTo>
                  <a:pt x="587121" y="38100"/>
                </a:lnTo>
                <a:close/>
              </a:path>
              <a:path w="638175" h="76200">
                <a:moveTo>
                  <a:pt x="578654" y="25400"/>
                </a:moveTo>
                <a:lnTo>
                  <a:pt x="0" y="25400"/>
                </a:lnTo>
                <a:lnTo>
                  <a:pt x="0" y="50800"/>
                </a:lnTo>
                <a:lnTo>
                  <a:pt x="578654" y="50800"/>
                </a:lnTo>
                <a:lnTo>
                  <a:pt x="587121" y="38100"/>
                </a:lnTo>
                <a:lnTo>
                  <a:pt x="578654" y="25400"/>
                </a:lnTo>
                <a:close/>
              </a:path>
              <a:path w="638175" h="76200">
                <a:moveTo>
                  <a:pt x="612521" y="25400"/>
                </a:moveTo>
                <a:lnTo>
                  <a:pt x="587121" y="25400"/>
                </a:lnTo>
                <a:lnTo>
                  <a:pt x="587121" y="50800"/>
                </a:lnTo>
                <a:lnTo>
                  <a:pt x="612521" y="50800"/>
                </a:lnTo>
                <a:lnTo>
                  <a:pt x="637921" y="38100"/>
                </a:lnTo>
                <a:lnTo>
                  <a:pt x="612521" y="25400"/>
                </a:lnTo>
                <a:close/>
              </a:path>
              <a:path w="638175" h="76200">
                <a:moveTo>
                  <a:pt x="561721" y="0"/>
                </a:moveTo>
                <a:lnTo>
                  <a:pt x="587121" y="38100"/>
                </a:lnTo>
                <a:lnTo>
                  <a:pt x="587121" y="25400"/>
                </a:lnTo>
                <a:lnTo>
                  <a:pt x="612521" y="25400"/>
                </a:lnTo>
                <a:lnTo>
                  <a:pt x="561721" y="0"/>
                </a:lnTo>
                <a:close/>
              </a:path>
            </a:pathLst>
          </a:custGeom>
          <a:solidFill>
            <a:srgbClr val="000000"/>
          </a:solidFill>
        </p:spPr>
        <p:txBody>
          <a:bodyPr wrap="square" lIns="0" tIns="0" rIns="0" bIns="0" rtlCol="0"/>
          <a:lstStyle/>
          <a:p>
            <a:endParaRPr sz="1266"/>
          </a:p>
        </p:txBody>
      </p:sp>
      <p:pic>
        <p:nvPicPr>
          <p:cNvPr id="20" name="object 20"/>
          <p:cNvPicPr/>
          <p:nvPr/>
        </p:nvPicPr>
        <p:blipFill>
          <a:blip r:embed="rId7" cstate="print"/>
          <a:stretch>
            <a:fillRect/>
          </a:stretch>
        </p:blipFill>
        <p:spPr>
          <a:xfrm>
            <a:off x="8208794" y="2059857"/>
            <a:ext cx="160733" cy="214311"/>
          </a:xfrm>
          <a:prstGeom prst="rect">
            <a:avLst/>
          </a:prstGeom>
        </p:spPr>
      </p:pic>
      <p:pic>
        <p:nvPicPr>
          <p:cNvPr id="21" name="object 21"/>
          <p:cNvPicPr/>
          <p:nvPr/>
        </p:nvPicPr>
        <p:blipFill>
          <a:blip r:embed="rId8" cstate="print"/>
          <a:stretch>
            <a:fillRect/>
          </a:stretch>
        </p:blipFill>
        <p:spPr>
          <a:xfrm>
            <a:off x="5148764" y="1986731"/>
            <a:ext cx="258962" cy="303609"/>
          </a:xfrm>
          <a:prstGeom prst="rect">
            <a:avLst/>
          </a:prstGeom>
        </p:spPr>
      </p:pic>
      <p:grpSp>
        <p:nvGrpSpPr>
          <p:cNvPr id="22" name="object 22"/>
          <p:cNvGrpSpPr/>
          <p:nvPr/>
        </p:nvGrpSpPr>
        <p:grpSpPr>
          <a:xfrm>
            <a:off x="5499199" y="1866184"/>
            <a:ext cx="1223814" cy="580430"/>
            <a:chOff x="7821083" y="2654129"/>
            <a:chExt cx="1740535" cy="825500"/>
          </a:xfrm>
        </p:grpSpPr>
        <p:sp>
          <p:nvSpPr>
            <p:cNvPr id="23" name="object 23"/>
            <p:cNvSpPr/>
            <p:nvPr/>
          </p:nvSpPr>
          <p:spPr>
            <a:xfrm>
              <a:off x="7821083" y="3028773"/>
              <a:ext cx="1740535" cy="76200"/>
            </a:xfrm>
            <a:custGeom>
              <a:avLst/>
              <a:gdLst/>
              <a:ahLst/>
              <a:cxnLst/>
              <a:rect l="l" t="t" r="r" b="b"/>
              <a:pathLst>
                <a:path w="1740534" h="76200">
                  <a:moveTo>
                    <a:pt x="1689239" y="38100"/>
                  </a:moveTo>
                  <a:lnTo>
                    <a:pt x="1663839" y="76200"/>
                  </a:lnTo>
                  <a:lnTo>
                    <a:pt x="1714639" y="50800"/>
                  </a:lnTo>
                  <a:lnTo>
                    <a:pt x="1689239" y="50800"/>
                  </a:lnTo>
                  <a:lnTo>
                    <a:pt x="1689239" y="38100"/>
                  </a:lnTo>
                  <a:close/>
                </a:path>
                <a:path w="1740534" h="76200">
                  <a:moveTo>
                    <a:pt x="1680773" y="25400"/>
                  </a:moveTo>
                  <a:lnTo>
                    <a:pt x="0" y="25400"/>
                  </a:lnTo>
                  <a:lnTo>
                    <a:pt x="0" y="50800"/>
                  </a:lnTo>
                  <a:lnTo>
                    <a:pt x="1680773" y="50800"/>
                  </a:lnTo>
                  <a:lnTo>
                    <a:pt x="1689239" y="38100"/>
                  </a:lnTo>
                  <a:lnTo>
                    <a:pt x="1680773" y="25400"/>
                  </a:lnTo>
                  <a:close/>
                </a:path>
                <a:path w="1740534" h="76200">
                  <a:moveTo>
                    <a:pt x="1714639" y="25400"/>
                  </a:moveTo>
                  <a:lnTo>
                    <a:pt x="1689239" y="25400"/>
                  </a:lnTo>
                  <a:lnTo>
                    <a:pt x="1689239" y="50800"/>
                  </a:lnTo>
                  <a:lnTo>
                    <a:pt x="1714639" y="50800"/>
                  </a:lnTo>
                  <a:lnTo>
                    <a:pt x="1740039" y="38100"/>
                  </a:lnTo>
                  <a:lnTo>
                    <a:pt x="1714639" y="25400"/>
                  </a:lnTo>
                  <a:close/>
                </a:path>
                <a:path w="1740534"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24" name="object 24"/>
            <p:cNvSpPr/>
            <p:nvPr/>
          </p:nvSpPr>
          <p:spPr>
            <a:xfrm>
              <a:off x="8239512" y="2666823"/>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25" name="object 25"/>
            <p:cNvSpPr/>
            <p:nvPr/>
          </p:nvSpPr>
          <p:spPr>
            <a:xfrm>
              <a:off x="8239512" y="2666823"/>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grpSp>
      <p:grpSp>
        <p:nvGrpSpPr>
          <p:cNvPr id="26" name="object 26"/>
          <p:cNvGrpSpPr/>
          <p:nvPr/>
        </p:nvGrpSpPr>
        <p:grpSpPr>
          <a:xfrm>
            <a:off x="6749476" y="1669287"/>
            <a:ext cx="921544" cy="921544"/>
            <a:chOff x="9599255" y="2374097"/>
            <a:chExt cx="1310640" cy="1310640"/>
          </a:xfrm>
        </p:grpSpPr>
        <p:sp>
          <p:nvSpPr>
            <p:cNvPr id="27" name="object 27"/>
            <p:cNvSpPr/>
            <p:nvPr/>
          </p:nvSpPr>
          <p:spPr>
            <a:xfrm>
              <a:off x="9611949" y="2386788"/>
              <a:ext cx="1285875" cy="1285875"/>
            </a:xfrm>
            <a:custGeom>
              <a:avLst/>
              <a:gdLst/>
              <a:ahLst/>
              <a:cxnLst/>
              <a:rect l="l" t="t" r="r" b="b"/>
              <a:pathLst>
                <a:path w="1285875" h="1285875">
                  <a:moveTo>
                    <a:pt x="642772" y="0"/>
                  </a:moveTo>
                  <a:lnTo>
                    <a:pt x="594801" y="1763"/>
                  </a:lnTo>
                  <a:lnTo>
                    <a:pt x="547788" y="6969"/>
                  </a:lnTo>
                  <a:lnTo>
                    <a:pt x="501857" y="15494"/>
                  </a:lnTo>
                  <a:lnTo>
                    <a:pt x="457132" y="27214"/>
                  </a:lnTo>
                  <a:lnTo>
                    <a:pt x="413737" y="42004"/>
                  </a:lnTo>
                  <a:lnTo>
                    <a:pt x="371797" y="59741"/>
                  </a:lnTo>
                  <a:lnTo>
                    <a:pt x="331435" y="80299"/>
                  </a:lnTo>
                  <a:lnTo>
                    <a:pt x="292777" y="103555"/>
                  </a:lnTo>
                  <a:lnTo>
                    <a:pt x="255946" y="129384"/>
                  </a:lnTo>
                  <a:lnTo>
                    <a:pt x="221067" y="157662"/>
                  </a:lnTo>
                  <a:lnTo>
                    <a:pt x="188264" y="188264"/>
                  </a:lnTo>
                  <a:lnTo>
                    <a:pt x="157662" y="221067"/>
                  </a:lnTo>
                  <a:lnTo>
                    <a:pt x="129384" y="255946"/>
                  </a:lnTo>
                  <a:lnTo>
                    <a:pt x="103555" y="292777"/>
                  </a:lnTo>
                  <a:lnTo>
                    <a:pt x="80299" y="331435"/>
                  </a:lnTo>
                  <a:lnTo>
                    <a:pt x="59741" y="371797"/>
                  </a:lnTo>
                  <a:lnTo>
                    <a:pt x="42004" y="413737"/>
                  </a:lnTo>
                  <a:lnTo>
                    <a:pt x="27214" y="457132"/>
                  </a:lnTo>
                  <a:lnTo>
                    <a:pt x="15494" y="501857"/>
                  </a:lnTo>
                  <a:lnTo>
                    <a:pt x="6969" y="547788"/>
                  </a:lnTo>
                  <a:lnTo>
                    <a:pt x="1763" y="594801"/>
                  </a:lnTo>
                  <a:lnTo>
                    <a:pt x="0" y="642772"/>
                  </a:lnTo>
                  <a:lnTo>
                    <a:pt x="1763" y="690742"/>
                  </a:lnTo>
                  <a:lnTo>
                    <a:pt x="6969" y="737755"/>
                  </a:lnTo>
                  <a:lnTo>
                    <a:pt x="15494" y="783687"/>
                  </a:lnTo>
                  <a:lnTo>
                    <a:pt x="27214" y="828412"/>
                  </a:lnTo>
                  <a:lnTo>
                    <a:pt x="42004" y="871807"/>
                  </a:lnTo>
                  <a:lnTo>
                    <a:pt x="59741" y="913747"/>
                  </a:lnTo>
                  <a:lnTo>
                    <a:pt x="80299" y="954109"/>
                  </a:lnTo>
                  <a:lnTo>
                    <a:pt x="103555" y="992767"/>
                  </a:lnTo>
                  <a:lnTo>
                    <a:pt x="129384" y="1029598"/>
                  </a:lnTo>
                  <a:lnTo>
                    <a:pt x="157662" y="1064477"/>
                  </a:lnTo>
                  <a:lnTo>
                    <a:pt x="188264" y="1097279"/>
                  </a:lnTo>
                  <a:lnTo>
                    <a:pt x="221067" y="1127882"/>
                  </a:lnTo>
                  <a:lnTo>
                    <a:pt x="255946" y="1156160"/>
                  </a:lnTo>
                  <a:lnTo>
                    <a:pt x="292777" y="1181989"/>
                  </a:lnTo>
                  <a:lnTo>
                    <a:pt x="331435" y="1205245"/>
                  </a:lnTo>
                  <a:lnTo>
                    <a:pt x="371797" y="1225803"/>
                  </a:lnTo>
                  <a:lnTo>
                    <a:pt x="413737" y="1243539"/>
                  </a:lnTo>
                  <a:lnTo>
                    <a:pt x="457132" y="1258330"/>
                  </a:lnTo>
                  <a:lnTo>
                    <a:pt x="501857" y="1270050"/>
                  </a:lnTo>
                  <a:lnTo>
                    <a:pt x="547788" y="1278575"/>
                  </a:lnTo>
                  <a:lnTo>
                    <a:pt x="594801" y="1283781"/>
                  </a:lnTo>
                  <a:lnTo>
                    <a:pt x="642772" y="1285544"/>
                  </a:lnTo>
                  <a:lnTo>
                    <a:pt x="690742" y="1283781"/>
                  </a:lnTo>
                  <a:lnTo>
                    <a:pt x="737755" y="1278575"/>
                  </a:lnTo>
                  <a:lnTo>
                    <a:pt x="783687" y="1270050"/>
                  </a:lnTo>
                  <a:lnTo>
                    <a:pt x="828412" y="1258330"/>
                  </a:lnTo>
                  <a:lnTo>
                    <a:pt x="871807" y="1243539"/>
                  </a:lnTo>
                  <a:lnTo>
                    <a:pt x="913747" y="1225803"/>
                  </a:lnTo>
                  <a:lnTo>
                    <a:pt x="954109" y="1205245"/>
                  </a:lnTo>
                  <a:lnTo>
                    <a:pt x="992767" y="1181989"/>
                  </a:lnTo>
                  <a:lnTo>
                    <a:pt x="1029598" y="1156160"/>
                  </a:lnTo>
                  <a:lnTo>
                    <a:pt x="1064477" y="1127882"/>
                  </a:lnTo>
                  <a:lnTo>
                    <a:pt x="1097280" y="1097279"/>
                  </a:lnTo>
                  <a:lnTo>
                    <a:pt x="1127882" y="1064477"/>
                  </a:lnTo>
                  <a:lnTo>
                    <a:pt x="1156160" y="1029598"/>
                  </a:lnTo>
                  <a:lnTo>
                    <a:pt x="1181989" y="992767"/>
                  </a:lnTo>
                  <a:lnTo>
                    <a:pt x="1205245" y="954109"/>
                  </a:lnTo>
                  <a:lnTo>
                    <a:pt x="1225803" y="913747"/>
                  </a:lnTo>
                  <a:lnTo>
                    <a:pt x="1243539" y="871807"/>
                  </a:lnTo>
                  <a:lnTo>
                    <a:pt x="1258330" y="828412"/>
                  </a:lnTo>
                  <a:lnTo>
                    <a:pt x="1270050" y="783687"/>
                  </a:lnTo>
                  <a:lnTo>
                    <a:pt x="1278575" y="737755"/>
                  </a:lnTo>
                  <a:lnTo>
                    <a:pt x="1283781" y="690742"/>
                  </a:lnTo>
                  <a:lnTo>
                    <a:pt x="1285544" y="642772"/>
                  </a:lnTo>
                  <a:lnTo>
                    <a:pt x="1283781" y="594801"/>
                  </a:lnTo>
                  <a:lnTo>
                    <a:pt x="1278575" y="547788"/>
                  </a:lnTo>
                  <a:lnTo>
                    <a:pt x="1270050" y="501857"/>
                  </a:lnTo>
                  <a:lnTo>
                    <a:pt x="1258330" y="457132"/>
                  </a:lnTo>
                  <a:lnTo>
                    <a:pt x="1243539" y="413737"/>
                  </a:lnTo>
                  <a:lnTo>
                    <a:pt x="1225803" y="371797"/>
                  </a:lnTo>
                  <a:lnTo>
                    <a:pt x="1205245" y="331435"/>
                  </a:lnTo>
                  <a:lnTo>
                    <a:pt x="1181989" y="292777"/>
                  </a:lnTo>
                  <a:lnTo>
                    <a:pt x="1156160" y="255946"/>
                  </a:lnTo>
                  <a:lnTo>
                    <a:pt x="1127882" y="221067"/>
                  </a:lnTo>
                  <a:lnTo>
                    <a:pt x="1097280" y="188264"/>
                  </a:lnTo>
                  <a:lnTo>
                    <a:pt x="1064477" y="157662"/>
                  </a:lnTo>
                  <a:lnTo>
                    <a:pt x="1029598" y="129384"/>
                  </a:lnTo>
                  <a:lnTo>
                    <a:pt x="992767" y="103555"/>
                  </a:lnTo>
                  <a:lnTo>
                    <a:pt x="954109" y="80299"/>
                  </a:lnTo>
                  <a:lnTo>
                    <a:pt x="913747" y="59741"/>
                  </a:lnTo>
                  <a:lnTo>
                    <a:pt x="871807" y="42004"/>
                  </a:lnTo>
                  <a:lnTo>
                    <a:pt x="828412" y="27214"/>
                  </a:lnTo>
                  <a:lnTo>
                    <a:pt x="783687" y="15494"/>
                  </a:lnTo>
                  <a:lnTo>
                    <a:pt x="737755" y="6969"/>
                  </a:lnTo>
                  <a:lnTo>
                    <a:pt x="690742" y="1763"/>
                  </a:lnTo>
                  <a:lnTo>
                    <a:pt x="642772" y="0"/>
                  </a:lnTo>
                  <a:close/>
                </a:path>
              </a:pathLst>
            </a:custGeom>
            <a:solidFill>
              <a:srgbClr val="FFFFFF"/>
            </a:solidFill>
          </p:spPr>
          <p:txBody>
            <a:bodyPr wrap="square" lIns="0" tIns="0" rIns="0" bIns="0" rtlCol="0"/>
            <a:lstStyle/>
            <a:p>
              <a:endParaRPr sz="1266"/>
            </a:p>
          </p:txBody>
        </p:sp>
        <p:sp>
          <p:nvSpPr>
            <p:cNvPr id="28" name="object 28"/>
            <p:cNvSpPr/>
            <p:nvPr/>
          </p:nvSpPr>
          <p:spPr>
            <a:xfrm>
              <a:off x="9611949" y="2386791"/>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29" name="object 29"/>
            <p:cNvSpPr/>
            <p:nvPr/>
          </p:nvSpPr>
          <p:spPr>
            <a:xfrm>
              <a:off x="10254719" y="2617230"/>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grpSp>
      <p:pic>
        <p:nvPicPr>
          <p:cNvPr id="30" name="object 30"/>
          <p:cNvPicPr/>
          <p:nvPr/>
        </p:nvPicPr>
        <p:blipFill>
          <a:blip r:embed="rId9" cstate="print"/>
          <a:stretch>
            <a:fillRect/>
          </a:stretch>
        </p:blipFill>
        <p:spPr>
          <a:xfrm>
            <a:off x="4703713" y="2058168"/>
            <a:ext cx="276820" cy="196452"/>
          </a:xfrm>
          <a:prstGeom prst="rect">
            <a:avLst/>
          </a:prstGeom>
        </p:spPr>
      </p:pic>
      <p:pic>
        <p:nvPicPr>
          <p:cNvPr id="31" name="object 31"/>
          <p:cNvPicPr/>
          <p:nvPr/>
        </p:nvPicPr>
        <p:blipFill>
          <a:blip r:embed="rId10" cstate="print"/>
          <a:stretch>
            <a:fillRect/>
          </a:stretch>
        </p:blipFill>
        <p:spPr>
          <a:xfrm>
            <a:off x="6876538" y="2027468"/>
            <a:ext cx="276820" cy="205382"/>
          </a:xfrm>
          <a:prstGeom prst="rect">
            <a:avLst/>
          </a:prstGeom>
        </p:spPr>
      </p:pic>
      <p:pic>
        <p:nvPicPr>
          <p:cNvPr id="32" name="object 32"/>
          <p:cNvPicPr/>
          <p:nvPr/>
        </p:nvPicPr>
        <p:blipFill>
          <a:blip r:embed="rId11" cstate="print"/>
          <a:stretch>
            <a:fillRect/>
          </a:stretch>
        </p:blipFill>
        <p:spPr>
          <a:xfrm>
            <a:off x="5919196" y="2064322"/>
            <a:ext cx="339327" cy="205381"/>
          </a:xfrm>
          <a:prstGeom prst="rect">
            <a:avLst/>
          </a:prstGeom>
        </p:spPr>
      </p:pic>
      <p:pic>
        <p:nvPicPr>
          <p:cNvPr id="33" name="object 33"/>
          <p:cNvPicPr/>
          <p:nvPr/>
        </p:nvPicPr>
        <p:blipFill>
          <a:blip r:embed="rId12" cstate="print"/>
          <a:stretch>
            <a:fillRect/>
          </a:stretch>
        </p:blipFill>
        <p:spPr>
          <a:xfrm>
            <a:off x="7302931" y="1978354"/>
            <a:ext cx="267890" cy="303609"/>
          </a:xfrm>
          <a:prstGeom prst="rect">
            <a:avLst/>
          </a:prstGeom>
        </p:spPr>
      </p:pic>
      <p:grpSp>
        <p:nvGrpSpPr>
          <p:cNvPr id="34" name="object 34"/>
          <p:cNvGrpSpPr/>
          <p:nvPr/>
        </p:nvGrpSpPr>
        <p:grpSpPr>
          <a:xfrm>
            <a:off x="1505424" y="2370983"/>
            <a:ext cx="901452" cy="952351"/>
            <a:chOff x="2141047" y="3372064"/>
            <a:chExt cx="1282065" cy="1354455"/>
          </a:xfrm>
        </p:grpSpPr>
        <p:sp>
          <p:nvSpPr>
            <p:cNvPr id="35" name="object 35"/>
            <p:cNvSpPr/>
            <p:nvPr/>
          </p:nvSpPr>
          <p:spPr>
            <a:xfrm>
              <a:off x="2762161" y="3372064"/>
              <a:ext cx="660400" cy="660400"/>
            </a:xfrm>
            <a:custGeom>
              <a:avLst/>
              <a:gdLst/>
              <a:ahLst/>
              <a:cxnLst/>
              <a:rect l="l" t="t" r="r" b="b"/>
              <a:pathLst>
                <a:path w="660400" h="660400">
                  <a:moveTo>
                    <a:pt x="609506" y="32922"/>
                  </a:moveTo>
                  <a:lnTo>
                    <a:pt x="0" y="642442"/>
                  </a:lnTo>
                  <a:lnTo>
                    <a:pt x="17957" y="660400"/>
                  </a:lnTo>
                  <a:lnTo>
                    <a:pt x="627469" y="50888"/>
                  </a:lnTo>
                  <a:lnTo>
                    <a:pt x="624471" y="35915"/>
                  </a:lnTo>
                  <a:lnTo>
                    <a:pt x="609506" y="32922"/>
                  </a:lnTo>
                  <a:close/>
                </a:path>
                <a:path w="660400" h="660400">
                  <a:moveTo>
                    <a:pt x="651422" y="26936"/>
                  </a:moveTo>
                  <a:lnTo>
                    <a:pt x="615492" y="26936"/>
                  </a:lnTo>
                  <a:lnTo>
                    <a:pt x="633463" y="44894"/>
                  </a:lnTo>
                  <a:lnTo>
                    <a:pt x="627469" y="50888"/>
                  </a:lnTo>
                  <a:lnTo>
                    <a:pt x="633463" y="80822"/>
                  </a:lnTo>
                  <a:lnTo>
                    <a:pt x="651422" y="26936"/>
                  </a:lnTo>
                  <a:close/>
                </a:path>
                <a:path w="660400" h="660400">
                  <a:moveTo>
                    <a:pt x="615492" y="26936"/>
                  </a:moveTo>
                  <a:lnTo>
                    <a:pt x="609506" y="32922"/>
                  </a:lnTo>
                  <a:lnTo>
                    <a:pt x="624471" y="35915"/>
                  </a:lnTo>
                  <a:lnTo>
                    <a:pt x="627469" y="50888"/>
                  </a:lnTo>
                  <a:lnTo>
                    <a:pt x="633463" y="44894"/>
                  </a:lnTo>
                  <a:lnTo>
                    <a:pt x="615492" y="26936"/>
                  </a:lnTo>
                  <a:close/>
                </a:path>
                <a:path w="660400" h="660400">
                  <a:moveTo>
                    <a:pt x="660399" y="0"/>
                  </a:moveTo>
                  <a:lnTo>
                    <a:pt x="579577" y="26936"/>
                  </a:lnTo>
                  <a:lnTo>
                    <a:pt x="609506" y="32922"/>
                  </a:lnTo>
                  <a:lnTo>
                    <a:pt x="615492" y="26936"/>
                  </a:lnTo>
                  <a:lnTo>
                    <a:pt x="651422" y="26936"/>
                  </a:lnTo>
                  <a:lnTo>
                    <a:pt x="660399" y="0"/>
                  </a:lnTo>
                  <a:close/>
                </a:path>
              </a:pathLst>
            </a:custGeom>
            <a:solidFill>
              <a:srgbClr val="000000"/>
            </a:solidFill>
          </p:spPr>
          <p:txBody>
            <a:bodyPr wrap="square" lIns="0" tIns="0" rIns="0" bIns="0" rtlCol="0"/>
            <a:lstStyle/>
            <a:p>
              <a:endParaRPr sz="1266"/>
            </a:p>
          </p:txBody>
        </p:sp>
        <p:sp>
          <p:nvSpPr>
            <p:cNvPr id="36" name="object 36"/>
            <p:cNvSpPr/>
            <p:nvPr/>
          </p:nvSpPr>
          <p:spPr>
            <a:xfrm>
              <a:off x="2153740" y="3913869"/>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37" name="object 37"/>
            <p:cNvSpPr/>
            <p:nvPr/>
          </p:nvSpPr>
          <p:spPr>
            <a:xfrm>
              <a:off x="2153740" y="3913869"/>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38" name="object 38"/>
            <p:cNvPicPr/>
            <p:nvPr/>
          </p:nvPicPr>
          <p:blipFill>
            <a:blip r:embed="rId13" cstate="print"/>
            <a:stretch>
              <a:fillRect/>
            </a:stretch>
          </p:blipFill>
          <p:spPr>
            <a:xfrm>
              <a:off x="2403360" y="4110723"/>
              <a:ext cx="342895" cy="406396"/>
            </a:xfrm>
            <a:prstGeom prst="rect">
              <a:avLst/>
            </a:prstGeom>
          </p:spPr>
        </p:pic>
      </p:grpSp>
      <p:grpSp>
        <p:nvGrpSpPr>
          <p:cNvPr id="39" name="object 39"/>
          <p:cNvGrpSpPr/>
          <p:nvPr/>
        </p:nvGrpSpPr>
        <p:grpSpPr>
          <a:xfrm>
            <a:off x="3474006" y="1551622"/>
            <a:ext cx="5043041" cy="1228279"/>
            <a:chOff x="4940808" y="2206751"/>
            <a:chExt cx="7172325" cy="1746885"/>
          </a:xfrm>
        </p:grpSpPr>
        <p:pic>
          <p:nvPicPr>
            <p:cNvPr id="40" name="object 40"/>
            <p:cNvPicPr/>
            <p:nvPr/>
          </p:nvPicPr>
          <p:blipFill>
            <a:blip r:embed="rId14" cstate="print"/>
            <a:stretch>
              <a:fillRect/>
            </a:stretch>
          </p:blipFill>
          <p:spPr>
            <a:xfrm>
              <a:off x="4940808" y="2206751"/>
              <a:ext cx="7171944" cy="1746503"/>
            </a:xfrm>
            <a:prstGeom prst="rect">
              <a:avLst/>
            </a:prstGeom>
          </p:spPr>
        </p:pic>
        <p:pic>
          <p:nvPicPr>
            <p:cNvPr id="41" name="object 41"/>
            <p:cNvPicPr/>
            <p:nvPr/>
          </p:nvPicPr>
          <p:blipFill>
            <a:blip r:embed="rId15" cstate="print"/>
            <a:stretch>
              <a:fillRect/>
            </a:stretch>
          </p:blipFill>
          <p:spPr>
            <a:xfrm>
              <a:off x="4981079" y="2220445"/>
              <a:ext cx="7092988" cy="1669030"/>
            </a:xfrm>
            <a:prstGeom prst="rect">
              <a:avLst/>
            </a:prstGeom>
          </p:spPr>
        </p:pic>
      </p:grpSp>
      <p:pic>
        <p:nvPicPr>
          <p:cNvPr id="42" name="object 42"/>
          <p:cNvPicPr/>
          <p:nvPr/>
        </p:nvPicPr>
        <p:blipFill>
          <a:blip r:embed="rId16" cstate="print"/>
          <a:stretch>
            <a:fillRect/>
          </a:stretch>
        </p:blipFill>
        <p:spPr>
          <a:xfrm>
            <a:off x="2059713" y="3845708"/>
            <a:ext cx="4488793" cy="84675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43573" y="2121229"/>
            <a:ext cx="1104156" cy="53578"/>
          </a:xfrm>
          <a:custGeom>
            <a:avLst/>
            <a:gdLst/>
            <a:ahLst/>
            <a:cxnLst/>
            <a:rect l="l" t="t" r="r" b="b"/>
            <a:pathLst>
              <a:path w="1570354" h="76200">
                <a:moveTo>
                  <a:pt x="1519504" y="38100"/>
                </a:moveTo>
                <a:lnTo>
                  <a:pt x="1494104" y="76200"/>
                </a:lnTo>
                <a:lnTo>
                  <a:pt x="1544904" y="50800"/>
                </a:lnTo>
                <a:lnTo>
                  <a:pt x="1519504" y="50800"/>
                </a:lnTo>
                <a:lnTo>
                  <a:pt x="1519504" y="38100"/>
                </a:lnTo>
                <a:close/>
              </a:path>
              <a:path w="1570354" h="76200">
                <a:moveTo>
                  <a:pt x="1511037" y="25400"/>
                </a:moveTo>
                <a:lnTo>
                  <a:pt x="0" y="25400"/>
                </a:lnTo>
                <a:lnTo>
                  <a:pt x="0" y="50800"/>
                </a:lnTo>
                <a:lnTo>
                  <a:pt x="1511037" y="50800"/>
                </a:lnTo>
                <a:lnTo>
                  <a:pt x="1519504" y="38100"/>
                </a:lnTo>
                <a:lnTo>
                  <a:pt x="1511037" y="25400"/>
                </a:lnTo>
                <a:close/>
              </a:path>
              <a:path w="1570354" h="76200">
                <a:moveTo>
                  <a:pt x="1544904" y="25400"/>
                </a:moveTo>
                <a:lnTo>
                  <a:pt x="1519504" y="25400"/>
                </a:lnTo>
                <a:lnTo>
                  <a:pt x="1519504" y="50800"/>
                </a:lnTo>
                <a:lnTo>
                  <a:pt x="1544904" y="50800"/>
                </a:lnTo>
                <a:lnTo>
                  <a:pt x="1570304" y="38100"/>
                </a:lnTo>
                <a:lnTo>
                  <a:pt x="1544904" y="25400"/>
                </a:lnTo>
                <a:close/>
              </a:path>
              <a:path w="1570354" h="76200">
                <a:moveTo>
                  <a:pt x="1494104" y="0"/>
                </a:moveTo>
                <a:lnTo>
                  <a:pt x="1519504" y="38100"/>
                </a:lnTo>
                <a:lnTo>
                  <a:pt x="1519504" y="25400"/>
                </a:lnTo>
                <a:lnTo>
                  <a:pt x="1544904" y="25400"/>
                </a:lnTo>
                <a:lnTo>
                  <a:pt x="1494104" y="0"/>
                </a:lnTo>
                <a:close/>
              </a:path>
            </a:pathLst>
          </a:custGeom>
          <a:solidFill>
            <a:srgbClr val="000000"/>
          </a:solidFill>
        </p:spPr>
        <p:txBody>
          <a:bodyPr wrap="square" lIns="0" tIns="0" rIns="0" bIns="0" rtlCol="0"/>
          <a:lstStyle/>
          <a:p>
            <a:endParaRPr sz="1266"/>
          </a:p>
        </p:txBody>
      </p:sp>
      <p:pic>
        <p:nvPicPr>
          <p:cNvPr id="3" name="object 3"/>
          <p:cNvPicPr/>
          <p:nvPr/>
        </p:nvPicPr>
        <p:blipFill>
          <a:blip r:embed="rId2" cstate="print"/>
          <a:stretch>
            <a:fillRect/>
          </a:stretch>
        </p:blipFill>
        <p:spPr>
          <a:xfrm>
            <a:off x="913918" y="2072116"/>
            <a:ext cx="169663" cy="151804"/>
          </a:xfrm>
          <a:prstGeom prst="rect">
            <a:avLst/>
          </a:prstGeom>
        </p:spPr>
      </p:pic>
      <p:sp>
        <p:nvSpPr>
          <p:cNvPr id="4" name="object 4"/>
          <p:cNvSpPr/>
          <p:nvPr/>
        </p:nvSpPr>
        <p:spPr>
          <a:xfrm>
            <a:off x="2397576" y="1696071"/>
            <a:ext cx="903684" cy="903684"/>
          </a:xfrm>
          <a:custGeom>
            <a:avLst/>
            <a:gdLst/>
            <a:ahLst/>
            <a:cxnLst/>
            <a:rect l="l" t="t" r="r" b="b"/>
            <a:pathLst>
              <a:path w="1285239"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grpSp>
        <p:nvGrpSpPr>
          <p:cNvPr id="5" name="object 5"/>
          <p:cNvGrpSpPr/>
          <p:nvPr/>
        </p:nvGrpSpPr>
        <p:grpSpPr>
          <a:xfrm>
            <a:off x="1505424" y="1857808"/>
            <a:ext cx="580430" cy="580430"/>
            <a:chOff x="2141047" y="2642216"/>
            <a:chExt cx="825500" cy="825500"/>
          </a:xfrm>
        </p:grpSpPr>
        <p:sp>
          <p:nvSpPr>
            <p:cNvPr id="6" name="object 6"/>
            <p:cNvSpPr/>
            <p:nvPr/>
          </p:nvSpPr>
          <p:spPr>
            <a:xfrm>
              <a:off x="2153740" y="2654909"/>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7" name="object 7"/>
            <p:cNvSpPr/>
            <p:nvPr/>
          </p:nvSpPr>
          <p:spPr>
            <a:xfrm>
              <a:off x="2153740" y="2654909"/>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8" name="object 8"/>
            <p:cNvPicPr/>
            <p:nvPr/>
          </p:nvPicPr>
          <p:blipFill>
            <a:blip r:embed="rId3" cstate="print"/>
            <a:stretch>
              <a:fillRect/>
            </a:stretch>
          </p:blipFill>
          <p:spPr>
            <a:xfrm>
              <a:off x="2318842" y="2915259"/>
              <a:ext cx="469899" cy="279399"/>
            </a:xfrm>
            <a:prstGeom prst="rect">
              <a:avLst/>
            </a:prstGeom>
          </p:spPr>
        </p:pic>
      </p:grpSp>
      <p:sp>
        <p:nvSpPr>
          <p:cNvPr id="9" name="object 9"/>
          <p:cNvSpPr/>
          <p:nvPr/>
        </p:nvSpPr>
        <p:spPr>
          <a:xfrm>
            <a:off x="2849524" y="1849723"/>
            <a:ext cx="0" cy="580430"/>
          </a:xfrm>
          <a:custGeom>
            <a:avLst/>
            <a:gdLst/>
            <a:ahLst/>
            <a:cxnLst/>
            <a:rect l="l" t="t" r="r" b="b"/>
            <a:pathLst>
              <a:path h="825500">
                <a:moveTo>
                  <a:pt x="0" y="825081"/>
                </a:moveTo>
                <a:lnTo>
                  <a:pt x="0" y="0"/>
                </a:lnTo>
              </a:path>
            </a:pathLst>
          </a:custGeom>
          <a:ln w="25387">
            <a:solidFill>
              <a:srgbClr val="000000"/>
            </a:solidFill>
          </a:ln>
        </p:spPr>
        <p:txBody>
          <a:bodyPr wrap="square" lIns="0" tIns="0" rIns="0" bIns="0" rtlCol="0"/>
          <a:lstStyle/>
          <a:p>
            <a:endParaRPr sz="1266"/>
          </a:p>
        </p:txBody>
      </p:sp>
      <p:pic>
        <p:nvPicPr>
          <p:cNvPr id="10" name="object 10"/>
          <p:cNvPicPr/>
          <p:nvPr/>
        </p:nvPicPr>
        <p:blipFill>
          <a:blip r:embed="rId4" cstate="print"/>
          <a:stretch>
            <a:fillRect/>
          </a:stretch>
        </p:blipFill>
        <p:spPr>
          <a:xfrm>
            <a:off x="2497618" y="2049792"/>
            <a:ext cx="267888" cy="196452"/>
          </a:xfrm>
          <a:prstGeom prst="rect">
            <a:avLst/>
          </a:prstGeom>
        </p:spPr>
      </p:pic>
      <p:pic>
        <p:nvPicPr>
          <p:cNvPr id="11" name="object 11"/>
          <p:cNvPicPr/>
          <p:nvPr/>
        </p:nvPicPr>
        <p:blipFill>
          <a:blip r:embed="rId5" cstate="print"/>
          <a:stretch>
            <a:fillRect/>
          </a:stretch>
        </p:blipFill>
        <p:spPr>
          <a:xfrm>
            <a:off x="2925499" y="1987838"/>
            <a:ext cx="258961" cy="303609"/>
          </a:xfrm>
          <a:prstGeom prst="rect">
            <a:avLst/>
          </a:prstGeom>
        </p:spPr>
      </p:pic>
      <p:grpSp>
        <p:nvGrpSpPr>
          <p:cNvPr id="12" name="object 12"/>
          <p:cNvGrpSpPr/>
          <p:nvPr/>
        </p:nvGrpSpPr>
        <p:grpSpPr>
          <a:xfrm>
            <a:off x="3337208" y="1669287"/>
            <a:ext cx="2171700" cy="921544"/>
            <a:chOff x="4746252" y="2374097"/>
            <a:chExt cx="3088640" cy="1310640"/>
          </a:xfrm>
        </p:grpSpPr>
        <p:sp>
          <p:nvSpPr>
            <p:cNvPr id="13" name="object 13"/>
            <p:cNvSpPr/>
            <p:nvPr/>
          </p:nvSpPr>
          <p:spPr>
            <a:xfrm>
              <a:off x="4746252" y="3028773"/>
              <a:ext cx="1740535" cy="76200"/>
            </a:xfrm>
            <a:custGeom>
              <a:avLst/>
              <a:gdLst/>
              <a:ahLst/>
              <a:cxnLst/>
              <a:rect l="l" t="t" r="r" b="b"/>
              <a:pathLst>
                <a:path w="1740535" h="76200">
                  <a:moveTo>
                    <a:pt x="1689239" y="38100"/>
                  </a:moveTo>
                  <a:lnTo>
                    <a:pt x="1663839" y="76200"/>
                  </a:lnTo>
                  <a:lnTo>
                    <a:pt x="1714639" y="50800"/>
                  </a:lnTo>
                  <a:lnTo>
                    <a:pt x="1689239" y="50800"/>
                  </a:lnTo>
                  <a:lnTo>
                    <a:pt x="1689239" y="38100"/>
                  </a:lnTo>
                  <a:close/>
                </a:path>
                <a:path w="1740535" h="76200">
                  <a:moveTo>
                    <a:pt x="1680773" y="25400"/>
                  </a:moveTo>
                  <a:lnTo>
                    <a:pt x="0" y="25400"/>
                  </a:lnTo>
                  <a:lnTo>
                    <a:pt x="0" y="50800"/>
                  </a:lnTo>
                  <a:lnTo>
                    <a:pt x="1680773" y="50800"/>
                  </a:lnTo>
                  <a:lnTo>
                    <a:pt x="1689239" y="38100"/>
                  </a:lnTo>
                  <a:lnTo>
                    <a:pt x="1680773" y="25400"/>
                  </a:lnTo>
                  <a:close/>
                </a:path>
                <a:path w="1740535" h="76200">
                  <a:moveTo>
                    <a:pt x="1714639" y="25400"/>
                  </a:moveTo>
                  <a:lnTo>
                    <a:pt x="1689239" y="25400"/>
                  </a:lnTo>
                  <a:lnTo>
                    <a:pt x="1689239" y="50800"/>
                  </a:lnTo>
                  <a:lnTo>
                    <a:pt x="1714639" y="50800"/>
                  </a:lnTo>
                  <a:lnTo>
                    <a:pt x="1740039" y="38100"/>
                  </a:lnTo>
                  <a:lnTo>
                    <a:pt x="1714639" y="25400"/>
                  </a:lnTo>
                  <a:close/>
                </a:path>
                <a:path w="1740535"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14" name="object 14"/>
            <p:cNvSpPr/>
            <p:nvPr/>
          </p:nvSpPr>
          <p:spPr>
            <a:xfrm>
              <a:off x="5164681" y="2666823"/>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15" name="object 15"/>
            <p:cNvSpPr/>
            <p:nvPr/>
          </p:nvSpPr>
          <p:spPr>
            <a:xfrm>
              <a:off x="5164681" y="2666823"/>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16" name="object 16"/>
            <p:cNvPicPr/>
            <p:nvPr/>
          </p:nvPicPr>
          <p:blipFill>
            <a:blip r:embed="rId6" cstate="print"/>
            <a:stretch>
              <a:fillRect/>
            </a:stretch>
          </p:blipFill>
          <p:spPr>
            <a:xfrm>
              <a:off x="5323433" y="2939086"/>
              <a:ext cx="482598" cy="279398"/>
            </a:xfrm>
            <a:prstGeom prst="rect">
              <a:avLst/>
            </a:prstGeom>
          </p:spPr>
        </p:pic>
        <p:sp>
          <p:nvSpPr>
            <p:cNvPr id="17" name="object 17"/>
            <p:cNvSpPr/>
            <p:nvPr/>
          </p:nvSpPr>
          <p:spPr>
            <a:xfrm>
              <a:off x="6537119" y="2386791"/>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18" name="object 18"/>
            <p:cNvSpPr/>
            <p:nvPr/>
          </p:nvSpPr>
          <p:spPr>
            <a:xfrm>
              <a:off x="7179887" y="2617230"/>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grpSp>
      <p:sp>
        <p:nvSpPr>
          <p:cNvPr id="19" name="object 19"/>
          <p:cNvSpPr/>
          <p:nvPr/>
        </p:nvSpPr>
        <p:spPr>
          <a:xfrm>
            <a:off x="7617045" y="2112853"/>
            <a:ext cx="448717" cy="53578"/>
          </a:xfrm>
          <a:custGeom>
            <a:avLst/>
            <a:gdLst/>
            <a:ahLst/>
            <a:cxnLst/>
            <a:rect l="l" t="t" r="r" b="b"/>
            <a:pathLst>
              <a:path w="638175" h="76200">
                <a:moveTo>
                  <a:pt x="587121" y="38100"/>
                </a:moveTo>
                <a:lnTo>
                  <a:pt x="561721" y="76200"/>
                </a:lnTo>
                <a:lnTo>
                  <a:pt x="612521" y="50800"/>
                </a:lnTo>
                <a:lnTo>
                  <a:pt x="587121" y="50800"/>
                </a:lnTo>
                <a:lnTo>
                  <a:pt x="587121" y="38100"/>
                </a:lnTo>
                <a:close/>
              </a:path>
              <a:path w="638175" h="76200">
                <a:moveTo>
                  <a:pt x="578654" y="25400"/>
                </a:moveTo>
                <a:lnTo>
                  <a:pt x="0" y="25400"/>
                </a:lnTo>
                <a:lnTo>
                  <a:pt x="0" y="50800"/>
                </a:lnTo>
                <a:lnTo>
                  <a:pt x="578654" y="50800"/>
                </a:lnTo>
                <a:lnTo>
                  <a:pt x="587121" y="38100"/>
                </a:lnTo>
                <a:lnTo>
                  <a:pt x="578654" y="25400"/>
                </a:lnTo>
                <a:close/>
              </a:path>
              <a:path w="638175" h="76200">
                <a:moveTo>
                  <a:pt x="612521" y="25400"/>
                </a:moveTo>
                <a:lnTo>
                  <a:pt x="587121" y="25400"/>
                </a:lnTo>
                <a:lnTo>
                  <a:pt x="587121" y="50800"/>
                </a:lnTo>
                <a:lnTo>
                  <a:pt x="612521" y="50800"/>
                </a:lnTo>
                <a:lnTo>
                  <a:pt x="637921" y="38100"/>
                </a:lnTo>
                <a:lnTo>
                  <a:pt x="612521" y="25400"/>
                </a:lnTo>
                <a:close/>
              </a:path>
              <a:path w="638175" h="76200">
                <a:moveTo>
                  <a:pt x="561721" y="0"/>
                </a:moveTo>
                <a:lnTo>
                  <a:pt x="587121" y="38100"/>
                </a:lnTo>
                <a:lnTo>
                  <a:pt x="587121" y="25400"/>
                </a:lnTo>
                <a:lnTo>
                  <a:pt x="612521" y="25400"/>
                </a:lnTo>
                <a:lnTo>
                  <a:pt x="561721" y="0"/>
                </a:lnTo>
                <a:close/>
              </a:path>
            </a:pathLst>
          </a:custGeom>
          <a:solidFill>
            <a:srgbClr val="000000"/>
          </a:solidFill>
        </p:spPr>
        <p:txBody>
          <a:bodyPr wrap="square" lIns="0" tIns="0" rIns="0" bIns="0" rtlCol="0"/>
          <a:lstStyle/>
          <a:p>
            <a:endParaRPr sz="1266"/>
          </a:p>
        </p:txBody>
      </p:sp>
      <p:pic>
        <p:nvPicPr>
          <p:cNvPr id="20" name="object 20"/>
          <p:cNvPicPr/>
          <p:nvPr/>
        </p:nvPicPr>
        <p:blipFill>
          <a:blip r:embed="rId7" cstate="print"/>
          <a:stretch>
            <a:fillRect/>
          </a:stretch>
        </p:blipFill>
        <p:spPr>
          <a:xfrm>
            <a:off x="8208794" y="2059857"/>
            <a:ext cx="160733" cy="214311"/>
          </a:xfrm>
          <a:prstGeom prst="rect">
            <a:avLst/>
          </a:prstGeom>
        </p:spPr>
      </p:pic>
      <p:pic>
        <p:nvPicPr>
          <p:cNvPr id="21" name="object 21"/>
          <p:cNvPicPr/>
          <p:nvPr/>
        </p:nvPicPr>
        <p:blipFill>
          <a:blip r:embed="rId8" cstate="print"/>
          <a:stretch>
            <a:fillRect/>
          </a:stretch>
        </p:blipFill>
        <p:spPr>
          <a:xfrm>
            <a:off x="5148764" y="1986731"/>
            <a:ext cx="258962" cy="303609"/>
          </a:xfrm>
          <a:prstGeom prst="rect">
            <a:avLst/>
          </a:prstGeom>
        </p:spPr>
      </p:pic>
      <p:grpSp>
        <p:nvGrpSpPr>
          <p:cNvPr id="22" name="object 22"/>
          <p:cNvGrpSpPr/>
          <p:nvPr/>
        </p:nvGrpSpPr>
        <p:grpSpPr>
          <a:xfrm>
            <a:off x="5499199" y="1866184"/>
            <a:ext cx="1223814" cy="580430"/>
            <a:chOff x="7821083" y="2654129"/>
            <a:chExt cx="1740535" cy="825500"/>
          </a:xfrm>
        </p:grpSpPr>
        <p:sp>
          <p:nvSpPr>
            <p:cNvPr id="23" name="object 23"/>
            <p:cNvSpPr/>
            <p:nvPr/>
          </p:nvSpPr>
          <p:spPr>
            <a:xfrm>
              <a:off x="7821083" y="3028773"/>
              <a:ext cx="1740535" cy="76200"/>
            </a:xfrm>
            <a:custGeom>
              <a:avLst/>
              <a:gdLst/>
              <a:ahLst/>
              <a:cxnLst/>
              <a:rect l="l" t="t" r="r" b="b"/>
              <a:pathLst>
                <a:path w="1740534" h="76200">
                  <a:moveTo>
                    <a:pt x="1689239" y="38100"/>
                  </a:moveTo>
                  <a:lnTo>
                    <a:pt x="1663839" y="76200"/>
                  </a:lnTo>
                  <a:lnTo>
                    <a:pt x="1714639" y="50800"/>
                  </a:lnTo>
                  <a:lnTo>
                    <a:pt x="1689239" y="50800"/>
                  </a:lnTo>
                  <a:lnTo>
                    <a:pt x="1689239" y="38100"/>
                  </a:lnTo>
                  <a:close/>
                </a:path>
                <a:path w="1740534" h="76200">
                  <a:moveTo>
                    <a:pt x="1680773" y="25400"/>
                  </a:moveTo>
                  <a:lnTo>
                    <a:pt x="0" y="25400"/>
                  </a:lnTo>
                  <a:lnTo>
                    <a:pt x="0" y="50800"/>
                  </a:lnTo>
                  <a:lnTo>
                    <a:pt x="1680773" y="50800"/>
                  </a:lnTo>
                  <a:lnTo>
                    <a:pt x="1689239" y="38100"/>
                  </a:lnTo>
                  <a:lnTo>
                    <a:pt x="1680773" y="25400"/>
                  </a:lnTo>
                  <a:close/>
                </a:path>
                <a:path w="1740534" h="76200">
                  <a:moveTo>
                    <a:pt x="1714639" y="25400"/>
                  </a:moveTo>
                  <a:lnTo>
                    <a:pt x="1689239" y="25400"/>
                  </a:lnTo>
                  <a:lnTo>
                    <a:pt x="1689239" y="50800"/>
                  </a:lnTo>
                  <a:lnTo>
                    <a:pt x="1714639" y="50800"/>
                  </a:lnTo>
                  <a:lnTo>
                    <a:pt x="1740039" y="38100"/>
                  </a:lnTo>
                  <a:lnTo>
                    <a:pt x="1714639" y="25400"/>
                  </a:lnTo>
                  <a:close/>
                </a:path>
                <a:path w="1740534"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24" name="object 24"/>
            <p:cNvSpPr/>
            <p:nvPr/>
          </p:nvSpPr>
          <p:spPr>
            <a:xfrm>
              <a:off x="8239512" y="2666823"/>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25" name="object 25"/>
            <p:cNvSpPr/>
            <p:nvPr/>
          </p:nvSpPr>
          <p:spPr>
            <a:xfrm>
              <a:off x="8239512" y="2666823"/>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grpSp>
      <p:grpSp>
        <p:nvGrpSpPr>
          <p:cNvPr id="26" name="object 26"/>
          <p:cNvGrpSpPr/>
          <p:nvPr/>
        </p:nvGrpSpPr>
        <p:grpSpPr>
          <a:xfrm>
            <a:off x="6749476" y="1669287"/>
            <a:ext cx="921544" cy="921544"/>
            <a:chOff x="9599255" y="2374097"/>
            <a:chExt cx="1310640" cy="1310640"/>
          </a:xfrm>
        </p:grpSpPr>
        <p:sp>
          <p:nvSpPr>
            <p:cNvPr id="27" name="object 27"/>
            <p:cNvSpPr/>
            <p:nvPr/>
          </p:nvSpPr>
          <p:spPr>
            <a:xfrm>
              <a:off x="9611949" y="2386788"/>
              <a:ext cx="1285875" cy="1285875"/>
            </a:xfrm>
            <a:custGeom>
              <a:avLst/>
              <a:gdLst/>
              <a:ahLst/>
              <a:cxnLst/>
              <a:rect l="l" t="t" r="r" b="b"/>
              <a:pathLst>
                <a:path w="1285875" h="1285875">
                  <a:moveTo>
                    <a:pt x="642772" y="0"/>
                  </a:moveTo>
                  <a:lnTo>
                    <a:pt x="594801" y="1763"/>
                  </a:lnTo>
                  <a:lnTo>
                    <a:pt x="547788" y="6969"/>
                  </a:lnTo>
                  <a:lnTo>
                    <a:pt x="501857" y="15494"/>
                  </a:lnTo>
                  <a:lnTo>
                    <a:pt x="457132" y="27214"/>
                  </a:lnTo>
                  <a:lnTo>
                    <a:pt x="413737" y="42004"/>
                  </a:lnTo>
                  <a:lnTo>
                    <a:pt x="371797" y="59741"/>
                  </a:lnTo>
                  <a:lnTo>
                    <a:pt x="331435" y="80299"/>
                  </a:lnTo>
                  <a:lnTo>
                    <a:pt x="292777" y="103555"/>
                  </a:lnTo>
                  <a:lnTo>
                    <a:pt x="255946" y="129384"/>
                  </a:lnTo>
                  <a:lnTo>
                    <a:pt x="221067" y="157662"/>
                  </a:lnTo>
                  <a:lnTo>
                    <a:pt x="188264" y="188264"/>
                  </a:lnTo>
                  <a:lnTo>
                    <a:pt x="157662" y="221067"/>
                  </a:lnTo>
                  <a:lnTo>
                    <a:pt x="129384" y="255946"/>
                  </a:lnTo>
                  <a:lnTo>
                    <a:pt x="103555" y="292777"/>
                  </a:lnTo>
                  <a:lnTo>
                    <a:pt x="80299" y="331435"/>
                  </a:lnTo>
                  <a:lnTo>
                    <a:pt x="59741" y="371797"/>
                  </a:lnTo>
                  <a:lnTo>
                    <a:pt x="42004" y="413737"/>
                  </a:lnTo>
                  <a:lnTo>
                    <a:pt x="27214" y="457132"/>
                  </a:lnTo>
                  <a:lnTo>
                    <a:pt x="15494" y="501857"/>
                  </a:lnTo>
                  <a:lnTo>
                    <a:pt x="6969" y="547788"/>
                  </a:lnTo>
                  <a:lnTo>
                    <a:pt x="1763" y="594801"/>
                  </a:lnTo>
                  <a:lnTo>
                    <a:pt x="0" y="642772"/>
                  </a:lnTo>
                  <a:lnTo>
                    <a:pt x="1763" y="690742"/>
                  </a:lnTo>
                  <a:lnTo>
                    <a:pt x="6969" y="737755"/>
                  </a:lnTo>
                  <a:lnTo>
                    <a:pt x="15494" y="783687"/>
                  </a:lnTo>
                  <a:lnTo>
                    <a:pt x="27214" y="828412"/>
                  </a:lnTo>
                  <a:lnTo>
                    <a:pt x="42004" y="871807"/>
                  </a:lnTo>
                  <a:lnTo>
                    <a:pt x="59741" y="913747"/>
                  </a:lnTo>
                  <a:lnTo>
                    <a:pt x="80299" y="954109"/>
                  </a:lnTo>
                  <a:lnTo>
                    <a:pt x="103555" y="992767"/>
                  </a:lnTo>
                  <a:lnTo>
                    <a:pt x="129384" y="1029598"/>
                  </a:lnTo>
                  <a:lnTo>
                    <a:pt x="157662" y="1064477"/>
                  </a:lnTo>
                  <a:lnTo>
                    <a:pt x="188264" y="1097279"/>
                  </a:lnTo>
                  <a:lnTo>
                    <a:pt x="221067" y="1127882"/>
                  </a:lnTo>
                  <a:lnTo>
                    <a:pt x="255946" y="1156160"/>
                  </a:lnTo>
                  <a:lnTo>
                    <a:pt x="292777" y="1181989"/>
                  </a:lnTo>
                  <a:lnTo>
                    <a:pt x="331435" y="1205245"/>
                  </a:lnTo>
                  <a:lnTo>
                    <a:pt x="371797" y="1225803"/>
                  </a:lnTo>
                  <a:lnTo>
                    <a:pt x="413737" y="1243539"/>
                  </a:lnTo>
                  <a:lnTo>
                    <a:pt x="457132" y="1258330"/>
                  </a:lnTo>
                  <a:lnTo>
                    <a:pt x="501857" y="1270050"/>
                  </a:lnTo>
                  <a:lnTo>
                    <a:pt x="547788" y="1278575"/>
                  </a:lnTo>
                  <a:lnTo>
                    <a:pt x="594801" y="1283781"/>
                  </a:lnTo>
                  <a:lnTo>
                    <a:pt x="642772" y="1285544"/>
                  </a:lnTo>
                  <a:lnTo>
                    <a:pt x="690742" y="1283781"/>
                  </a:lnTo>
                  <a:lnTo>
                    <a:pt x="737755" y="1278575"/>
                  </a:lnTo>
                  <a:lnTo>
                    <a:pt x="783687" y="1270050"/>
                  </a:lnTo>
                  <a:lnTo>
                    <a:pt x="828412" y="1258330"/>
                  </a:lnTo>
                  <a:lnTo>
                    <a:pt x="871807" y="1243539"/>
                  </a:lnTo>
                  <a:lnTo>
                    <a:pt x="913747" y="1225803"/>
                  </a:lnTo>
                  <a:lnTo>
                    <a:pt x="954109" y="1205245"/>
                  </a:lnTo>
                  <a:lnTo>
                    <a:pt x="992767" y="1181989"/>
                  </a:lnTo>
                  <a:lnTo>
                    <a:pt x="1029598" y="1156160"/>
                  </a:lnTo>
                  <a:lnTo>
                    <a:pt x="1064477" y="1127882"/>
                  </a:lnTo>
                  <a:lnTo>
                    <a:pt x="1097280" y="1097279"/>
                  </a:lnTo>
                  <a:lnTo>
                    <a:pt x="1127882" y="1064477"/>
                  </a:lnTo>
                  <a:lnTo>
                    <a:pt x="1156160" y="1029598"/>
                  </a:lnTo>
                  <a:lnTo>
                    <a:pt x="1181989" y="992767"/>
                  </a:lnTo>
                  <a:lnTo>
                    <a:pt x="1205245" y="954109"/>
                  </a:lnTo>
                  <a:lnTo>
                    <a:pt x="1225803" y="913747"/>
                  </a:lnTo>
                  <a:lnTo>
                    <a:pt x="1243539" y="871807"/>
                  </a:lnTo>
                  <a:lnTo>
                    <a:pt x="1258330" y="828412"/>
                  </a:lnTo>
                  <a:lnTo>
                    <a:pt x="1270050" y="783687"/>
                  </a:lnTo>
                  <a:lnTo>
                    <a:pt x="1278575" y="737755"/>
                  </a:lnTo>
                  <a:lnTo>
                    <a:pt x="1283781" y="690742"/>
                  </a:lnTo>
                  <a:lnTo>
                    <a:pt x="1285544" y="642772"/>
                  </a:lnTo>
                  <a:lnTo>
                    <a:pt x="1283781" y="594801"/>
                  </a:lnTo>
                  <a:lnTo>
                    <a:pt x="1278575" y="547788"/>
                  </a:lnTo>
                  <a:lnTo>
                    <a:pt x="1270050" y="501857"/>
                  </a:lnTo>
                  <a:lnTo>
                    <a:pt x="1258330" y="457132"/>
                  </a:lnTo>
                  <a:lnTo>
                    <a:pt x="1243539" y="413737"/>
                  </a:lnTo>
                  <a:lnTo>
                    <a:pt x="1225803" y="371797"/>
                  </a:lnTo>
                  <a:lnTo>
                    <a:pt x="1205245" y="331435"/>
                  </a:lnTo>
                  <a:lnTo>
                    <a:pt x="1181989" y="292777"/>
                  </a:lnTo>
                  <a:lnTo>
                    <a:pt x="1156160" y="255946"/>
                  </a:lnTo>
                  <a:lnTo>
                    <a:pt x="1127882" y="221067"/>
                  </a:lnTo>
                  <a:lnTo>
                    <a:pt x="1097280" y="188264"/>
                  </a:lnTo>
                  <a:lnTo>
                    <a:pt x="1064477" y="157662"/>
                  </a:lnTo>
                  <a:lnTo>
                    <a:pt x="1029598" y="129384"/>
                  </a:lnTo>
                  <a:lnTo>
                    <a:pt x="992767" y="103555"/>
                  </a:lnTo>
                  <a:lnTo>
                    <a:pt x="954109" y="80299"/>
                  </a:lnTo>
                  <a:lnTo>
                    <a:pt x="913747" y="59741"/>
                  </a:lnTo>
                  <a:lnTo>
                    <a:pt x="871807" y="42004"/>
                  </a:lnTo>
                  <a:lnTo>
                    <a:pt x="828412" y="27214"/>
                  </a:lnTo>
                  <a:lnTo>
                    <a:pt x="783687" y="15494"/>
                  </a:lnTo>
                  <a:lnTo>
                    <a:pt x="737755" y="6969"/>
                  </a:lnTo>
                  <a:lnTo>
                    <a:pt x="690742" y="1763"/>
                  </a:lnTo>
                  <a:lnTo>
                    <a:pt x="642772" y="0"/>
                  </a:lnTo>
                  <a:close/>
                </a:path>
              </a:pathLst>
            </a:custGeom>
            <a:solidFill>
              <a:srgbClr val="FFFFFF"/>
            </a:solidFill>
          </p:spPr>
          <p:txBody>
            <a:bodyPr wrap="square" lIns="0" tIns="0" rIns="0" bIns="0" rtlCol="0"/>
            <a:lstStyle/>
            <a:p>
              <a:endParaRPr sz="1266"/>
            </a:p>
          </p:txBody>
        </p:sp>
        <p:sp>
          <p:nvSpPr>
            <p:cNvPr id="28" name="object 28"/>
            <p:cNvSpPr/>
            <p:nvPr/>
          </p:nvSpPr>
          <p:spPr>
            <a:xfrm>
              <a:off x="9611949" y="2386791"/>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29" name="object 29"/>
            <p:cNvSpPr/>
            <p:nvPr/>
          </p:nvSpPr>
          <p:spPr>
            <a:xfrm>
              <a:off x="10254719" y="2617230"/>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grpSp>
      <p:pic>
        <p:nvPicPr>
          <p:cNvPr id="30" name="object 30"/>
          <p:cNvPicPr/>
          <p:nvPr/>
        </p:nvPicPr>
        <p:blipFill>
          <a:blip r:embed="rId9" cstate="print"/>
          <a:stretch>
            <a:fillRect/>
          </a:stretch>
        </p:blipFill>
        <p:spPr>
          <a:xfrm>
            <a:off x="4703713" y="2058168"/>
            <a:ext cx="276820" cy="196452"/>
          </a:xfrm>
          <a:prstGeom prst="rect">
            <a:avLst/>
          </a:prstGeom>
        </p:spPr>
      </p:pic>
      <p:pic>
        <p:nvPicPr>
          <p:cNvPr id="31" name="object 31"/>
          <p:cNvPicPr/>
          <p:nvPr/>
        </p:nvPicPr>
        <p:blipFill>
          <a:blip r:embed="rId10" cstate="print"/>
          <a:stretch>
            <a:fillRect/>
          </a:stretch>
        </p:blipFill>
        <p:spPr>
          <a:xfrm>
            <a:off x="6876538" y="2027468"/>
            <a:ext cx="276820" cy="205382"/>
          </a:xfrm>
          <a:prstGeom prst="rect">
            <a:avLst/>
          </a:prstGeom>
        </p:spPr>
      </p:pic>
      <p:pic>
        <p:nvPicPr>
          <p:cNvPr id="32" name="object 32"/>
          <p:cNvPicPr/>
          <p:nvPr/>
        </p:nvPicPr>
        <p:blipFill>
          <a:blip r:embed="rId11" cstate="print"/>
          <a:stretch>
            <a:fillRect/>
          </a:stretch>
        </p:blipFill>
        <p:spPr>
          <a:xfrm>
            <a:off x="5919196" y="2064322"/>
            <a:ext cx="339327" cy="205381"/>
          </a:xfrm>
          <a:prstGeom prst="rect">
            <a:avLst/>
          </a:prstGeom>
        </p:spPr>
      </p:pic>
      <p:pic>
        <p:nvPicPr>
          <p:cNvPr id="33" name="object 33"/>
          <p:cNvPicPr/>
          <p:nvPr/>
        </p:nvPicPr>
        <p:blipFill>
          <a:blip r:embed="rId12" cstate="print"/>
          <a:stretch>
            <a:fillRect/>
          </a:stretch>
        </p:blipFill>
        <p:spPr>
          <a:xfrm>
            <a:off x="7302931" y="1978354"/>
            <a:ext cx="267890" cy="303609"/>
          </a:xfrm>
          <a:prstGeom prst="rect">
            <a:avLst/>
          </a:prstGeom>
        </p:spPr>
      </p:pic>
      <p:grpSp>
        <p:nvGrpSpPr>
          <p:cNvPr id="34" name="object 34"/>
          <p:cNvGrpSpPr/>
          <p:nvPr/>
        </p:nvGrpSpPr>
        <p:grpSpPr>
          <a:xfrm>
            <a:off x="1505424" y="2370983"/>
            <a:ext cx="901452" cy="952351"/>
            <a:chOff x="2141047" y="3372064"/>
            <a:chExt cx="1282065" cy="1354455"/>
          </a:xfrm>
        </p:grpSpPr>
        <p:sp>
          <p:nvSpPr>
            <p:cNvPr id="35" name="object 35"/>
            <p:cNvSpPr/>
            <p:nvPr/>
          </p:nvSpPr>
          <p:spPr>
            <a:xfrm>
              <a:off x="2762161" y="3372064"/>
              <a:ext cx="660400" cy="660400"/>
            </a:xfrm>
            <a:custGeom>
              <a:avLst/>
              <a:gdLst/>
              <a:ahLst/>
              <a:cxnLst/>
              <a:rect l="l" t="t" r="r" b="b"/>
              <a:pathLst>
                <a:path w="660400" h="660400">
                  <a:moveTo>
                    <a:pt x="609506" y="32922"/>
                  </a:moveTo>
                  <a:lnTo>
                    <a:pt x="0" y="642442"/>
                  </a:lnTo>
                  <a:lnTo>
                    <a:pt x="17957" y="660400"/>
                  </a:lnTo>
                  <a:lnTo>
                    <a:pt x="627469" y="50888"/>
                  </a:lnTo>
                  <a:lnTo>
                    <a:pt x="624471" y="35915"/>
                  </a:lnTo>
                  <a:lnTo>
                    <a:pt x="609506" y="32922"/>
                  </a:lnTo>
                  <a:close/>
                </a:path>
                <a:path w="660400" h="660400">
                  <a:moveTo>
                    <a:pt x="651422" y="26936"/>
                  </a:moveTo>
                  <a:lnTo>
                    <a:pt x="615492" y="26936"/>
                  </a:lnTo>
                  <a:lnTo>
                    <a:pt x="633463" y="44894"/>
                  </a:lnTo>
                  <a:lnTo>
                    <a:pt x="627469" y="50888"/>
                  </a:lnTo>
                  <a:lnTo>
                    <a:pt x="633463" y="80822"/>
                  </a:lnTo>
                  <a:lnTo>
                    <a:pt x="651422" y="26936"/>
                  </a:lnTo>
                  <a:close/>
                </a:path>
                <a:path w="660400" h="660400">
                  <a:moveTo>
                    <a:pt x="615492" y="26936"/>
                  </a:moveTo>
                  <a:lnTo>
                    <a:pt x="609506" y="32922"/>
                  </a:lnTo>
                  <a:lnTo>
                    <a:pt x="624471" y="35915"/>
                  </a:lnTo>
                  <a:lnTo>
                    <a:pt x="627469" y="50888"/>
                  </a:lnTo>
                  <a:lnTo>
                    <a:pt x="633463" y="44894"/>
                  </a:lnTo>
                  <a:lnTo>
                    <a:pt x="615492" y="26936"/>
                  </a:lnTo>
                  <a:close/>
                </a:path>
                <a:path w="660400" h="660400">
                  <a:moveTo>
                    <a:pt x="660399" y="0"/>
                  </a:moveTo>
                  <a:lnTo>
                    <a:pt x="579577" y="26936"/>
                  </a:lnTo>
                  <a:lnTo>
                    <a:pt x="609506" y="32922"/>
                  </a:lnTo>
                  <a:lnTo>
                    <a:pt x="615492" y="26936"/>
                  </a:lnTo>
                  <a:lnTo>
                    <a:pt x="651422" y="26936"/>
                  </a:lnTo>
                  <a:lnTo>
                    <a:pt x="660399" y="0"/>
                  </a:lnTo>
                  <a:close/>
                </a:path>
              </a:pathLst>
            </a:custGeom>
            <a:solidFill>
              <a:srgbClr val="000000"/>
            </a:solidFill>
          </p:spPr>
          <p:txBody>
            <a:bodyPr wrap="square" lIns="0" tIns="0" rIns="0" bIns="0" rtlCol="0"/>
            <a:lstStyle/>
            <a:p>
              <a:endParaRPr sz="1266"/>
            </a:p>
          </p:txBody>
        </p:sp>
        <p:sp>
          <p:nvSpPr>
            <p:cNvPr id="36" name="object 36"/>
            <p:cNvSpPr/>
            <p:nvPr/>
          </p:nvSpPr>
          <p:spPr>
            <a:xfrm>
              <a:off x="2153740" y="3913869"/>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37" name="object 37"/>
            <p:cNvSpPr/>
            <p:nvPr/>
          </p:nvSpPr>
          <p:spPr>
            <a:xfrm>
              <a:off x="2153740" y="3913869"/>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38" name="object 38"/>
            <p:cNvPicPr/>
            <p:nvPr/>
          </p:nvPicPr>
          <p:blipFill>
            <a:blip r:embed="rId13" cstate="print"/>
            <a:stretch>
              <a:fillRect/>
            </a:stretch>
          </p:blipFill>
          <p:spPr>
            <a:xfrm>
              <a:off x="2403360" y="4110723"/>
              <a:ext cx="342895" cy="406396"/>
            </a:xfrm>
            <a:prstGeom prst="rect">
              <a:avLst/>
            </a:prstGeom>
          </p:spPr>
        </p:pic>
      </p:grpSp>
      <p:grpSp>
        <p:nvGrpSpPr>
          <p:cNvPr id="39" name="object 39"/>
          <p:cNvGrpSpPr/>
          <p:nvPr/>
        </p:nvGrpSpPr>
        <p:grpSpPr>
          <a:xfrm>
            <a:off x="3474006" y="1551622"/>
            <a:ext cx="5043041" cy="1228279"/>
            <a:chOff x="4940808" y="2206751"/>
            <a:chExt cx="7172325" cy="1746885"/>
          </a:xfrm>
        </p:grpSpPr>
        <p:pic>
          <p:nvPicPr>
            <p:cNvPr id="40" name="object 40"/>
            <p:cNvPicPr/>
            <p:nvPr/>
          </p:nvPicPr>
          <p:blipFill>
            <a:blip r:embed="rId14" cstate="print"/>
            <a:stretch>
              <a:fillRect/>
            </a:stretch>
          </p:blipFill>
          <p:spPr>
            <a:xfrm>
              <a:off x="4940808" y="2206751"/>
              <a:ext cx="7171944" cy="1746503"/>
            </a:xfrm>
            <a:prstGeom prst="rect">
              <a:avLst/>
            </a:prstGeom>
          </p:spPr>
        </p:pic>
        <p:pic>
          <p:nvPicPr>
            <p:cNvPr id="41" name="object 41"/>
            <p:cNvPicPr/>
            <p:nvPr/>
          </p:nvPicPr>
          <p:blipFill>
            <a:blip r:embed="rId15" cstate="print"/>
            <a:stretch>
              <a:fillRect/>
            </a:stretch>
          </p:blipFill>
          <p:spPr>
            <a:xfrm>
              <a:off x="4981079" y="2220445"/>
              <a:ext cx="7092988" cy="1669030"/>
            </a:xfrm>
            <a:prstGeom prst="rect">
              <a:avLst/>
            </a:prstGeom>
          </p:spPr>
        </p:pic>
      </p:grpSp>
      <p:grpSp>
        <p:nvGrpSpPr>
          <p:cNvPr id="42" name="object 42"/>
          <p:cNvGrpSpPr/>
          <p:nvPr/>
        </p:nvGrpSpPr>
        <p:grpSpPr>
          <a:xfrm>
            <a:off x="2059713" y="3624024"/>
            <a:ext cx="4488954" cy="1303287"/>
            <a:chOff x="2929369" y="5154167"/>
            <a:chExt cx="6384290" cy="1853564"/>
          </a:xfrm>
        </p:grpSpPr>
        <p:pic>
          <p:nvPicPr>
            <p:cNvPr id="43" name="object 43"/>
            <p:cNvPicPr/>
            <p:nvPr/>
          </p:nvPicPr>
          <p:blipFill>
            <a:blip r:embed="rId16" cstate="print"/>
            <a:stretch>
              <a:fillRect/>
            </a:stretch>
          </p:blipFill>
          <p:spPr>
            <a:xfrm>
              <a:off x="4413503" y="5154167"/>
              <a:ext cx="2154935" cy="1853183"/>
            </a:xfrm>
            <a:prstGeom prst="rect">
              <a:avLst/>
            </a:prstGeom>
          </p:spPr>
        </p:pic>
        <p:pic>
          <p:nvPicPr>
            <p:cNvPr id="44" name="object 44"/>
            <p:cNvPicPr/>
            <p:nvPr/>
          </p:nvPicPr>
          <p:blipFill>
            <a:blip r:embed="rId17" cstate="print"/>
            <a:stretch>
              <a:fillRect/>
            </a:stretch>
          </p:blipFill>
          <p:spPr>
            <a:xfrm>
              <a:off x="4432211" y="5169383"/>
              <a:ext cx="2104161" cy="1794407"/>
            </a:xfrm>
            <a:prstGeom prst="rect">
              <a:avLst/>
            </a:prstGeom>
          </p:spPr>
        </p:pic>
        <p:pic>
          <p:nvPicPr>
            <p:cNvPr id="45" name="object 45"/>
            <p:cNvPicPr/>
            <p:nvPr/>
          </p:nvPicPr>
          <p:blipFill>
            <a:blip r:embed="rId18" cstate="print"/>
            <a:stretch>
              <a:fillRect/>
            </a:stretch>
          </p:blipFill>
          <p:spPr>
            <a:xfrm>
              <a:off x="2929369" y="5469451"/>
              <a:ext cx="6384061" cy="1204267"/>
            </a:xfrm>
            <a:prstGeom prst="rect">
              <a:avLst/>
            </a:prstGeom>
          </p:spPr>
        </p:pic>
      </p:grpSp>
      <p:sp>
        <p:nvSpPr>
          <p:cNvPr id="46" name="object 46"/>
          <p:cNvSpPr txBox="1"/>
          <p:nvPr/>
        </p:nvSpPr>
        <p:spPr>
          <a:xfrm>
            <a:off x="3198273" y="4997411"/>
            <a:ext cx="1429196" cy="405009"/>
          </a:xfrm>
          <a:prstGeom prst="rect">
            <a:avLst/>
          </a:prstGeom>
        </p:spPr>
        <p:txBody>
          <a:bodyPr vert="horz" wrap="square" lIns="0" tIns="20092" rIns="0" bIns="0" rtlCol="0">
            <a:spAutoFit/>
          </a:bodyPr>
          <a:lstStyle/>
          <a:p>
            <a:pPr marL="8929" marR="3572" indent="26788">
              <a:lnSpc>
                <a:spcPts val="1469"/>
              </a:lnSpc>
              <a:spcBef>
                <a:spcPts val="158"/>
              </a:spcBef>
            </a:pPr>
            <a:r>
              <a:rPr sz="1266" dirty="0">
                <a:solidFill>
                  <a:srgbClr val="00882B"/>
                </a:solidFill>
                <a:latin typeface="Calibri" panose="020F0502020204030204" pitchFamily="34" charset="0"/>
                <a:cs typeface="Calibri" panose="020F0502020204030204" pitchFamily="34" charset="0"/>
              </a:rPr>
              <a:t>already</a:t>
            </a:r>
            <a:r>
              <a:rPr sz="1266" spc="-7" dirty="0">
                <a:solidFill>
                  <a:srgbClr val="00882B"/>
                </a:solidFill>
                <a:latin typeface="Calibri" panose="020F0502020204030204" pitchFamily="34" charset="0"/>
                <a:cs typeface="Calibri" panose="020F0502020204030204" pitchFamily="34" charset="0"/>
              </a:rPr>
              <a:t> computed. re-</a:t>
            </a:r>
            <a:r>
              <a:rPr sz="1266" dirty="0">
                <a:solidFill>
                  <a:srgbClr val="00882B"/>
                </a:solidFill>
                <a:latin typeface="Calibri" panose="020F0502020204030204" pitchFamily="34" charset="0"/>
                <a:cs typeface="Calibri" panose="020F0502020204030204" pitchFamily="34" charset="0"/>
              </a:rPr>
              <a:t>use</a:t>
            </a:r>
            <a:r>
              <a:rPr sz="1266" spc="18" dirty="0">
                <a:solidFill>
                  <a:srgbClr val="00882B"/>
                </a:solidFill>
                <a:latin typeface="Calibri" panose="020F0502020204030204" pitchFamily="34" charset="0"/>
                <a:cs typeface="Calibri" panose="020F0502020204030204" pitchFamily="34" charset="0"/>
              </a:rPr>
              <a:t> </a:t>
            </a:r>
            <a:r>
              <a:rPr sz="1266" spc="-7" dirty="0">
                <a:solidFill>
                  <a:srgbClr val="00882B"/>
                </a:solidFill>
                <a:latin typeface="Calibri" panose="020F0502020204030204" pitchFamily="34" charset="0"/>
                <a:cs typeface="Calibri" panose="020F0502020204030204" pitchFamily="34" charset="0"/>
              </a:rPr>
              <a:t>(</a:t>
            </a:r>
            <a:r>
              <a:rPr sz="1266" u="sng" spc="-7" dirty="0">
                <a:solidFill>
                  <a:srgbClr val="00882B"/>
                </a:solidFill>
                <a:uFill>
                  <a:solidFill>
                    <a:srgbClr val="00882B"/>
                  </a:solidFill>
                </a:uFill>
                <a:latin typeface="Calibri" panose="020F0502020204030204" pitchFamily="34" charset="0"/>
                <a:cs typeface="Calibri" panose="020F0502020204030204" pitchFamily="34" charset="0"/>
              </a:rPr>
              <a:t>propagate</a:t>
            </a:r>
            <a:r>
              <a:rPr sz="1266" spc="-7" dirty="0">
                <a:solidFill>
                  <a:srgbClr val="00882B"/>
                </a:solidFill>
                <a:latin typeface="Calibri" panose="020F0502020204030204" pitchFamily="34" charset="0"/>
                <a:cs typeface="Calibri" panose="020F0502020204030204" pitchFamily="34" charset="0"/>
              </a:rPr>
              <a:t>)!</a:t>
            </a:r>
            <a:endParaRPr sz="1266" dirty="0">
              <a:latin typeface="Calibri" panose="020F0502020204030204" pitchFamily="34" charset="0"/>
              <a:cs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47453" y="1600200"/>
            <a:ext cx="7307152" cy="4525963"/>
          </a:xfrm>
        </p:spPr>
        <p:txBody>
          <a:bodyPr>
            <a:normAutofit/>
          </a:bodyPr>
          <a:lstStyle/>
          <a:p>
            <a:r>
              <a:rPr lang="en-US" dirty="0"/>
              <a:t>Because a lot of money is invested in it…</a:t>
            </a:r>
          </a:p>
          <a:p>
            <a:pPr lvl="1"/>
            <a:r>
              <a:rPr lang="en-US" dirty="0" err="1"/>
              <a:t>DeepMind</a:t>
            </a:r>
            <a:r>
              <a:rPr lang="en-US" dirty="0"/>
              <a:t>:  Acquired by Google for </a:t>
            </a:r>
            <a:r>
              <a:rPr lang="en-US" b="1" dirty="0"/>
              <a:t>$400 million</a:t>
            </a:r>
          </a:p>
          <a:p>
            <a:pPr lvl="1"/>
            <a:r>
              <a:rPr lang="en-US" dirty="0" err="1"/>
              <a:t>DNNResearch</a:t>
            </a:r>
            <a:r>
              <a:rPr lang="en-US" dirty="0"/>
              <a:t>:  </a:t>
            </a:r>
            <a:r>
              <a:rPr lang="en-US" b="1" dirty="0"/>
              <a:t>Three</a:t>
            </a:r>
            <a:r>
              <a:rPr lang="en-US" altLang="zh-CN" b="1" dirty="0"/>
              <a:t>-</a:t>
            </a:r>
            <a:r>
              <a:rPr lang="en-US" b="1" dirty="0"/>
              <a:t>person startup </a:t>
            </a:r>
            <a:r>
              <a:rPr lang="en-US" dirty="0"/>
              <a:t>(including Geoff Hinton) acquired by Google for unknown price tag</a:t>
            </a:r>
          </a:p>
          <a:p>
            <a:pPr lvl="1"/>
            <a:r>
              <a:rPr lang="en-US" dirty="0" err="1"/>
              <a:t>Enlitic</a:t>
            </a:r>
            <a:r>
              <a:rPr lang="en-US" dirty="0"/>
              <a:t>, Ersatz, </a:t>
            </a:r>
            <a:r>
              <a:rPr lang="en-US" dirty="0" err="1"/>
              <a:t>MetaMind</a:t>
            </a:r>
            <a:r>
              <a:rPr lang="en-US" dirty="0"/>
              <a:t>, </a:t>
            </a:r>
            <a:r>
              <a:rPr lang="en-US" dirty="0" err="1"/>
              <a:t>Nervana</a:t>
            </a:r>
            <a:r>
              <a:rPr lang="en-US" dirty="0"/>
              <a:t>, Skylab: </a:t>
            </a:r>
            <a:br>
              <a:rPr lang="en-US" dirty="0"/>
            </a:br>
            <a:r>
              <a:rPr lang="en-US" dirty="0"/>
              <a:t>Deep Learning startups commanding </a:t>
            </a:r>
            <a:r>
              <a:rPr lang="en-US" b="1" dirty="0"/>
              <a:t>millions of VC dollars</a:t>
            </a:r>
          </a:p>
          <a:p>
            <a:r>
              <a:rPr lang="en-US" dirty="0"/>
              <a:t>Because it made the </a:t>
            </a:r>
            <a:r>
              <a:rPr lang="en-US" b="1" dirty="0"/>
              <a:t>front page </a:t>
            </a:r>
            <a:r>
              <a:rPr lang="en-US" dirty="0"/>
              <a:t>of the New York Times</a:t>
            </a:r>
          </a:p>
        </p:txBody>
      </p:sp>
      <p:pic>
        <p:nvPicPr>
          <p:cNvPr id="6" name="Picture 5"/>
          <p:cNvPicPr>
            <a:picLocks noChangeAspect="1"/>
          </p:cNvPicPr>
          <p:nvPr/>
        </p:nvPicPr>
        <p:blipFill>
          <a:blip r:embed="rId2"/>
          <a:stretch>
            <a:fillRect/>
          </a:stretch>
        </p:blipFill>
        <p:spPr>
          <a:xfrm>
            <a:off x="3717278" y="5382618"/>
            <a:ext cx="2906430" cy="743545"/>
          </a:xfrm>
          <a:prstGeom prst="rect">
            <a:avLst/>
          </a:prstGeom>
          <a:solidFill>
            <a:schemeClr val="tx1"/>
          </a:solidFill>
        </p:spPr>
      </p:pic>
      <p:pic>
        <p:nvPicPr>
          <p:cNvPr id="7" name="Picture 6"/>
          <p:cNvPicPr>
            <a:picLocks noChangeAspect="1"/>
          </p:cNvPicPr>
          <p:nvPr/>
        </p:nvPicPr>
        <p:blipFill>
          <a:blip r:embed="rId3"/>
          <a:stretch>
            <a:fillRect/>
          </a:stretch>
        </p:blipFill>
        <p:spPr>
          <a:xfrm>
            <a:off x="7416226" y="1796211"/>
            <a:ext cx="1653682" cy="659076"/>
          </a:xfrm>
          <a:prstGeom prst="rect">
            <a:avLst/>
          </a:prstGeom>
        </p:spPr>
      </p:pic>
      <p:pic>
        <p:nvPicPr>
          <p:cNvPr id="9" name="Picture 8"/>
          <p:cNvPicPr>
            <a:picLocks noChangeAspect="1"/>
          </p:cNvPicPr>
          <p:nvPr/>
        </p:nvPicPr>
        <p:blipFill>
          <a:blip r:embed="rId4"/>
          <a:stretch>
            <a:fillRect/>
          </a:stretch>
        </p:blipFill>
        <p:spPr>
          <a:xfrm>
            <a:off x="7416226" y="2651298"/>
            <a:ext cx="1653681" cy="930862"/>
          </a:xfrm>
          <a:prstGeom prst="rect">
            <a:avLst/>
          </a:prstGeom>
        </p:spPr>
      </p:pic>
      <p:pic>
        <p:nvPicPr>
          <p:cNvPr id="11" name="Picture 10"/>
          <p:cNvPicPr>
            <a:picLocks noChangeAspect="1"/>
          </p:cNvPicPr>
          <p:nvPr/>
        </p:nvPicPr>
        <p:blipFill>
          <a:blip r:embed="rId5"/>
          <a:stretch>
            <a:fillRect/>
          </a:stretch>
        </p:blipFill>
        <p:spPr>
          <a:xfrm>
            <a:off x="7416225" y="3778171"/>
            <a:ext cx="1653682" cy="542408"/>
          </a:xfrm>
          <a:prstGeom prst="rect">
            <a:avLst/>
          </a:prstGeom>
        </p:spPr>
      </p:pic>
      <p:sp>
        <p:nvSpPr>
          <p:cNvPr id="13" name="Title 1">
            <a:extLst>
              <a:ext uri="{FF2B5EF4-FFF2-40B4-BE49-F238E27FC236}">
                <a16:creationId xmlns:a16="http://schemas.microsoft.com/office/drawing/2014/main" id="{9BC6E586-64A4-E1A2-8330-934259AD3A17}"/>
              </a:ext>
            </a:extLst>
          </p:cNvPr>
          <p:cNvSpPr txBox="1">
            <a:spLocks/>
          </p:cNvSpPr>
          <p:nvPr/>
        </p:nvSpPr>
        <p:spPr>
          <a:xfrm>
            <a:off x="341750" y="60312"/>
            <a:ext cx="8029869"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Why is everyone talking about Deep Learning?</a:t>
            </a:r>
          </a:p>
        </p:txBody>
      </p:sp>
    </p:spTree>
    <p:extLst>
      <p:ext uri="{BB962C8B-B14F-4D97-AF65-F5344CB8AC3E}">
        <p14:creationId xmlns:p14="http://schemas.microsoft.com/office/powerpoint/2010/main" val="338593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941881"/>
            <a:ext cx="9144000" cy="1132594"/>
          </a:xfrm>
          <a:prstGeom prst="rect">
            <a:avLst/>
          </a:prstGeom>
        </p:spPr>
      </p:pic>
      <p:sp>
        <p:nvSpPr>
          <p:cNvPr id="3" name="object 3"/>
          <p:cNvSpPr txBox="1">
            <a:spLocks noGrp="1"/>
          </p:cNvSpPr>
          <p:nvPr>
            <p:ph type="title"/>
          </p:nvPr>
        </p:nvSpPr>
        <p:spPr>
          <a:xfrm>
            <a:off x="511448" y="1880830"/>
            <a:ext cx="8118425" cy="3118843"/>
          </a:xfrm>
          <a:prstGeom prst="rect">
            <a:avLst/>
          </a:prstGeom>
        </p:spPr>
        <p:txBody>
          <a:bodyPr vert="horz" wrap="square" lIns="0" tIns="8930" rIns="0" bIns="0" rtlCol="0" anchor="ctr">
            <a:spAutoFit/>
          </a:bodyPr>
          <a:lstStyle/>
          <a:p>
            <a:pPr marL="893" algn="ctr">
              <a:lnSpc>
                <a:spcPct val="100000"/>
              </a:lnSpc>
              <a:spcBef>
                <a:spcPts val="70"/>
              </a:spcBef>
            </a:pPr>
            <a:r>
              <a:rPr sz="5625" dirty="0">
                <a:latin typeface="Copperplate-Light"/>
                <a:cs typeface="Copperplate-Light"/>
              </a:rPr>
              <a:t>The</a:t>
            </a:r>
            <a:r>
              <a:rPr sz="5625" spc="-14" dirty="0">
                <a:latin typeface="Copperplate-Light"/>
                <a:cs typeface="Copperplate-Light"/>
              </a:rPr>
              <a:t> </a:t>
            </a:r>
            <a:r>
              <a:rPr sz="5625" dirty="0">
                <a:latin typeface="Copperplate-Light"/>
                <a:cs typeface="Copperplate-Light"/>
              </a:rPr>
              <a:t>Chain</a:t>
            </a:r>
            <a:r>
              <a:rPr sz="5625" spc="-14" dirty="0">
                <a:latin typeface="Copperplate-Light"/>
                <a:cs typeface="Copperplate-Light"/>
              </a:rPr>
              <a:t> Rule</a:t>
            </a:r>
            <a:endParaRPr sz="5625">
              <a:latin typeface="Copperplate-Light"/>
              <a:cs typeface="Copperplate-Light"/>
            </a:endParaRPr>
          </a:p>
          <a:p>
            <a:pPr>
              <a:lnSpc>
                <a:spcPct val="100000"/>
              </a:lnSpc>
            </a:pPr>
            <a:endParaRPr sz="5625">
              <a:latin typeface="Copperplate-Light"/>
              <a:cs typeface="Copperplate-Light"/>
            </a:endParaRPr>
          </a:p>
          <a:p>
            <a:pPr marL="8929">
              <a:lnSpc>
                <a:spcPct val="100000"/>
              </a:lnSpc>
              <a:spcBef>
                <a:spcPts val="3987"/>
              </a:spcBef>
              <a:tabLst>
                <a:tab pos="2074739" algn="l"/>
              </a:tabLst>
            </a:pPr>
            <a:r>
              <a:rPr sz="5625" spc="-7" dirty="0">
                <a:latin typeface="Copperplate-Light"/>
                <a:cs typeface="Copperplate-Light"/>
              </a:rPr>
              <a:t>a.k.a.</a:t>
            </a:r>
            <a:r>
              <a:rPr sz="5625" dirty="0">
                <a:latin typeface="Copperplate-Light"/>
                <a:cs typeface="Copperplate-Light"/>
              </a:rPr>
              <a:t>	</a:t>
            </a:r>
            <a:r>
              <a:rPr sz="5625" spc="-7" dirty="0">
                <a:latin typeface="Copperplate-Light"/>
                <a:cs typeface="Copperplate-Light"/>
              </a:rPr>
              <a:t>backpropagation</a:t>
            </a:r>
            <a:endParaRPr sz="5625">
              <a:latin typeface="Copperplate-Light"/>
              <a:cs typeface="Copperplate-Light"/>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1778" y="2346065"/>
            <a:ext cx="1104156" cy="53578"/>
          </a:xfrm>
          <a:custGeom>
            <a:avLst/>
            <a:gdLst/>
            <a:ahLst/>
            <a:cxnLst/>
            <a:rect l="l" t="t" r="r" b="b"/>
            <a:pathLst>
              <a:path w="1570354" h="76200">
                <a:moveTo>
                  <a:pt x="1519516" y="38100"/>
                </a:moveTo>
                <a:lnTo>
                  <a:pt x="1494116" y="76200"/>
                </a:lnTo>
                <a:lnTo>
                  <a:pt x="1544916" y="50800"/>
                </a:lnTo>
                <a:lnTo>
                  <a:pt x="1519516" y="50800"/>
                </a:lnTo>
                <a:lnTo>
                  <a:pt x="1519516" y="38100"/>
                </a:lnTo>
                <a:close/>
              </a:path>
              <a:path w="1570354" h="76200">
                <a:moveTo>
                  <a:pt x="1511050" y="25400"/>
                </a:moveTo>
                <a:lnTo>
                  <a:pt x="0" y="25400"/>
                </a:lnTo>
                <a:lnTo>
                  <a:pt x="0" y="50800"/>
                </a:lnTo>
                <a:lnTo>
                  <a:pt x="1511050" y="50800"/>
                </a:lnTo>
                <a:lnTo>
                  <a:pt x="1519516" y="38100"/>
                </a:lnTo>
                <a:lnTo>
                  <a:pt x="1511050" y="25400"/>
                </a:lnTo>
                <a:close/>
              </a:path>
              <a:path w="1570354" h="76200">
                <a:moveTo>
                  <a:pt x="1544916" y="25400"/>
                </a:moveTo>
                <a:lnTo>
                  <a:pt x="1519516" y="25400"/>
                </a:lnTo>
                <a:lnTo>
                  <a:pt x="1519516" y="50800"/>
                </a:lnTo>
                <a:lnTo>
                  <a:pt x="1544916" y="50800"/>
                </a:lnTo>
                <a:lnTo>
                  <a:pt x="1570316" y="38100"/>
                </a:lnTo>
                <a:lnTo>
                  <a:pt x="1544916" y="25400"/>
                </a:lnTo>
                <a:close/>
              </a:path>
              <a:path w="1570354" h="76200">
                <a:moveTo>
                  <a:pt x="1494116" y="0"/>
                </a:moveTo>
                <a:lnTo>
                  <a:pt x="1519516" y="38100"/>
                </a:lnTo>
                <a:lnTo>
                  <a:pt x="1519516" y="25400"/>
                </a:lnTo>
                <a:lnTo>
                  <a:pt x="1544916" y="25400"/>
                </a:lnTo>
                <a:lnTo>
                  <a:pt x="1494116" y="0"/>
                </a:lnTo>
                <a:close/>
              </a:path>
            </a:pathLst>
          </a:custGeom>
          <a:solidFill>
            <a:srgbClr val="000000"/>
          </a:solidFill>
        </p:spPr>
        <p:txBody>
          <a:bodyPr wrap="square" lIns="0" tIns="0" rIns="0" bIns="0" rtlCol="0"/>
          <a:lstStyle/>
          <a:p>
            <a:endParaRPr sz="1266"/>
          </a:p>
        </p:txBody>
      </p:sp>
      <p:pic>
        <p:nvPicPr>
          <p:cNvPr id="3" name="object 3"/>
          <p:cNvPicPr/>
          <p:nvPr/>
        </p:nvPicPr>
        <p:blipFill>
          <a:blip r:embed="rId2" cstate="print"/>
          <a:stretch>
            <a:fillRect/>
          </a:stretch>
        </p:blipFill>
        <p:spPr>
          <a:xfrm>
            <a:off x="942126" y="2296952"/>
            <a:ext cx="169661" cy="151805"/>
          </a:xfrm>
          <a:prstGeom prst="rect">
            <a:avLst/>
          </a:prstGeom>
        </p:spPr>
      </p:pic>
      <p:sp>
        <p:nvSpPr>
          <p:cNvPr id="4" name="object 4"/>
          <p:cNvSpPr/>
          <p:nvPr/>
        </p:nvSpPr>
        <p:spPr>
          <a:xfrm>
            <a:off x="2425781" y="1920906"/>
            <a:ext cx="903684" cy="903684"/>
          </a:xfrm>
          <a:custGeom>
            <a:avLst/>
            <a:gdLst/>
            <a:ahLst/>
            <a:cxnLst/>
            <a:rect l="l" t="t" r="r" b="b"/>
            <a:pathLst>
              <a:path w="1285239" h="1285239">
                <a:moveTo>
                  <a:pt x="0" y="642442"/>
                </a:moveTo>
                <a:lnTo>
                  <a:pt x="1762" y="594495"/>
                </a:lnTo>
                <a:lnTo>
                  <a:pt x="6965" y="547506"/>
                </a:lnTo>
                <a:lnTo>
                  <a:pt x="15486" y="501598"/>
                </a:lnTo>
                <a:lnTo>
                  <a:pt x="27200" y="456896"/>
                </a:lnTo>
                <a:lnTo>
                  <a:pt x="41982" y="413523"/>
                </a:lnTo>
                <a:lnTo>
                  <a:pt x="59710" y="371604"/>
                </a:lnTo>
                <a:lnTo>
                  <a:pt x="80257" y="331264"/>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3"/>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3"/>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4"/>
                </a:lnTo>
                <a:lnTo>
                  <a:pt x="1225173" y="371604"/>
                </a:lnTo>
                <a:lnTo>
                  <a:pt x="1242900" y="413523"/>
                </a:lnTo>
                <a:lnTo>
                  <a:pt x="1257683" y="456896"/>
                </a:lnTo>
                <a:lnTo>
                  <a:pt x="1269396" y="501598"/>
                </a:lnTo>
                <a:lnTo>
                  <a:pt x="1277917" y="547506"/>
                </a:lnTo>
                <a:lnTo>
                  <a:pt x="1283121" y="594495"/>
                </a:lnTo>
                <a:lnTo>
                  <a:pt x="1284883" y="642442"/>
                </a:lnTo>
                <a:lnTo>
                  <a:pt x="1283121" y="690388"/>
                </a:lnTo>
                <a:lnTo>
                  <a:pt x="1277917" y="737377"/>
                </a:lnTo>
                <a:lnTo>
                  <a:pt x="1269396" y="783285"/>
                </a:lnTo>
                <a:lnTo>
                  <a:pt x="1257683" y="827988"/>
                </a:lnTo>
                <a:lnTo>
                  <a:pt x="1242900" y="871360"/>
                </a:lnTo>
                <a:lnTo>
                  <a:pt x="1225173" y="913279"/>
                </a:lnTo>
                <a:lnTo>
                  <a:pt x="1204625" y="953620"/>
                </a:lnTo>
                <a:lnTo>
                  <a:pt x="1181382" y="992258"/>
                </a:lnTo>
                <a:lnTo>
                  <a:pt x="1155566" y="1029070"/>
                </a:lnTo>
                <a:lnTo>
                  <a:pt x="1127303" y="1063931"/>
                </a:lnTo>
                <a:lnTo>
                  <a:pt x="1096716" y="1096717"/>
                </a:lnTo>
                <a:lnTo>
                  <a:pt x="1063930" y="1127304"/>
                </a:lnTo>
                <a:lnTo>
                  <a:pt x="1029069" y="1155567"/>
                </a:lnTo>
                <a:lnTo>
                  <a:pt x="992257" y="1181383"/>
                </a:lnTo>
                <a:lnTo>
                  <a:pt x="953619" y="1204626"/>
                </a:lnTo>
                <a:lnTo>
                  <a:pt x="913278" y="1225174"/>
                </a:lnTo>
                <a:lnTo>
                  <a:pt x="871360" y="1242901"/>
                </a:lnTo>
                <a:lnTo>
                  <a:pt x="827987" y="1257684"/>
                </a:lnTo>
                <a:lnTo>
                  <a:pt x="783284" y="1269397"/>
                </a:lnTo>
                <a:lnTo>
                  <a:pt x="737377" y="1277918"/>
                </a:lnTo>
                <a:lnTo>
                  <a:pt x="690387" y="1283122"/>
                </a:lnTo>
                <a:lnTo>
                  <a:pt x="642441" y="1284884"/>
                </a:lnTo>
                <a:lnTo>
                  <a:pt x="594495" y="1283122"/>
                </a:lnTo>
                <a:lnTo>
                  <a:pt x="547506" y="1277918"/>
                </a:lnTo>
                <a:lnTo>
                  <a:pt x="501598" y="1269397"/>
                </a:lnTo>
                <a:lnTo>
                  <a:pt x="456896" y="1257684"/>
                </a:lnTo>
                <a:lnTo>
                  <a:pt x="413523" y="1242901"/>
                </a:lnTo>
                <a:lnTo>
                  <a:pt x="371604" y="1225174"/>
                </a:lnTo>
                <a:lnTo>
                  <a:pt x="331263" y="1204626"/>
                </a:lnTo>
                <a:lnTo>
                  <a:pt x="292625" y="1181383"/>
                </a:lnTo>
                <a:lnTo>
                  <a:pt x="255813" y="1155567"/>
                </a:lnTo>
                <a:lnTo>
                  <a:pt x="220952" y="1127304"/>
                </a:lnTo>
                <a:lnTo>
                  <a:pt x="188166" y="1096717"/>
                </a:lnTo>
                <a:lnTo>
                  <a:pt x="157580" y="1063931"/>
                </a:lnTo>
                <a:lnTo>
                  <a:pt x="129316" y="1029070"/>
                </a:lnTo>
                <a:lnTo>
                  <a:pt x="103501" y="992258"/>
                </a:lnTo>
                <a:lnTo>
                  <a:pt x="80257" y="953620"/>
                </a:lnTo>
                <a:lnTo>
                  <a:pt x="59710" y="913279"/>
                </a:lnTo>
                <a:lnTo>
                  <a:pt x="41982" y="871360"/>
                </a:lnTo>
                <a:lnTo>
                  <a:pt x="27200" y="827988"/>
                </a:lnTo>
                <a:lnTo>
                  <a:pt x="15486" y="783285"/>
                </a:lnTo>
                <a:lnTo>
                  <a:pt x="6965" y="737377"/>
                </a:lnTo>
                <a:lnTo>
                  <a:pt x="1762" y="690388"/>
                </a:lnTo>
                <a:lnTo>
                  <a:pt x="0" y="642442"/>
                </a:lnTo>
                <a:close/>
              </a:path>
            </a:pathLst>
          </a:custGeom>
          <a:ln w="25387">
            <a:solidFill>
              <a:srgbClr val="000000"/>
            </a:solidFill>
          </a:ln>
        </p:spPr>
        <p:txBody>
          <a:bodyPr wrap="square" lIns="0" tIns="0" rIns="0" bIns="0" rtlCol="0"/>
          <a:lstStyle/>
          <a:p>
            <a:endParaRPr sz="1266"/>
          </a:p>
        </p:txBody>
      </p:sp>
      <p:grpSp>
        <p:nvGrpSpPr>
          <p:cNvPr id="5" name="object 5"/>
          <p:cNvGrpSpPr/>
          <p:nvPr/>
        </p:nvGrpSpPr>
        <p:grpSpPr>
          <a:xfrm>
            <a:off x="1533629" y="2082643"/>
            <a:ext cx="580430" cy="580430"/>
            <a:chOff x="2181161" y="2961981"/>
            <a:chExt cx="825500" cy="825500"/>
          </a:xfrm>
        </p:grpSpPr>
        <p:sp>
          <p:nvSpPr>
            <p:cNvPr id="6" name="object 6"/>
            <p:cNvSpPr/>
            <p:nvPr/>
          </p:nvSpPr>
          <p:spPr>
            <a:xfrm>
              <a:off x="2193855" y="2974675"/>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7" name="object 7"/>
            <p:cNvSpPr/>
            <p:nvPr/>
          </p:nvSpPr>
          <p:spPr>
            <a:xfrm>
              <a:off x="2193855" y="2974675"/>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8" name="object 8"/>
            <p:cNvPicPr/>
            <p:nvPr/>
          </p:nvPicPr>
          <p:blipFill>
            <a:blip r:embed="rId3" cstate="print"/>
            <a:stretch>
              <a:fillRect/>
            </a:stretch>
          </p:blipFill>
          <p:spPr>
            <a:xfrm>
              <a:off x="2358961" y="3235024"/>
              <a:ext cx="469894" cy="279395"/>
            </a:xfrm>
            <a:prstGeom prst="rect">
              <a:avLst/>
            </a:prstGeom>
          </p:spPr>
        </p:pic>
      </p:grpSp>
      <p:sp>
        <p:nvSpPr>
          <p:cNvPr id="9" name="object 9"/>
          <p:cNvSpPr/>
          <p:nvPr/>
        </p:nvSpPr>
        <p:spPr>
          <a:xfrm>
            <a:off x="2877728" y="2074557"/>
            <a:ext cx="0" cy="58043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pic>
        <p:nvPicPr>
          <p:cNvPr id="10" name="object 10"/>
          <p:cNvPicPr/>
          <p:nvPr/>
        </p:nvPicPr>
        <p:blipFill>
          <a:blip r:embed="rId4" cstate="print"/>
          <a:stretch>
            <a:fillRect/>
          </a:stretch>
        </p:blipFill>
        <p:spPr>
          <a:xfrm>
            <a:off x="2525824" y="2274626"/>
            <a:ext cx="267889" cy="196450"/>
          </a:xfrm>
          <a:prstGeom prst="rect">
            <a:avLst/>
          </a:prstGeom>
        </p:spPr>
      </p:pic>
      <p:pic>
        <p:nvPicPr>
          <p:cNvPr id="11" name="object 11"/>
          <p:cNvPicPr/>
          <p:nvPr/>
        </p:nvPicPr>
        <p:blipFill>
          <a:blip r:embed="rId5" cstate="print"/>
          <a:stretch>
            <a:fillRect/>
          </a:stretch>
        </p:blipFill>
        <p:spPr>
          <a:xfrm>
            <a:off x="2953704" y="2212672"/>
            <a:ext cx="258962" cy="303606"/>
          </a:xfrm>
          <a:prstGeom prst="rect">
            <a:avLst/>
          </a:prstGeom>
        </p:spPr>
      </p:pic>
      <p:grpSp>
        <p:nvGrpSpPr>
          <p:cNvPr id="12" name="object 12"/>
          <p:cNvGrpSpPr/>
          <p:nvPr/>
        </p:nvGrpSpPr>
        <p:grpSpPr>
          <a:xfrm>
            <a:off x="3365414" y="1894121"/>
            <a:ext cx="2171700" cy="921544"/>
            <a:chOff x="4786367" y="2693861"/>
            <a:chExt cx="3088640" cy="1310640"/>
          </a:xfrm>
        </p:grpSpPr>
        <p:sp>
          <p:nvSpPr>
            <p:cNvPr id="13" name="object 13"/>
            <p:cNvSpPr/>
            <p:nvPr/>
          </p:nvSpPr>
          <p:spPr>
            <a:xfrm>
              <a:off x="4786367" y="3348537"/>
              <a:ext cx="1740535" cy="76200"/>
            </a:xfrm>
            <a:custGeom>
              <a:avLst/>
              <a:gdLst/>
              <a:ahLst/>
              <a:cxnLst/>
              <a:rect l="l" t="t" r="r" b="b"/>
              <a:pathLst>
                <a:path w="1740534" h="76200">
                  <a:moveTo>
                    <a:pt x="1689239" y="38100"/>
                  </a:moveTo>
                  <a:lnTo>
                    <a:pt x="1663839" y="76200"/>
                  </a:lnTo>
                  <a:lnTo>
                    <a:pt x="1714639" y="50800"/>
                  </a:lnTo>
                  <a:lnTo>
                    <a:pt x="1689239" y="50800"/>
                  </a:lnTo>
                  <a:lnTo>
                    <a:pt x="1689239" y="38100"/>
                  </a:lnTo>
                  <a:close/>
                </a:path>
                <a:path w="1740534" h="76200">
                  <a:moveTo>
                    <a:pt x="1680773" y="25400"/>
                  </a:moveTo>
                  <a:lnTo>
                    <a:pt x="0" y="25400"/>
                  </a:lnTo>
                  <a:lnTo>
                    <a:pt x="0" y="50800"/>
                  </a:lnTo>
                  <a:lnTo>
                    <a:pt x="1680773" y="50800"/>
                  </a:lnTo>
                  <a:lnTo>
                    <a:pt x="1689239" y="38100"/>
                  </a:lnTo>
                  <a:lnTo>
                    <a:pt x="1680773" y="25400"/>
                  </a:lnTo>
                  <a:close/>
                </a:path>
                <a:path w="1740534" h="76200">
                  <a:moveTo>
                    <a:pt x="1714639" y="25400"/>
                  </a:moveTo>
                  <a:lnTo>
                    <a:pt x="1689239" y="25400"/>
                  </a:lnTo>
                  <a:lnTo>
                    <a:pt x="1689239" y="50800"/>
                  </a:lnTo>
                  <a:lnTo>
                    <a:pt x="1714639" y="50800"/>
                  </a:lnTo>
                  <a:lnTo>
                    <a:pt x="1740039" y="38100"/>
                  </a:lnTo>
                  <a:lnTo>
                    <a:pt x="1714639" y="25400"/>
                  </a:lnTo>
                  <a:close/>
                </a:path>
                <a:path w="1740534"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14" name="object 14"/>
            <p:cNvSpPr/>
            <p:nvPr/>
          </p:nvSpPr>
          <p:spPr>
            <a:xfrm>
              <a:off x="5204795" y="2986587"/>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15" name="object 15"/>
            <p:cNvSpPr/>
            <p:nvPr/>
          </p:nvSpPr>
          <p:spPr>
            <a:xfrm>
              <a:off x="5204795" y="2986587"/>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16" name="object 16"/>
            <p:cNvPicPr/>
            <p:nvPr/>
          </p:nvPicPr>
          <p:blipFill>
            <a:blip r:embed="rId6" cstate="print"/>
            <a:stretch>
              <a:fillRect/>
            </a:stretch>
          </p:blipFill>
          <p:spPr>
            <a:xfrm>
              <a:off x="5363545" y="3258850"/>
              <a:ext cx="482594" cy="279401"/>
            </a:xfrm>
            <a:prstGeom prst="rect">
              <a:avLst/>
            </a:prstGeom>
          </p:spPr>
        </p:pic>
        <p:sp>
          <p:nvSpPr>
            <p:cNvPr id="17" name="object 17"/>
            <p:cNvSpPr/>
            <p:nvPr/>
          </p:nvSpPr>
          <p:spPr>
            <a:xfrm>
              <a:off x="6577232" y="2706555"/>
              <a:ext cx="1285240" cy="1285240"/>
            </a:xfrm>
            <a:custGeom>
              <a:avLst/>
              <a:gdLst/>
              <a:ahLst/>
              <a:cxnLst/>
              <a:rect l="l" t="t" r="r" b="b"/>
              <a:pathLst>
                <a:path w="1285240" h="1285239">
                  <a:moveTo>
                    <a:pt x="0" y="642442"/>
                  </a:moveTo>
                  <a:lnTo>
                    <a:pt x="1762" y="594495"/>
                  </a:lnTo>
                  <a:lnTo>
                    <a:pt x="6965" y="547506"/>
                  </a:lnTo>
                  <a:lnTo>
                    <a:pt x="15486" y="501598"/>
                  </a:lnTo>
                  <a:lnTo>
                    <a:pt x="27200" y="456896"/>
                  </a:lnTo>
                  <a:lnTo>
                    <a:pt x="41982" y="413523"/>
                  </a:lnTo>
                  <a:lnTo>
                    <a:pt x="59710" y="371604"/>
                  </a:lnTo>
                  <a:lnTo>
                    <a:pt x="80257" y="331264"/>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3"/>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3"/>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4"/>
                  </a:lnTo>
                  <a:lnTo>
                    <a:pt x="1225173" y="371604"/>
                  </a:lnTo>
                  <a:lnTo>
                    <a:pt x="1242900" y="413523"/>
                  </a:lnTo>
                  <a:lnTo>
                    <a:pt x="1257683" y="456896"/>
                  </a:lnTo>
                  <a:lnTo>
                    <a:pt x="1269396" y="501598"/>
                  </a:lnTo>
                  <a:lnTo>
                    <a:pt x="1277917" y="547506"/>
                  </a:lnTo>
                  <a:lnTo>
                    <a:pt x="1283121" y="594495"/>
                  </a:lnTo>
                  <a:lnTo>
                    <a:pt x="1284883" y="642442"/>
                  </a:lnTo>
                  <a:lnTo>
                    <a:pt x="1283121" y="690388"/>
                  </a:lnTo>
                  <a:lnTo>
                    <a:pt x="1277917" y="737377"/>
                  </a:lnTo>
                  <a:lnTo>
                    <a:pt x="1269396" y="783285"/>
                  </a:lnTo>
                  <a:lnTo>
                    <a:pt x="1257683" y="827988"/>
                  </a:lnTo>
                  <a:lnTo>
                    <a:pt x="1242900" y="871360"/>
                  </a:lnTo>
                  <a:lnTo>
                    <a:pt x="1225173" y="913279"/>
                  </a:lnTo>
                  <a:lnTo>
                    <a:pt x="1204625" y="953620"/>
                  </a:lnTo>
                  <a:lnTo>
                    <a:pt x="1181382" y="992258"/>
                  </a:lnTo>
                  <a:lnTo>
                    <a:pt x="1155566" y="1029070"/>
                  </a:lnTo>
                  <a:lnTo>
                    <a:pt x="1127303" y="1063931"/>
                  </a:lnTo>
                  <a:lnTo>
                    <a:pt x="1096716" y="1096717"/>
                  </a:lnTo>
                  <a:lnTo>
                    <a:pt x="1063930" y="1127304"/>
                  </a:lnTo>
                  <a:lnTo>
                    <a:pt x="1029069" y="1155567"/>
                  </a:lnTo>
                  <a:lnTo>
                    <a:pt x="992257" y="1181383"/>
                  </a:lnTo>
                  <a:lnTo>
                    <a:pt x="953619" y="1204626"/>
                  </a:lnTo>
                  <a:lnTo>
                    <a:pt x="913278" y="1225174"/>
                  </a:lnTo>
                  <a:lnTo>
                    <a:pt x="871360" y="1242901"/>
                  </a:lnTo>
                  <a:lnTo>
                    <a:pt x="827987" y="1257684"/>
                  </a:lnTo>
                  <a:lnTo>
                    <a:pt x="783284" y="1269397"/>
                  </a:lnTo>
                  <a:lnTo>
                    <a:pt x="737377" y="1277918"/>
                  </a:lnTo>
                  <a:lnTo>
                    <a:pt x="690387" y="1283122"/>
                  </a:lnTo>
                  <a:lnTo>
                    <a:pt x="642441" y="1284884"/>
                  </a:lnTo>
                  <a:lnTo>
                    <a:pt x="594495" y="1283122"/>
                  </a:lnTo>
                  <a:lnTo>
                    <a:pt x="547506" y="1277918"/>
                  </a:lnTo>
                  <a:lnTo>
                    <a:pt x="501598" y="1269397"/>
                  </a:lnTo>
                  <a:lnTo>
                    <a:pt x="456896" y="1257684"/>
                  </a:lnTo>
                  <a:lnTo>
                    <a:pt x="413523" y="1242901"/>
                  </a:lnTo>
                  <a:lnTo>
                    <a:pt x="371604" y="1225174"/>
                  </a:lnTo>
                  <a:lnTo>
                    <a:pt x="331263" y="1204626"/>
                  </a:lnTo>
                  <a:lnTo>
                    <a:pt x="292625" y="1181383"/>
                  </a:lnTo>
                  <a:lnTo>
                    <a:pt x="255813" y="1155567"/>
                  </a:lnTo>
                  <a:lnTo>
                    <a:pt x="220952" y="1127304"/>
                  </a:lnTo>
                  <a:lnTo>
                    <a:pt x="188166" y="1096717"/>
                  </a:lnTo>
                  <a:lnTo>
                    <a:pt x="157580" y="1063931"/>
                  </a:lnTo>
                  <a:lnTo>
                    <a:pt x="129316" y="1029070"/>
                  </a:lnTo>
                  <a:lnTo>
                    <a:pt x="103501" y="992258"/>
                  </a:lnTo>
                  <a:lnTo>
                    <a:pt x="80257" y="953620"/>
                  </a:lnTo>
                  <a:lnTo>
                    <a:pt x="59710" y="913279"/>
                  </a:lnTo>
                  <a:lnTo>
                    <a:pt x="41982" y="871360"/>
                  </a:lnTo>
                  <a:lnTo>
                    <a:pt x="27200" y="827988"/>
                  </a:lnTo>
                  <a:lnTo>
                    <a:pt x="15486" y="783285"/>
                  </a:lnTo>
                  <a:lnTo>
                    <a:pt x="6965" y="737377"/>
                  </a:lnTo>
                  <a:lnTo>
                    <a:pt x="1762" y="690388"/>
                  </a:lnTo>
                  <a:lnTo>
                    <a:pt x="0" y="642442"/>
                  </a:lnTo>
                  <a:close/>
                </a:path>
              </a:pathLst>
            </a:custGeom>
            <a:ln w="25387">
              <a:solidFill>
                <a:srgbClr val="000000"/>
              </a:solidFill>
            </a:ln>
          </p:spPr>
          <p:txBody>
            <a:bodyPr wrap="square" lIns="0" tIns="0" rIns="0" bIns="0" rtlCol="0"/>
            <a:lstStyle/>
            <a:p>
              <a:endParaRPr sz="1266"/>
            </a:p>
          </p:txBody>
        </p:sp>
        <p:sp>
          <p:nvSpPr>
            <p:cNvPr id="18" name="object 18"/>
            <p:cNvSpPr/>
            <p:nvPr/>
          </p:nvSpPr>
          <p:spPr>
            <a:xfrm>
              <a:off x="7220002" y="2936994"/>
              <a:ext cx="0" cy="825500"/>
            </a:xfrm>
            <a:custGeom>
              <a:avLst/>
              <a:gdLst/>
              <a:ahLst/>
              <a:cxnLst/>
              <a:rect l="l" t="t" r="r" b="b"/>
              <a:pathLst>
                <a:path h="825500">
                  <a:moveTo>
                    <a:pt x="0" y="825081"/>
                  </a:moveTo>
                  <a:lnTo>
                    <a:pt x="0" y="0"/>
                  </a:lnTo>
                </a:path>
              </a:pathLst>
            </a:custGeom>
            <a:ln w="25387">
              <a:solidFill>
                <a:srgbClr val="000000"/>
              </a:solidFill>
            </a:ln>
          </p:spPr>
          <p:txBody>
            <a:bodyPr wrap="square" lIns="0" tIns="0" rIns="0" bIns="0" rtlCol="0"/>
            <a:lstStyle/>
            <a:p>
              <a:endParaRPr sz="1266"/>
            </a:p>
          </p:txBody>
        </p:sp>
      </p:grpSp>
      <p:sp>
        <p:nvSpPr>
          <p:cNvPr id="19" name="object 19"/>
          <p:cNvSpPr/>
          <p:nvPr/>
        </p:nvSpPr>
        <p:spPr>
          <a:xfrm>
            <a:off x="7645251" y="2337687"/>
            <a:ext cx="448717" cy="53578"/>
          </a:xfrm>
          <a:custGeom>
            <a:avLst/>
            <a:gdLst/>
            <a:ahLst/>
            <a:cxnLst/>
            <a:rect l="l" t="t" r="r" b="b"/>
            <a:pathLst>
              <a:path w="638175" h="76200">
                <a:moveTo>
                  <a:pt x="587121" y="38100"/>
                </a:moveTo>
                <a:lnTo>
                  <a:pt x="561721" y="76200"/>
                </a:lnTo>
                <a:lnTo>
                  <a:pt x="612521" y="50800"/>
                </a:lnTo>
                <a:lnTo>
                  <a:pt x="587121" y="50800"/>
                </a:lnTo>
                <a:lnTo>
                  <a:pt x="587121" y="38100"/>
                </a:lnTo>
                <a:close/>
              </a:path>
              <a:path w="638175" h="76200">
                <a:moveTo>
                  <a:pt x="578654" y="25400"/>
                </a:moveTo>
                <a:lnTo>
                  <a:pt x="0" y="25400"/>
                </a:lnTo>
                <a:lnTo>
                  <a:pt x="0" y="50800"/>
                </a:lnTo>
                <a:lnTo>
                  <a:pt x="578654" y="50800"/>
                </a:lnTo>
                <a:lnTo>
                  <a:pt x="587121" y="38100"/>
                </a:lnTo>
                <a:lnTo>
                  <a:pt x="578654" y="25400"/>
                </a:lnTo>
                <a:close/>
              </a:path>
              <a:path w="638175" h="76200">
                <a:moveTo>
                  <a:pt x="612521" y="25400"/>
                </a:moveTo>
                <a:lnTo>
                  <a:pt x="587121" y="25400"/>
                </a:lnTo>
                <a:lnTo>
                  <a:pt x="587121" y="50800"/>
                </a:lnTo>
                <a:lnTo>
                  <a:pt x="612521" y="50800"/>
                </a:lnTo>
                <a:lnTo>
                  <a:pt x="637921" y="38100"/>
                </a:lnTo>
                <a:lnTo>
                  <a:pt x="612521" y="25400"/>
                </a:lnTo>
                <a:close/>
              </a:path>
              <a:path w="638175" h="76200">
                <a:moveTo>
                  <a:pt x="561721" y="0"/>
                </a:moveTo>
                <a:lnTo>
                  <a:pt x="587121" y="38100"/>
                </a:lnTo>
                <a:lnTo>
                  <a:pt x="587121" y="25400"/>
                </a:lnTo>
                <a:lnTo>
                  <a:pt x="612521" y="25400"/>
                </a:lnTo>
                <a:lnTo>
                  <a:pt x="561721" y="0"/>
                </a:lnTo>
                <a:close/>
              </a:path>
            </a:pathLst>
          </a:custGeom>
          <a:solidFill>
            <a:srgbClr val="000000"/>
          </a:solidFill>
        </p:spPr>
        <p:txBody>
          <a:bodyPr wrap="square" lIns="0" tIns="0" rIns="0" bIns="0" rtlCol="0"/>
          <a:lstStyle/>
          <a:p>
            <a:endParaRPr sz="1266"/>
          </a:p>
        </p:txBody>
      </p:sp>
      <p:pic>
        <p:nvPicPr>
          <p:cNvPr id="20" name="object 20"/>
          <p:cNvPicPr/>
          <p:nvPr/>
        </p:nvPicPr>
        <p:blipFill>
          <a:blip r:embed="rId7" cstate="print"/>
          <a:stretch>
            <a:fillRect/>
          </a:stretch>
        </p:blipFill>
        <p:spPr>
          <a:xfrm>
            <a:off x="5176968" y="2211566"/>
            <a:ext cx="258961" cy="303605"/>
          </a:xfrm>
          <a:prstGeom prst="rect">
            <a:avLst/>
          </a:prstGeom>
        </p:spPr>
      </p:pic>
      <p:grpSp>
        <p:nvGrpSpPr>
          <p:cNvPr id="21" name="object 21"/>
          <p:cNvGrpSpPr/>
          <p:nvPr/>
        </p:nvGrpSpPr>
        <p:grpSpPr>
          <a:xfrm>
            <a:off x="5527405" y="2091019"/>
            <a:ext cx="1223814" cy="580430"/>
            <a:chOff x="7861198" y="2973894"/>
            <a:chExt cx="1740535" cy="825500"/>
          </a:xfrm>
        </p:grpSpPr>
        <p:sp>
          <p:nvSpPr>
            <p:cNvPr id="22" name="object 22"/>
            <p:cNvSpPr/>
            <p:nvPr/>
          </p:nvSpPr>
          <p:spPr>
            <a:xfrm>
              <a:off x="7861198" y="3348537"/>
              <a:ext cx="1740535" cy="76200"/>
            </a:xfrm>
            <a:custGeom>
              <a:avLst/>
              <a:gdLst/>
              <a:ahLst/>
              <a:cxnLst/>
              <a:rect l="l" t="t" r="r" b="b"/>
              <a:pathLst>
                <a:path w="1740534" h="76200">
                  <a:moveTo>
                    <a:pt x="1689239" y="38100"/>
                  </a:moveTo>
                  <a:lnTo>
                    <a:pt x="1663839" y="76200"/>
                  </a:lnTo>
                  <a:lnTo>
                    <a:pt x="1714639" y="50800"/>
                  </a:lnTo>
                  <a:lnTo>
                    <a:pt x="1689239" y="50800"/>
                  </a:lnTo>
                  <a:lnTo>
                    <a:pt x="1689239" y="38100"/>
                  </a:lnTo>
                  <a:close/>
                </a:path>
                <a:path w="1740534" h="76200">
                  <a:moveTo>
                    <a:pt x="1680773" y="25400"/>
                  </a:moveTo>
                  <a:lnTo>
                    <a:pt x="0" y="25400"/>
                  </a:lnTo>
                  <a:lnTo>
                    <a:pt x="0" y="50800"/>
                  </a:lnTo>
                  <a:lnTo>
                    <a:pt x="1680773" y="50800"/>
                  </a:lnTo>
                  <a:lnTo>
                    <a:pt x="1689239" y="38100"/>
                  </a:lnTo>
                  <a:lnTo>
                    <a:pt x="1680773" y="25400"/>
                  </a:lnTo>
                  <a:close/>
                </a:path>
                <a:path w="1740534" h="76200">
                  <a:moveTo>
                    <a:pt x="1714639" y="25400"/>
                  </a:moveTo>
                  <a:lnTo>
                    <a:pt x="1689239" y="25400"/>
                  </a:lnTo>
                  <a:lnTo>
                    <a:pt x="1689239" y="50800"/>
                  </a:lnTo>
                  <a:lnTo>
                    <a:pt x="1714639" y="50800"/>
                  </a:lnTo>
                  <a:lnTo>
                    <a:pt x="1740039" y="38100"/>
                  </a:lnTo>
                  <a:lnTo>
                    <a:pt x="1714639" y="25400"/>
                  </a:lnTo>
                  <a:close/>
                </a:path>
                <a:path w="1740534"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23" name="object 23"/>
            <p:cNvSpPr/>
            <p:nvPr/>
          </p:nvSpPr>
          <p:spPr>
            <a:xfrm>
              <a:off x="8279626" y="2986587"/>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24" name="object 24"/>
            <p:cNvSpPr/>
            <p:nvPr/>
          </p:nvSpPr>
          <p:spPr>
            <a:xfrm>
              <a:off x="8279626" y="2986587"/>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grpSp>
      <p:grpSp>
        <p:nvGrpSpPr>
          <p:cNvPr id="25" name="object 25"/>
          <p:cNvGrpSpPr/>
          <p:nvPr/>
        </p:nvGrpSpPr>
        <p:grpSpPr>
          <a:xfrm>
            <a:off x="6777681" y="1894121"/>
            <a:ext cx="921544" cy="921544"/>
            <a:chOff x="9639369" y="2693861"/>
            <a:chExt cx="1310640" cy="1310640"/>
          </a:xfrm>
        </p:grpSpPr>
        <p:sp>
          <p:nvSpPr>
            <p:cNvPr id="26" name="object 26"/>
            <p:cNvSpPr/>
            <p:nvPr/>
          </p:nvSpPr>
          <p:spPr>
            <a:xfrm>
              <a:off x="9652063" y="2706552"/>
              <a:ext cx="1285875" cy="1285875"/>
            </a:xfrm>
            <a:custGeom>
              <a:avLst/>
              <a:gdLst/>
              <a:ahLst/>
              <a:cxnLst/>
              <a:rect l="l" t="t" r="r" b="b"/>
              <a:pathLst>
                <a:path w="1285875" h="1285875">
                  <a:moveTo>
                    <a:pt x="642772" y="0"/>
                  </a:moveTo>
                  <a:lnTo>
                    <a:pt x="594801" y="1763"/>
                  </a:lnTo>
                  <a:lnTo>
                    <a:pt x="547788" y="6969"/>
                  </a:lnTo>
                  <a:lnTo>
                    <a:pt x="501857" y="15494"/>
                  </a:lnTo>
                  <a:lnTo>
                    <a:pt x="457132" y="27214"/>
                  </a:lnTo>
                  <a:lnTo>
                    <a:pt x="413737" y="42004"/>
                  </a:lnTo>
                  <a:lnTo>
                    <a:pt x="371797" y="59741"/>
                  </a:lnTo>
                  <a:lnTo>
                    <a:pt x="331435" y="80299"/>
                  </a:lnTo>
                  <a:lnTo>
                    <a:pt x="292777" y="103555"/>
                  </a:lnTo>
                  <a:lnTo>
                    <a:pt x="255946" y="129384"/>
                  </a:lnTo>
                  <a:lnTo>
                    <a:pt x="221067" y="157662"/>
                  </a:lnTo>
                  <a:lnTo>
                    <a:pt x="188264" y="188264"/>
                  </a:lnTo>
                  <a:lnTo>
                    <a:pt x="157662" y="221067"/>
                  </a:lnTo>
                  <a:lnTo>
                    <a:pt x="129384" y="255946"/>
                  </a:lnTo>
                  <a:lnTo>
                    <a:pt x="103555" y="292777"/>
                  </a:lnTo>
                  <a:lnTo>
                    <a:pt x="80299" y="331435"/>
                  </a:lnTo>
                  <a:lnTo>
                    <a:pt x="59741" y="371797"/>
                  </a:lnTo>
                  <a:lnTo>
                    <a:pt x="42004" y="413737"/>
                  </a:lnTo>
                  <a:lnTo>
                    <a:pt x="27214" y="457132"/>
                  </a:lnTo>
                  <a:lnTo>
                    <a:pt x="15494" y="501857"/>
                  </a:lnTo>
                  <a:lnTo>
                    <a:pt x="6969" y="547788"/>
                  </a:lnTo>
                  <a:lnTo>
                    <a:pt x="1763" y="594801"/>
                  </a:lnTo>
                  <a:lnTo>
                    <a:pt x="0" y="642772"/>
                  </a:lnTo>
                  <a:lnTo>
                    <a:pt x="1763" y="690742"/>
                  </a:lnTo>
                  <a:lnTo>
                    <a:pt x="6969" y="737755"/>
                  </a:lnTo>
                  <a:lnTo>
                    <a:pt x="15494" y="783687"/>
                  </a:lnTo>
                  <a:lnTo>
                    <a:pt x="27214" y="828412"/>
                  </a:lnTo>
                  <a:lnTo>
                    <a:pt x="42004" y="871807"/>
                  </a:lnTo>
                  <a:lnTo>
                    <a:pt x="59741" y="913747"/>
                  </a:lnTo>
                  <a:lnTo>
                    <a:pt x="80299" y="954109"/>
                  </a:lnTo>
                  <a:lnTo>
                    <a:pt x="103555" y="992767"/>
                  </a:lnTo>
                  <a:lnTo>
                    <a:pt x="129384" y="1029598"/>
                  </a:lnTo>
                  <a:lnTo>
                    <a:pt x="157662" y="1064477"/>
                  </a:lnTo>
                  <a:lnTo>
                    <a:pt x="188264" y="1097279"/>
                  </a:lnTo>
                  <a:lnTo>
                    <a:pt x="221067" y="1127882"/>
                  </a:lnTo>
                  <a:lnTo>
                    <a:pt x="255946" y="1156160"/>
                  </a:lnTo>
                  <a:lnTo>
                    <a:pt x="292777" y="1181989"/>
                  </a:lnTo>
                  <a:lnTo>
                    <a:pt x="331435" y="1205245"/>
                  </a:lnTo>
                  <a:lnTo>
                    <a:pt x="371797" y="1225803"/>
                  </a:lnTo>
                  <a:lnTo>
                    <a:pt x="413737" y="1243539"/>
                  </a:lnTo>
                  <a:lnTo>
                    <a:pt x="457132" y="1258330"/>
                  </a:lnTo>
                  <a:lnTo>
                    <a:pt x="501857" y="1270050"/>
                  </a:lnTo>
                  <a:lnTo>
                    <a:pt x="547788" y="1278575"/>
                  </a:lnTo>
                  <a:lnTo>
                    <a:pt x="594801" y="1283781"/>
                  </a:lnTo>
                  <a:lnTo>
                    <a:pt x="642772" y="1285544"/>
                  </a:lnTo>
                  <a:lnTo>
                    <a:pt x="690742" y="1283781"/>
                  </a:lnTo>
                  <a:lnTo>
                    <a:pt x="737755" y="1278575"/>
                  </a:lnTo>
                  <a:lnTo>
                    <a:pt x="783687" y="1270050"/>
                  </a:lnTo>
                  <a:lnTo>
                    <a:pt x="828412" y="1258330"/>
                  </a:lnTo>
                  <a:lnTo>
                    <a:pt x="871807" y="1243539"/>
                  </a:lnTo>
                  <a:lnTo>
                    <a:pt x="913747" y="1225803"/>
                  </a:lnTo>
                  <a:lnTo>
                    <a:pt x="954109" y="1205245"/>
                  </a:lnTo>
                  <a:lnTo>
                    <a:pt x="992767" y="1181989"/>
                  </a:lnTo>
                  <a:lnTo>
                    <a:pt x="1029598" y="1156160"/>
                  </a:lnTo>
                  <a:lnTo>
                    <a:pt x="1064477" y="1127882"/>
                  </a:lnTo>
                  <a:lnTo>
                    <a:pt x="1097280" y="1097279"/>
                  </a:lnTo>
                  <a:lnTo>
                    <a:pt x="1127882" y="1064477"/>
                  </a:lnTo>
                  <a:lnTo>
                    <a:pt x="1156160" y="1029598"/>
                  </a:lnTo>
                  <a:lnTo>
                    <a:pt x="1181989" y="992767"/>
                  </a:lnTo>
                  <a:lnTo>
                    <a:pt x="1205245" y="954109"/>
                  </a:lnTo>
                  <a:lnTo>
                    <a:pt x="1225803" y="913747"/>
                  </a:lnTo>
                  <a:lnTo>
                    <a:pt x="1243539" y="871807"/>
                  </a:lnTo>
                  <a:lnTo>
                    <a:pt x="1258330" y="828412"/>
                  </a:lnTo>
                  <a:lnTo>
                    <a:pt x="1270050" y="783687"/>
                  </a:lnTo>
                  <a:lnTo>
                    <a:pt x="1278575" y="737755"/>
                  </a:lnTo>
                  <a:lnTo>
                    <a:pt x="1283781" y="690742"/>
                  </a:lnTo>
                  <a:lnTo>
                    <a:pt x="1285544" y="642772"/>
                  </a:lnTo>
                  <a:lnTo>
                    <a:pt x="1283781" y="594801"/>
                  </a:lnTo>
                  <a:lnTo>
                    <a:pt x="1278575" y="547788"/>
                  </a:lnTo>
                  <a:lnTo>
                    <a:pt x="1270050" y="501857"/>
                  </a:lnTo>
                  <a:lnTo>
                    <a:pt x="1258330" y="457132"/>
                  </a:lnTo>
                  <a:lnTo>
                    <a:pt x="1243539" y="413737"/>
                  </a:lnTo>
                  <a:lnTo>
                    <a:pt x="1225803" y="371797"/>
                  </a:lnTo>
                  <a:lnTo>
                    <a:pt x="1205245" y="331435"/>
                  </a:lnTo>
                  <a:lnTo>
                    <a:pt x="1181989" y="292777"/>
                  </a:lnTo>
                  <a:lnTo>
                    <a:pt x="1156160" y="255946"/>
                  </a:lnTo>
                  <a:lnTo>
                    <a:pt x="1127882" y="221067"/>
                  </a:lnTo>
                  <a:lnTo>
                    <a:pt x="1097280" y="188264"/>
                  </a:lnTo>
                  <a:lnTo>
                    <a:pt x="1064477" y="157662"/>
                  </a:lnTo>
                  <a:lnTo>
                    <a:pt x="1029598" y="129384"/>
                  </a:lnTo>
                  <a:lnTo>
                    <a:pt x="992767" y="103555"/>
                  </a:lnTo>
                  <a:lnTo>
                    <a:pt x="954109" y="80299"/>
                  </a:lnTo>
                  <a:lnTo>
                    <a:pt x="913747" y="59741"/>
                  </a:lnTo>
                  <a:lnTo>
                    <a:pt x="871807" y="42004"/>
                  </a:lnTo>
                  <a:lnTo>
                    <a:pt x="828412" y="27214"/>
                  </a:lnTo>
                  <a:lnTo>
                    <a:pt x="783687" y="15494"/>
                  </a:lnTo>
                  <a:lnTo>
                    <a:pt x="737755" y="6969"/>
                  </a:lnTo>
                  <a:lnTo>
                    <a:pt x="690742" y="1763"/>
                  </a:lnTo>
                  <a:lnTo>
                    <a:pt x="642772" y="0"/>
                  </a:lnTo>
                  <a:close/>
                </a:path>
              </a:pathLst>
            </a:custGeom>
            <a:solidFill>
              <a:srgbClr val="FFFFFF"/>
            </a:solidFill>
          </p:spPr>
          <p:txBody>
            <a:bodyPr wrap="square" lIns="0" tIns="0" rIns="0" bIns="0" rtlCol="0"/>
            <a:lstStyle/>
            <a:p>
              <a:endParaRPr sz="1266"/>
            </a:p>
          </p:txBody>
        </p:sp>
        <p:sp>
          <p:nvSpPr>
            <p:cNvPr id="27" name="object 27"/>
            <p:cNvSpPr/>
            <p:nvPr/>
          </p:nvSpPr>
          <p:spPr>
            <a:xfrm>
              <a:off x="9652063" y="2706555"/>
              <a:ext cx="1285240" cy="1285240"/>
            </a:xfrm>
            <a:custGeom>
              <a:avLst/>
              <a:gdLst/>
              <a:ahLst/>
              <a:cxnLst/>
              <a:rect l="l" t="t" r="r" b="b"/>
              <a:pathLst>
                <a:path w="1285240" h="1285239">
                  <a:moveTo>
                    <a:pt x="0" y="642442"/>
                  </a:moveTo>
                  <a:lnTo>
                    <a:pt x="1762" y="594495"/>
                  </a:lnTo>
                  <a:lnTo>
                    <a:pt x="6965" y="547506"/>
                  </a:lnTo>
                  <a:lnTo>
                    <a:pt x="15486" y="501598"/>
                  </a:lnTo>
                  <a:lnTo>
                    <a:pt x="27200" y="456896"/>
                  </a:lnTo>
                  <a:lnTo>
                    <a:pt x="41982" y="413523"/>
                  </a:lnTo>
                  <a:lnTo>
                    <a:pt x="59710" y="371604"/>
                  </a:lnTo>
                  <a:lnTo>
                    <a:pt x="80257" y="331264"/>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3"/>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3"/>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4"/>
                  </a:lnTo>
                  <a:lnTo>
                    <a:pt x="1225173" y="371604"/>
                  </a:lnTo>
                  <a:lnTo>
                    <a:pt x="1242900" y="413523"/>
                  </a:lnTo>
                  <a:lnTo>
                    <a:pt x="1257683" y="456896"/>
                  </a:lnTo>
                  <a:lnTo>
                    <a:pt x="1269396" y="501598"/>
                  </a:lnTo>
                  <a:lnTo>
                    <a:pt x="1277917" y="547506"/>
                  </a:lnTo>
                  <a:lnTo>
                    <a:pt x="1283121" y="594495"/>
                  </a:lnTo>
                  <a:lnTo>
                    <a:pt x="1284883" y="642442"/>
                  </a:lnTo>
                  <a:lnTo>
                    <a:pt x="1283121" y="690388"/>
                  </a:lnTo>
                  <a:lnTo>
                    <a:pt x="1277917" y="737377"/>
                  </a:lnTo>
                  <a:lnTo>
                    <a:pt x="1269396" y="783285"/>
                  </a:lnTo>
                  <a:lnTo>
                    <a:pt x="1257683" y="827988"/>
                  </a:lnTo>
                  <a:lnTo>
                    <a:pt x="1242900" y="871360"/>
                  </a:lnTo>
                  <a:lnTo>
                    <a:pt x="1225173" y="913279"/>
                  </a:lnTo>
                  <a:lnTo>
                    <a:pt x="1204625" y="953620"/>
                  </a:lnTo>
                  <a:lnTo>
                    <a:pt x="1181382" y="992258"/>
                  </a:lnTo>
                  <a:lnTo>
                    <a:pt x="1155566" y="1029070"/>
                  </a:lnTo>
                  <a:lnTo>
                    <a:pt x="1127303" y="1063931"/>
                  </a:lnTo>
                  <a:lnTo>
                    <a:pt x="1096716" y="1096717"/>
                  </a:lnTo>
                  <a:lnTo>
                    <a:pt x="1063930" y="1127304"/>
                  </a:lnTo>
                  <a:lnTo>
                    <a:pt x="1029069" y="1155567"/>
                  </a:lnTo>
                  <a:lnTo>
                    <a:pt x="992257" y="1181383"/>
                  </a:lnTo>
                  <a:lnTo>
                    <a:pt x="953619" y="1204626"/>
                  </a:lnTo>
                  <a:lnTo>
                    <a:pt x="913278" y="1225174"/>
                  </a:lnTo>
                  <a:lnTo>
                    <a:pt x="871360" y="1242901"/>
                  </a:lnTo>
                  <a:lnTo>
                    <a:pt x="827987" y="1257684"/>
                  </a:lnTo>
                  <a:lnTo>
                    <a:pt x="783284" y="1269397"/>
                  </a:lnTo>
                  <a:lnTo>
                    <a:pt x="737377" y="1277918"/>
                  </a:lnTo>
                  <a:lnTo>
                    <a:pt x="690387" y="1283122"/>
                  </a:lnTo>
                  <a:lnTo>
                    <a:pt x="642441" y="1284884"/>
                  </a:lnTo>
                  <a:lnTo>
                    <a:pt x="594495" y="1283122"/>
                  </a:lnTo>
                  <a:lnTo>
                    <a:pt x="547506" y="1277918"/>
                  </a:lnTo>
                  <a:lnTo>
                    <a:pt x="501598" y="1269397"/>
                  </a:lnTo>
                  <a:lnTo>
                    <a:pt x="456896" y="1257684"/>
                  </a:lnTo>
                  <a:lnTo>
                    <a:pt x="413523" y="1242901"/>
                  </a:lnTo>
                  <a:lnTo>
                    <a:pt x="371604" y="1225174"/>
                  </a:lnTo>
                  <a:lnTo>
                    <a:pt x="331263" y="1204626"/>
                  </a:lnTo>
                  <a:lnTo>
                    <a:pt x="292625" y="1181383"/>
                  </a:lnTo>
                  <a:lnTo>
                    <a:pt x="255813" y="1155567"/>
                  </a:lnTo>
                  <a:lnTo>
                    <a:pt x="220952" y="1127304"/>
                  </a:lnTo>
                  <a:lnTo>
                    <a:pt x="188166" y="1096717"/>
                  </a:lnTo>
                  <a:lnTo>
                    <a:pt x="157580" y="1063931"/>
                  </a:lnTo>
                  <a:lnTo>
                    <a:pt x="129316" y="1029070"/>
                  </a:lnTo>
                  <a:lnTo>
                    <a:pt x="103501" y="992258"/>
                  </a:lnTo>
                  <a:lnTo>
                    <a:pt x="80257" y="953620"/>
                  </a:lnTo>
                  <a:lnTo>
                    <a:pt x="59710" y="913279"/>
                  </a:lnTo>
                  <a:lnTo>
                    <a:pt x="41982" y="871360"/>
                  </a:lnTo>
                  <a:lnTo>
                    <a:pt x="27200" y="827988"/>
                  </a:lnTo>
                  <a:lnTo>
                    <a:pt x="15486" y="783285"/>
                  </a:lnTo>
                  <a:lnTo>
                    <a:pt x="6965" y="737377"/>
                  </a:lnTo>
                  <a:lnTo>
                    <a:pt x="1762" y="690388"/>
                  </a:lnTo>
                  <a:lnTo>
                    <a:pt x="0" y="642442"/>
                  </a:lnTo>
                  <a:close/>
                </a:path>
              </a:pathLst>
            </a:custGeom>
            <a:ln w="25387">
              <a:solidFill>
                <a:srgbClr val="000000"/>
              </a:solidFill>
            </a:ln>
          </p:spPr>
          <p:txBody>
            <a:bodyPr wrap="square" lIns="0" tIns="0" rIns="0" bIns="0" rtlCol="0"/>
            <a:lstStyle/>
            <a:p>
              <a:endParaRPr sz="1266"/>
            </a:p>
          </p:txBody>
        </p:sp>
        <p:sp>
          <p:nvSpPr>
            <p:cNvPr id="28" name="object 28"/>
            <p:cNvSpPr/>
            <p:nvPr/>
          </p:nvSpPr>
          <p:spPr>
            <a:xfrm>
              <a:off x="10294831" y="2936994"/>
              <a:ext cx="0" cy="825500"/>
            </a:xfrm>
            <a:custGeom>
              <a:avLst/>
              <a:gdLst/>
              <a:ahLst/>
              <a:cxnLst/>
              <a:rect l="l" t="t" r="r" b="b"/>
              <a:pathLst>
                <a:path h="825500">
                  <a:moveTo>
                    <a:pt x="0" y="825081"/>
                  </a:moveTo>
                  <a:lnTo>
                    <a:pt x="0" y="0"/>
                  </a:lnTo>
                </a:path>
              </a:pathLst>
            </a:custGeom>
            <a:ln w="25387">
              <a:solidFill>
                <a:srgbClr val="000000"/>
              </a:solidFill>
            </a:ln>
          </p:spPr>
          <p:txBody>
            <a:bodyPr wrap="square" lIns="0" tIns="0" rIns="0" bIns="0" rtlCol="0"/>
            <a:lstStyle/>
            <a:p>
              <a:endParaRPr sz="1266"/>
            </a:p>
          </p:txBody>
        </p:sp>
      </p:grpSp>
      <p:pic>
        <p:nvPicPr>
          <p:cNvPr id="29" name="object 29"/>
          <p:cNvPicPr/>
          <p:nvPr/>
        </p:nvPicPr>
        <p:blipFill>
          <a:blip r:embed="rId8" cstate="print"/>
          <a:stretch>
            <a:fillRect/>
          </a:stretch>
        </p:blipFill>
        <p:spPr>
          <a:xfrm>
            <a:off x="4731922" y="2283003"/>
            <a:ext cx="276817" cy="196449"/>
          </a:xfrm>
          <a:prstGeom prst="rect">
            <a:avLst/>
          </a:prstGeom>
        </p:spPr>
      </p:pic>
      <p:pic>
        <p:nvPicPr>
          <p:cNvPr id="30" name="object 30"/>
          <p:cNvPicPr/>
          <p:nvPr/>
        </p:nvPicPr>
        <p:blipFill>
          <a:blip r:embed="rId9" cstate="print"/>
          <a:stretch>
            <a:fillRect/>
          </a:stretch>
        </p:blipFill>
        <p:spPr>
          <a:xfrm>
            <a:off x="6904747" y="2252303"/>
            <a:ext cx="276817" cy="205379"/>
          </a:xfrm>
          <a:prstGeom prst="rect">
            <a:avLst/>
          </a:prstGeom>
        </p:spPr>
      </p:pic>
      <p:pic>
        <p:nvPicPr>
          <p:cNvPr id="31" name="object 31"/>
          <p:cNvPicPr/>
          <p:nvPr/>
        </p:nvPicPr>
        <p:blipFill>
          <a:blip r:embed="rId10" cstate="print"/>
          <a:stretch>
            <a:fillRect/>
          </a:stretch>
        </p:blipFill>
        <p:spPr>
          <a:xfrm>
            <a:off x="5947404" y="2289155"/>
            <a:ext cx="339325" cy="205379"/>
          </a:xfrm>
          <a:prstGeom prst="rect">
            <a:avLst/>
          </a:prstGeom>
        </p:spPr>
      </p:pic>
      <p:pic>
        <p:nvPicPr>
          <p:cNvPr id="32" name="object 32"/>
          <p:cNvPicPr/>
          <p:nvPr/>
        </p:nvPicPr>
        <p:blipFill>
          <a:blip r:embed="rId11" cstate="print"/>
          <a:stretch>
            <a:fillRect/>
          </a:stretch>
        </p:blipFill>
        <p:spPr>
          <a:xfrm>
            <a:off x="7331140" y="2203190"/>
            <a:ext cx="267887" cy="303610"/>
          </a:xfrm>
          <a:prstGeom prst="rect">
            <a:avLst/>
          </a:prstGeom>
        </p:spPr>
      </p:pic>
      <p:grpSp>
        <p:nvGrpSpPr>
          <p:cNvPr id="33" name="object 33"/>
          <p:cNvGrpSpPr/>
          <p:nvPr/>
        </p:nvGrpSpPr>
        <p:grpSpPr>
          <a:xfrm>
            <a:off x="1533629" y="2595817"/>
            <a:ext cx="901452" cy="952351"/>
            <a:chOff x="2181161" y="3691828"/>
            <a:chExt cx="1282065" cy="1354455"/>
          </a:xfrm>
        </p:grpSpPr>
        <p:sp>
          <p:nvSpPr>
            <p:cNvPr id="34" name="object 34"/>
            <p:cNvSpPr/>
            <p:nvPr/>
          </p:nvSpPr>
          <p:spPr>
            <a:xfrm>
              <a:off x="2802275" y="3691828"/>
              <a:ext cx="660400" cy="660400"/>
            </a:xfrm>
            <a:custGeom>
              <a:avLst/>
              <a:gdLst/>
              <a:ahLst/>
              <a:cxnLst/>
              <a:rect l="l" t="t" r="r" b="b"/>
              <a:pathLst>
                <a:path w="660400" h="660400">
                  <a:moveTo>
                    <a:pt x="609506" y="32922"/>
                  </a:moveTo>
                  <a:lnTo>
                    <a:pt x="0" y="642442"/>
                  </a:lnTo>
                  <a:lnTo>
                    <a:pt x="17957" y="660400"/>
                  </a:lnTo>
                  <a:lnTo>
                    <a:pt x="627469" y="50888"/>
                  </a:lnTo>
                  <a:lnTo>
                    <a:pt x="624471" y="35915"/>
                  </a:lnTo>
                  <a:lnTo>
                    <a:pt x="609506" y="32922"/>
                  </a:lnTo>
                  <a:close/>
                </a:path>
                <a:path w="660400" h="660400">
                  <a:moveTo>
                    <a:pt x="651422" y="26936"/>
                  </a:moveTo>
                  <a:lnTo>
                    <a:pt x="615492" y="26936"/>
                  </a:lnTo>
                  <a:lnTo>
                    <a:pt x="633463" y="44894"/>
                  </a:lnTo>
                  <a:lnTo>
                    <a:pt x="627469" y="50888"/>
                  </a:lnTo>
                  <a:lnTo>
                    <a:pt x="633463" y="80822"/>
                  </a:lnTo>
                  <a:lnTo>
                    <a:pt x="651422" y="26936"/>
                  </a:lnTo>
                  <a:close/>
                </a:path>
                <a:path w="660400" h="660400">
                  <a:moveTo>
                    <a:pt x="615492" y="26936"/>
                  </a:moveTo>
                  <a:lnTo>
                    <a:pt x="609506" y="32922"/>
                  </a:lnTo>
                  <a:lnTo>
                    <a:pt x="624471" y="35915"/>
                  </a:lnTo>
                  <a:lnTo>
                    <a:pt x="627469" y="50888"/>
                  </a:lnTo>
                  <a:lnTo>
                    <a:pt x="633463" y="44894"/>
                  </a:lnTo>
                  <a:lnTo>
                    <a:pt x="615492" y="26936"/>
                  </a:lnTo>
                  <a:close/>
                </a:path>
                <a:path w="660400" h="660400">
                  <a:moveTo>
                    <a:pt x="660399" y="0"/>
                  </a:moveTo>
                  <a:lnTo>
                    <a:pt x="579577" y="26936"/>
                  </a:lnTo>
                  <a:lnTo>
                    <a:pt x="609506" y="32922"/>
                  </a:lnTo>
                  <a:lnTo>
                    <a:pt x="615492" y="26936"/>
                  </a:lnTo>
                  <a:lnTo>
                    <a:pt x="651422" y="26936"/>
                  </a:lnTo>
                  <a:lnTo>
                    <a:pt x="660399" y="0"/>
                  </a:lnTo>
                  <a:close/>
                </a:path>
              </a:pathLst>
            </a:custGeom>
            <a:solidFill>
              <a:srgbClr val="000000"/>
            </a:solidFill>
          </p:spPr>
          <p:txBody>
            <a:bodyPr wrap="square" lIns="0" tIns="0" rIns="0" bIns="0" rtlCol="0"/>
            <a:lstStyle/>
            <a:p>
              <a:endParaRPr sz="1266"/>
            </a:p>
          </p:txBody>
        </p:sp>
        <p:sp>
          <p:nvSpPr>
            <p:cNvPr id="35" name="object 35"/>
            <p:cNvSpPr/>
            <p:nvPr/>
          </p:nvSpPr>
          <p:spPr>
            <a:xfrm>
              <a:off x="2193855" y="4233633"/>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36" name="object 36"/>
            <p:cNvSpPr/>
            <p:nvPr/>
          </p:nvSpPr>
          <p:spPr>
            <a:xfrm>
              <a:off x="2193855" y="4233633"/>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37" name="object 37"/>
            <p:cNvPicPr/>
            <p:nvPr/>
          </p:nvPicPr>
          <p:blipFill>
            <a:blip r:embed="rId12" cstate="print"/>
            <a:stretch>
              <a:fillRect/>
            </a:stretch>
          </p:blipFill>
          <p:spPr>
            <a:xfrm>
              <a:off x="2443468" y="4430484"/>
              <a:ext cx="342898" cy="406399"/>
            </a:xfrm>
            <a:prstGeom prst="rect">
              <a:avLst/>
            </a:prstGeom>
          </p:spPr>
        </p:pic>
      </p:grpSp>
      <p:pic>
        <p:nvPicPr>
          <p:cNvPr id="38" name="object 38"/>
          <p:cNvPicPr/>
          <p:nvPr/>
        </p:nvPicPr>
        <p:blipFill>
          <a:blip r:embed="rId13" cstate="print"/>
          <a:stretch>
            <a:fillRect/>
          </a:stretch>
        </p:blipFill>
        <p:spPr>
          <a:xfrm>
            <a:off x="8236996" y="2284696"/>
            <a:ext cx="160732" cy="214303"/>
          </a:xfrm>
          <a:prstGeom prst="rect">
            <a:avLst/>
          </a:prstGeom>
        </p:spPr>
      </p:pic>
      <p:sp>
        <p:nvSpPr>
          <p:cNvPr id="39" name="object 39"/>
          <p:cNvSpPr txBox="1">
            <a:spLocks noGrp="1"/>
          </p:cNvSpPr>
          <p:nvPr>
            <p:ph type="title"/>
          </p:nvPr>
        </p:nvSpPr>
        <p:spPr>
          <a:xfrm>
            <a:off x="635334" y="827315"/>
            <a:ext cx="3126284" cy="398483"/>
          </a:xfrm>
          <a:prstGeom prst="rect">
            <a:avLst/>
          </a:prstGeom>
        </p:spPr>
        <p:txBody>
          <a:bodyPr vert="horz" wrap="square" lIns="0" tIns="8930" rIns="0" bIns="0" rtlCol="0" anchor="ctr">
            <a:spAutoFit/>
          </a:bodyPr>
          <a:lstStyle/>
          <a:p>
            <a:pPr marL="8929">
              <a:lnSpc>
                <a:spcPct val="100000"/>
              </a:lnSpc>
              <a:spcBef>
                <a:spcPts val="70"/>
              </a:spcBef>
              <a:tabLst>
                <a:tab pos="1509510" algn="l"/>
                <a:tab pos="2134566" algn="l"/>
              </a:tabLst>
            </a:pPr>
            <a:r>
              <a:rPr sz="2531" dirty="0">
                <a:latin typeface="Calibri" panose="020F0502020204030204" pitchFamily="34" charset="0"/>
                <a:cs typeface="Calibri" panose="020F0502020204030204" pitchFamily="34" charset="0"/>
              </a:rPr>
              <a:t>The</a:t>
            </a:r>
            <a:r>
              <a:rPr sz="2531" spc="-1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chain</a:t>
            </a:r>
            <a:r>
              <a:rPr sz="2531"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rule</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says…</a:t>
            </a:r>
            <a:endParaRPr sz="2531" dirty="0">
              <a:latin typeface="Calibri" panose="020F0502020204030204" pitchFamily="34" charset="0"/>
              <a:cs typeface="Calibri" panose="020F0502020204030204" pitchFamily="34" charset="0"/>
            </a:endParaRPr>
          </a:p>
        </p:txBody>
      </p:sp>
      <p:pic>
        <p:nvPicPr>
          <p:cNvPr id="40" name="object 40"/>
          <p:cNvPicPr/>
          <p:nvPr/>
        </p:nvPicPr>
        <p:blipFill>
          <a:blip r:embed="rId14" cstate="print"/>
          <a:stretch>
            <a:fillRect/>
          </a:stretch>
        </p:blipFill>
        <p:spPr>
          <a:xfrm>
            <a:off x="7628954" y="2636079"/>
            <a:ext cx="648425" cy="235958"/>
          </a:xfrm>
          <a:prstGeom prst="rect">
            <a:avLst/>
          </a:prstGeom>
        </p:spPr>
      </p:pic>
      <p:grpSp>
        <p:nvGrpSpPr>
          <p:cNvPr id="41" name="object 41"/>
          <p:cNvGrpSpPr/>
          <p:nvPr/>
        </p:nvGrpSpPr>
        <p:grpSpPr>
          <a:xfrm>
            <a:off x="5382244" y="2542845"/>
            <a:ext cx="2094012" cy="396032"/>
            <a:chOff x="7654747" y="3616490"/>
            <a:chExt cx="2978150" cy="563245"/>
          </a:xfrm>
        </p:grpSpPr>
        <p:pic>
          <p:nvPicPr>
            <p:cNvPr id="42" name="object 42"/>
            <p:cNvPicPr/>
            <p:nvPr/>
          </p:nvPicPr>
          <p:blipFill>
            <a:blip r:embed="rId15" cstate="print"/>
            <a:stretch>
              <a:fillRect/>
            </a:stretch>
          </p:blipFill>
          <p:spPr>
            <a:xfrm>
              <a:off x="7654747" y="3616490"/>
              <a:ext cx="2265790" cy="500380"/>
            </a:xfrm>
            <a:prstGeom prst="rect">
              <a:avLst/>
            </a:prstGeom>
          </p:spPr>
        </p:pic>
        <p:pic>
          <p:nvPicPr>
            <p:cNvPr id="43" name="object 43"/>
            <p:cNvPicPr/>
            <p:nvPr/>
          </p:nvPicPr>
          <p:blipFill>
            <a:blip r:embed="rId16" cstate="print"/>
            <a:stretch>
              <a:fillRect/>
            </a:stretch>
          </p:blipFill>
          <p:spPr>
            <a:xfrm>
              <a:off x="9957212" y="3627415"/>
              <a:ext cx="675239" cy="551951"/>
            </a:xfrm>
            <a:prstGeom prst="rect">
              <a:avLst/>
            </a:prstGeom>
          </p:spPr>
        </p:pic>
      </p:grpSp>
      <p:sp>
        <p:nvSpPr>
          <p:cNvPr id="44" name="object 44"/>
          <p:cNvSpPr txBox="1"/>
          <p:nvPr/>
        </p:nvSpPr>
        <p:spPr>
          <a:xfrm>
            <a:off x="7771952" y="2924294"/>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45" name="object 45"/>
          <p:cNvSpPr txBox="1"/>
          <p:nvPr/>
        </p:nvSpPr>
        <p:spPr>
          <a:xfrm>
            <a:off x="6899093" y="2986426"/>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grpSp>
        <p:nvGrpSpPr>
          <p:cNvPr id="46" name="object 46"/>
          <p:cNvGrpSpPr/>
          <p:nvPr/>
        </p:nvGrpSpPr>
        <p:grpSpPr>
          <a:xfrm>
            <a:off x="2635280" y="2550527"/>
            <a:ext cx="2660600" cy="403175"/>
            <a:chOff x="3747953" y="3627415"/>
            <a:chExt cx="3783965" cy="573405"/>
          </a:xfrm>
        </p:grpSpPr>
        <p:pic>
          <p:nvPicPr>
            <p:cNvPr id="47" name="object 47"/>
            <p:cNvPicPr/>
            <p:nvPr/>
          </p:nvPicPr>
          <p:blipFill>
            <a:blip r:embed="rId16" cstate="print"/>
            <a:stretch>
              <a:fillRect/>
            </a:stretch>
          </p:blipFill>
          <p:spPr>
            <a:xfrm>
              <a:off x="6856184" y="3627415"/>
              <a:ext cx="675233" cy="551951"/>
            </a:xfrm>
            <a:prstGeom prst="rect">
              <a:avLst/>
            </a:prstGeom>
          </p:spPr>
        </p:pic>
        <p:pic>
          <p:nvPicPr>
            <p:cNvPr id="48" name="object 48"/>
            <p:cNvPicPr/>
            <p:nvPr/>
          </p:nvPicPr>
          <p:blipFill>
            <a:blip r:embed="rId17" cstate="print"/>
            <a:stretch>
              <a:fillRect/>
            </a:stretch>
          </p:blipFill>
          <p:spPr>
            <a:xfrm>
              <a:off x="4454983" y="3629119"/>
              <a:ext cx="2357321" cy="504294"/>
            </a:xfrm>
            <a:prstGeom prst="rect">
              <a:avLst/>
            </a:prstGeom>
          </p:spPr>
        </p:pic>
        <p:pic>
          <p:nvPicPr>
            <p:cNvPr id="49" name="object 49"/>
            <p:cNvPicPr/>
            <p:nvPr/>
          </p:nvPicPr>
          <p:blipFill>
            <a:blip r:embed="rId16" cstate="print"/>
            <a:stretch>
              <a:fillRect/>
            </a:stretch>
          </p:blipFill>
          <p:spPr>
            <a:xfrm>
              <a:off x="3747953" y="3648481"/>
              <a:ext cx="675239" cy="551952"/>
            </a:xfrm>
            <a:prstGeom prst="rect">
              <a:avLst/>
            </a:prstGeom>
          </p:spPr>
        </p:pic>
      </p:grpSp>
      <p:pic>
        <p:nvPicPr>
          <p:cNvPr id="50" name="object 50"/>
          <p:cNvPicPr/>
          <p:nvPr/>
        </p:nvPicPr>
        <p:blipFill>
          <a:blip r:embed="rId18" cstate="print"/>
          <a:stretch>
            <a:fillRect/>
          </a:stretch>
        </p:blipFill>
        <p:spPr>
          <a:xfrm>
            <a:off x="1930268" y="1988758"/>
            <a:ext cx="696433" cy="264191"/>
          </a:xfrm>
          <a:prstGeom prst="rect">
            <a:avLst/>
          </a:prstGeom>
        </p:spPr>
      </p:pic>
      <p:sp>
        <p:nvSpPr>
          <p:cNvPr id="51" name="object 51"/>
          <p:cNvSpPr txBox="1"/>
          <p:nvPr/>
        </p:nvSpPr>
        <p:spPr>
          <a:xfrm>
            <a:off x="4718639" y="3085028"/>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52" name="object 52"/>
          <p:cNvSpPr txBox="1"/>
          <p:nvPr/>
        </p:nvSpPr>
        <p:spPr>
          <a:xfrm>
            <a:off x="3514238" y="2960762"/>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53" name="object 53"/>
          <p:cNvSpPr txBox="1"/>
          <p:nvPr/>
        </p:nvSpPr>
        <p:spPr>
          <a:xfrm>
            <a:off x="2280333" y="2986515"/>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54" name="object 54"/>
          <p:cNvSpPr txBox="1"/>
          <p:nvPr/>
        </p:nvSpPr>
        <p:spPr>
          <a:xfrm>
            <a:off x="1956419" y="1737109"/>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55" name="object 55"/>
          <p:cNvSpPr txBox="1"/>
          <p:nvPr/>
        </p:nvSpPr>
        <p:spPr>
          <a:xfrm>
            <a:off x="5799648" y="2960887"/>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pic>
        <p:nvPicPr>
          <p:cNvPr id="56" name="object 56"/>
          <p:cNvPicPr/>
          <p:nvPr/>
        </p:nvPicPr>
        <p:blipFill>
          <a:blip r:embed="rId19" cstate="print"/>
          <a:stretch>
            <a:fillRect/>
          </a:stretch>
        </p:blipFill>
        <p:spPr>
          <a:xfrm>
            <a:off x="1436653" y="4269527"/>
            <a:ext cx="6526806" cy="952062"/>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1778" y="2346065"/>
            <a:ext cx="1104156" cy="53578"/>
          </a:xfrm>
          <a:custGeom>
            <a:avLst/>
            <a:gdLst/>
            <a:ahLst/>
            <a:cxnLst/>
            <a:rect l="l" t="t" r="r" b="b"/>
            <a:pathLst>
              <a:path w="1570354" h="76200">
                <a:moveTo>
                  <a:pt x="1519516" y="38100"/>
                </a:moveTo>
                <a:lnTo>
                  <a:pt x="1494116" y="76200"/>
                </a:lnTo>
                <a:lnTo>
                  <a:pt x="1544916" y="50800"/>
                </a:lnTo>
                <a:lnTo>
                  <a:pt x="1519516" y="50800"/>
                </a:lnTo>
                <a:lnTo>
                  <a:pt x="1519516" y="38100"/>
                </a:lnTo>
                <a:close/>
              </a:path>
              <a:path w="1570354" h="76200">
                <a:moveTo>
                  <a:pt x="1511050" y="25400"/>
                </a:moveTo>
                <a:lnTo>
                  <a:pt x="0" y="25400"/>
                </a:lnTo>
                <a:lnTo>
                  <a:pt x="0" y="50800"/>
                </a:lnTo>
                <a:lnTo>
                  <a:pt x="1511050" y="50800"/>
                </a:lnTo>
                <a:lnTo>
                  <a:pt x="1519516" y="38100"/>
                </a:lnTo>
                <a:lnTo>
                  <a:pt x="1511050" y="25400"/>
                </a:lnTo>
                <a:close/>
              </a:path>
              <a:path w="1570354" h="76200">
                <a:moveTo>
                  <a:pt x="1544916" y="25400"/>
                </a:moveTo>
                <a:lnTo>
                  <a:pt x="1519516" y="25400"/>
                </a:lnTo>
                <a:lnTo>
                  <a:pt x="1519516" y="50800"/>
                </a:lnTo>
                <a:lnTo>
                  <a:pt x="1544916" y="50800"/>
                </a:lnTo>
                <a:lnTo>
                  <a:pt x="1570316" y="38100"/>
                </a:lnTo>
                <a:lnTo>
                  <a:pt x="1544916" y="25400"/>
                </a:lnTo>
                <a:close/>
              </a:path>
              <a:path w="1570354" h="76200">
                <a:moveTo>
                  <a:pt x="1494116" y="0"/>
                </a:moveTo>
                <a:lnTo>
                  <a:pt x="1519516" y="38100"/>
                </a:lnTo>
                <a:lnTo>
                  <a:pt x="1519516" y="25400"/>
                </a:lnTo>
                <a:lnTo>
                  <a:pt x="1544916" y="25400"/>
                </a:lnTo>
                <a:lnTo>
                  <a:pt x="1494116" y="0"/>
                </a:lnTo>
                <a:close/>
              </a:path>
            </a:pathLst>
          </a:custGeom>
          <a:solidFill>
            <a:srgbClr val="000000"/>
          </a:solidFill>
        </p:spPr>
        <p:txBody>
          <a:bodyPr wrap="square" lIns="0" tIns="0" rIns="0" bIns="0" rtlCol="0"/>
          <a:lstStyle/>
          <a:p>
            <a:endParaRPr sz="1266"/>
          </a:p>
        </p:txBody>
      </p:sp>
      <p:pic>
        <p:nvPicPr>
          <p:cNvPr id="3" name="object 3"/>
          <p:cNvPicPr/>
          <p:nvPr/>
        </p:nvPicPr>
        <p:blipFill>
          <a:blip r:embed="rId2" cstate="print"/>
          <a:stretch>
            <a:fillRect/>
          </a:stretch>
        </p:blipFill>
        <p:spPr>
          <a:xfrm>
            <a:off x="942126" y="2296952"/>
            <a:ext cx="169661" cy="151805"/>
          </a:xfrm>
          <a:prstGeom prst="rect">
            <a:avLst/>
          </a:prstGeom>
        </p:spPr>
      </p:pic>
      <p:sp>
        <p:nvSpPr>
          <p:cNvPr id="4" name="object 4"/>
          <p:cNvSpPr/>
          <p:nvPr/>
        </p:nvSpPr>
        <p:spPr>
          <a:xfrm>
            <a:off x="2425781" y="1920906"/>
            <a:ext cx="903684" cy="903684"/>
          </a:xfrm>
          <a:custGeom>
            <a:avLst/>
            <a:gdLst/>
            <a:ahLst/>
            <a:cxnLst/>
            <a:rect l="l" t="t" r="r" b="b"/>
            <a:pathLst>
              <a:path w="1285239" h="1285239">
                <a:moveTo>
                  <a:pt x="0" y="642442"/>
                </a:moveTo>
                <a:lnTo>
                  <a:pt x="1762" y="594495"/>
                </a:lnTo>
                <a:lnTo>
                  <a:pt x="6965" y="547506"/>
                </a:lnTo>
                <a:lnTo>
                  <a:pt x="15486" y="501598"/>
                </a:lnTo>
                <a:lnTo>
                  <a:pt x="27200" y="456896"/>
                </a:lnTo>
                <a:lnTo>
                  <a:pt x="41982" y="413523"/>
                </a:lnTo>
                <a:lnTo>
                  <a:pt x="59710" y="371604"/>
                </a:lnTo>
                <a:lnTo>
                  <a:pt x="80257" y="331264"/>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3"/>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3"/>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4"/>
                </a:lnTo>
                <a:lnTo>
                  <a:pt x="1225173" y="371604"/>
                </a:lnTo>
                <a:lnTo>
                  <a:pt x="1242900" y="413523"/>
                </a:lnTo>
                <a:lnTo>
                  <a:pt x="1257683" y="456896"/>
                </a:lnTo>
                <a:lnTo>
                  <a:pt x="1269396" y="501598"/>
                </a:lnTo>
                <a:lnTo>
                  <a:pt x="1277917" y="547506"/>
                </a:lnTo>
                <a:lnTo>
                  <a:pt x="1283121" y="594495"/>
                </a:lnTo>
                <a:lnTo>
                  <a:pt x="1284883" y="642442"/>
                </a:lnTo>
                <a:lnTo>
                  <a:pt x="1283121" y="690388"/>
                </a:lnTo>
                <a:lnTo>
                  <a:pt x="1277917" y="737377"/>
                </a:lnTo>
                <a:lnTo>
                  <a:pt x="1269396" y="783285"/>
                </a:lnTo>
                <a:lnTo>
                  <a:pt x="1257683" y="827988"/>
                </a:lnTo>
                <a:lnTo>
                  <a:pt x="1242900" y="871360"/>
                </a:lnTo>
                <a:lnTo>
                  <a:pt x="1225173" y="913279"/>
                </a:lnTo>
                <a:lnTo>
                  <a:pt x="1204625" y="953620"/>
                </a:lnTo>
                <a:lnTo>
                  <a:pt x="1181382" y="992258"/>
                </a:lnTo>
                <a:lnTo>
                  <a:pt x="1155566" y="1029070"/>
                </a:lnTo>
                <a:lnTo>
                  <a:pt x="1127303" y="1063931"/>
                </a:lnTo>
                <a:lnTo>
                  <a:pt x="1096716" y="1096717"/>
                </a:lnTo>
                <a:lnTo>
                  <a:pt x="1063930" y="1127304"/>
                </a:lnTo>
                <a:lnTo>
                  <a:pt x="1029069" y="1155567"/>
                </a:lnTo>
                <a:lnTo>
                  <a:pt x="992257" y="1181383"/>
                </a:lnTo>
                <a:lnTo>
                  <a:pt x="953619" y="1204626"/>
                </a:lnTo>
                <a:lnTo>
                  <a:pt x="913278" y="1225174"/>
                </a:lnTo>
                <a:lnTo>
                  <a:pt x="871360" y="1242901"/>
                </a:lnTo>
                <a:lnTo>
                  <a:pt x="827987" y="1257684"/>
                </a:lnTo>
                <a:lnTo>
                  <a:pt x="783284" y="1269397"/>
                </a:lnTo>
                <a:lnTo>
                  <a:pt x="737377" y="1277918"/>
                </a:lnTo>
                <a:lnTo>
                  <a:pt x="690387" y="1283122"/>
                </a:lnTo>
                <a:lnTo>
                  <a:pt x="642441" y="1284884"/>
                </a:lnTo>
                <a:lnTo>
                  <a:pt x="594495" y="1283122"/>
                </a:lnTo>
                <a:lnTo>
                  <a:pt x="547506" y="1277918"/>
                </a:lnTo>
                <a:lnTo>
                  <a:pt x="501598" y="1269397"/>
                </a:lnTo>
                <a:lnTo>
                  <a:pt x="456896" y="1257684"/>
                </a:lnTo>
                <a:lnTo>
                  <a:pt x="413523" y="1242901"/>
                </a:lnTo>
                <a:lnTo>
                  <a:pt x="371604" y="1225174"/>
                </a:lnTo>
                <a:lnTo>
                  <a:pt x="331263" y="1204626"/>
                </a:lnTo>
                <a:lnTo>
                  <a:pt x="292625" y="1181383"/>
                </a:lnTo>
                <a:lnTo>
                  <a:pt x="255813" y="1155567"/>
                </a:lnTo>
                <a:lnTo>
                  <a:pt x="220952" y="1127304"/>
                </a:lnTo>
                <a:lnTo>
                  <a:pt x="188166" y="1096717"/>
                </a:lnTo>
                <a:lnTo>
                  <a:pt x="157580" y="1063931"/>
                </a:lnTo>
                <a:lnTo>
                  <a:pt x="129316" y="1029070"/>
                </a:lnTo>
                <a:lnTo>
                  <a:pt x="103501" y="992258"/>
                </a:lnTo>
                <a:lnTo>
                  <a:pt x="80257" y="953620"/>
                </a:lnTo>
                <a:lnTo>
                  <a:pt x="59710" y="913279"/>
                </a:lnTo>
                <a:lnTo>
                  <a:pt x="41982" y="871360"/>
                </a:lnTo>
                <a:lnTo>
                  <a:pt x="27200" y="827988"/>
                </a:lnTo>
                <a:lnTo>
                  <a:pt x="15486" y="783285"/>
                </a:lnTo>
                <a:lnTo>
                  <a:pt x="6965" y="737377"/>
                </a:lnTo>
                <a:lnTo>
                  <a:pt x="1762" y="690388"/>
                </a:lnTo>
                <a:lnTo>
                  <a:pt x="0" y="642442"/>
                </a:lnTo>
                <a:close/>
              </a:path>
            </a:pathLst>
          </a:custGeom>
          <a:ln w="25387">
            <a:solidFill>
              <a:srgbClr val="000000"/>
            </a:solidFill>
          </a:ln>
        </p:spPr>
        <p:txBody>
          <a:bodyPr wrap="square" lIns="0" tIns="0" rIns="0" bIns="0" rtlCol="0"/>
          <a:lstStyle/>
          <a:p>
            <a:endParaRPr sz="1266"/>
          </a:p>
        </p:txBody>
      </p:sp>
      <p:grpSp>
        <p:nvGrpSpPr>
          <p:cNvPr id="5" name="object 5"/>
          <p:cNvGrpSpPr/>
          <p:nvPr/>
        </p:nvGrpSpPr>
        <p:grpSpPr>
          <a:xfrm>
            <a:off x="1533629" y="2082643"/>
            <a:ext cx="580430" cy="580430"/>
            <a:chOff x="2181161" y="2961981"/>
            <a:chExt cx="825500" cy="825500"/>
          </a:xfrm>
        </p:grpSpPr>
        <p:sp>
          <p:nvSpPr>
            <p:cNvPr id="6" name="object 6"/>
            <p:cNvSpPr/>
            <p:nvPr/>
          </p:nvSpPr>
          <p:spPr>
            <a:xfrm>
              <a:off x="2193855" y="2974675"/>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7" name="object 7"/>
            <p:cNvSpPr/>
            <p:nvPr/>
          </p:nvSpPr>
          <p:spPr>
            <a:xfrm>
              <a:off x="2193855" y="2974675"/>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8" name="object 8"/>
            <p:cNvPicPr/>
            <p:nvPr/>
          </p:nvPicPr>
          <p:blipFill>
            <a:blip r:embed="rId3" cstate="print"/>
            <a:stretch>
              <a:fillRect/>
            </a:stretch>
          </p:blipFill>
          <p:spPr>
            <a:xfrm>
              <a:off x="2358961" y="3235024"/>
              <a:ext cx="469894" cy="279395"/>
            </a:xfrm>
            <a:prstGeom prst="rect">
              <a:avLst/>
            </a:prstGeom>
          </p:spPr>
        </p:pic>
      </p:grpSp>
      <p:sp>
        <p:nvSpPr>
          <p:cNvPr id="9" name="object 9"/>
          <p:cNvSpPr/>
          <p:nvPr/>
        </p:nvSpPr>
        <p:spPr>
          <a:xfrm>
            <a:off x="2877728" y="2074557"/>
            <a:ext cx="0" cy="58043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pic>
        <p:nvPicPr>
          <p:cNvPr id="10" name="object 10"/>
          <p:cNvPicPr/>
          <p:nvPr/>
        </p:nvPicPr>
        <p:blipFill>
          <a:blip r:embed="rId4" cstate="print"/>
          <a:stretch>
            <a:fillRect/>
          </a:stretch>
        </p:blipFill>
        <p:spPr>
          <a:xfrm>
            <a:off x="2525824" y="2274626"/>
            <a:ext cx="267889" cy="196450"/>
          </a:xfrm>
          <a:prstGeom prst="rect">
            <a:avLst/>
          </a:prstGeom>
        </p:spPr>
      </p:pic>
      <p:pic>
        <p:nvPicPr>
          <p:cNvPr id="11" name="object 11"/>
          <p:cNvPicPr/>
          <p:nvPr/>
        </p:nvPicPr>
        <p:blipFill>
          <a:blip r:embed="rId5" cstate="print"/>
          <a:stretch>
            <a:fillRect/>
          </a:stretch>
        </p:blipFill>
        <p:spPr>
          <a:xfrm>
            <a:off x="2953704" y="2212672"/>
            <a:ext cx="258962" cy="303606"/>
          </a:xfrm>
          <a:prstGeom prst="rect">
            <a:avLst/>
          </a:prstGeom>
        </p:spPr>
      </p:pic>
      <p:grpSp>
        <p:nvGrpSpPr>
          <p:cNvPr id="12" name="object 12"/>
          <p:cNvGrpSpPr/>
          <p:nvPr/>
        </p:nvGrpSpPr>
        <p:grpSpPr>
          <a:xfrm>
            <a:off x="3365414" y="1894121"/>
            <a:ext cx="2171700" cy="921544"/>
            <a:chOff x="4786367" y="2693861"/>
            <a:chExt cx="3088640" cy="1310640"/>
          </a:xfrm>
        </p:grpSpPr>
        <p:sp>
          <p:nvSpPr>
            <p:cNvPr id="13" name="object 13"/>
            <p:cNvSpPr/>
            <p:nvPr/>
          </p:nvSpPr>
          <p:spPr>
            <a:xfrm>
              <a:off x="4786367" y="3348537"/>
              <a:ext cx="1740535" cy="76200"/>
            </a:xfrm>
            <a:custGeom>
              <a:avLst/>
              <a:gdLst/>
              <a:ahLst/>
              <a:cxnLst/>
              <a:rect l="l" t="t" r="r" b="b"/>
              <a:pathLst>
                <a:path w="1740534" h="76200">
                  <a:moveTo>
                    <a:pt x="1689239" y="38100"/>
                  </a:moveTo>
                  <a:lnTo>
                    <a:pt x="1663839" y="76200"/>
                  </a:lnTo>
                  <a:lnTo>
                    <a:pt x="1714639" y="50800"/>
                  </a:lnTo>
                  <a:lnTo>
                    <a:pt x="1689239" y="50800"/>
                  </a:lnTo>
                  <a:lnTo>
                    <a:pt x="1689239" y="38100"/>
                  </a:lnTo>
                  <a:close/>
                </a:path>
                <a:path w="1740534" h="76200">
                  <a:moveTo>
                    <a:pt x="1680773" y="25400"/>
                  </a:moveTo>
                  <a:lnTo>
                    <a:pt x="0" y="25400"/>
                  </a:lnTo>
                  <a:lnTo>
                    <a:pt x="0" y="50800"/>
                  </a:lnTo>
                  <a:lnTo>
                    <a:pt x="1680773" y="50800"/>
                  </a:lnTo>
                  <a:lnTo>
                    <a:pt x="1689239" y="38100"/>
                  </a:lnTo>
                  <a:lnTo>
                    <a:pt x="1680773" y="25400"/>
                  </a:lnTo>
                  <a:close/>
                </a:path>
                <a:path w="1740534" h="76200">
                  <a:moveTo>
                    <a:pt x="1714639" y="25400"/>
                  </a:moveTo>
                  <a:lnTo>
                    <a:pt x="1689239" y="25400"/>
                  </a:lnTo>
                  <a:lnTo>
                    <a:pt x="1689239" y="50800"/>
                  </a:lnTo>
                  <a:lnTo>
                    <a:pt x="1714639" y="50800"/>
                  </a:lnTo>
                  <a:lnTo>
                    <a:pt x="1740039" y="38100"/>
                  </a:lnTo>
                  <a:lnTo>
                    <a:pt x="1714639" y="25400"/>
                  </a:lnTo>
                  <a:close/>
                </a:path>
                <a:path w="1740534"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14" name="object 14"/>
            <p:cNvSpPr/>
            <p:nvPr/>
          </p:nvSpPr>
          <p:spPr>
            <a:xfrm>
              <a:off x="5204795" y="2986587"/>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15" name="object 15"/>
            <p:cNvSpPr/>
            <p:nvPr/>
          </p:nvSpPr>
          <p:spPr>
            <a:xfrm>
              <a:off x="5204795" y="2986587"/>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16" name="object 16"/>
            <p:cNvPicPr/>
            <p:nvPr/>
          </p:nvPicPr>
          <p:blipFill>
            <a:blip r:embed="rId6" cstate="print"/>
            <a:stretch>
              <a:fillRect/>
            </a:stretch>
          </p:blipFill>
          <p:spPr>
            <a:xfrm>
              <a:off x="5363545" y="3258850"/>
              <a:ext cx="482594" cy="279401"/>
            </a:xfrm>
            <a:prstGeom prst="rect">
              <a:avLst/>
            </a:prstGeom>
          </p:spPr>
        </p:pic>
        <p:sp>
          <p:nvSpPr>
            <p:cNvPr id="17" name="object 17"/>
            <p:cNvSpPr/>
            <p:nvPr/>
          </p:nvSpPr>
          <p:spPr>
            <a:xfrm>
              <a:off x="6577232" y="2706555"/>
              <a:ext cx="1285240" cy="1285240"/>
            </a:xfrm>
            <a:custGeom>
              <a:avLst/>
              <a:gdLst/>
              <a:ahLst/>
              <a:cxnLst/>
              <a:rect l="l" t="t" r="r" b="b"/>
              <a:pathLst>
                <a:path w="1285240" h="1285239">
                  <a:moveTo>
                    <a:pt x="0" y="642442"/>
                  </a:moveTo>
                  <a:lnTo>
                    <a:pt x="1762" y="594495"/>
                  </a:lnTo>
                  <a:lnTo>
                    <a:pt x="6965" y="547506"/>
                  </a:lnTo>
                  <a:lnTo>
                    <a:pt x="15486" y="501598"/>
                  </a:lnTo>
                  <a:lnTo>
                    <a:pt x="27200" y="456896"/>
                  </a:lnTo>
                  <a:lnTo>
                    <a:pt x="41982" y="413523"/>
                  </a:lnTo>
                  <a:lnTo>
                    <a:pt x="59710" y="371604"/>
                  </a:lnTo>
                  <a:lnTo>
                    <a:pt x="80257" y="331264"/>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3"/>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3"/>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4"/>
                  </a:lnTo>
                  <a:lnTo>
                    <a:pt x="1225173" y="371604"/>
                  </a:lnTo>
                  <a:lnTo>
                    <a:pt x="1242900" y="413523"/>
                  </a:lnTo>
                  <a:lnTo>
                    <a:pt x="1257683" y="456896"/>
                  </a:lnTo>
                  <a:lnTo>
                    <a:pt x="1269396" y="501598"/>
                  </a:lnTo>
                  <a:lnTo>
                    <a:pt x="1277917" y="547506"/>
                  </a:lnTo>
                  <a:lnTo>
                    <a:pt x="1283121" y="594495"/>
                  </a:lnTo>
                  <a:lnTo>
                    <a:pt x="1284883" y="642442"/>
                  </a:lnTo>
                  <a:lnTo>
                    <a:pt x="1283121" y="690388"/>
                  </a:lnTo>
                  <a:lnTo>
                    <a:pt x="1277917" y="737377"/>
                  </a:lnTo>
                  <a:lnTo>
                    <a:pt x="1269396" y="783285"/>
                  </a:lnTo>
                  <a:lnTo>
                    <a:pt x="1257683" y="827988"/>
                  </a:lnTo>
                  <a:lnTo>
                    <a:pt x="1242900" y="871360"/>
                  </a:lnTo>
                  <a:lnTo>
                    <a:pt x="1225173" y="913279"/>
                  </a:lnTo>
                  <a:lnTo>
                    <a:pt x="1204625" y="953620"/>
                  </a:lnTo>
                  <a:lnTo>
                    <a:pt x="1181382" y="992258"/>
                  </a:lnTo>
                  <a:lnTo>
                    <a:pt x="1155566" y="1029070"/>
                  </a:lnTo>
                  <a:lnTo>
                    <a:pt x="1127303" y="1063931"/>
                  </a:lnTo>
                  <a:lnTo>
                    <a:pt x="1096716" y="1096717"/>
                  </a:lnTo>
                  <a:lnTo>
                    <a:pt x="1063930" y="1127304"/>
                  </a:lnTo>
                  <a:lnTo>
                    <a:pt x="1029069" y="1155567"/>
                  </a:lnTo>
                  <a:lnTo>
                    <a:pt x="992257" y="1181383"/>
                  </a:lnTo>
                  <a:lnTo>
                    <a:pt x="953619" y="1204626"/>
                  </a:lnTo>
                  <a:lnTo>
                    <a:pt x="913278" y="1225174"/>
                  </a:lnTo>
                  <a:lnTo>
                    <a:pt x="871360" y="1242901"/>
                  </a:lnTo>
                  <a:lnTo>
                    <a:pt x="827987" y="1257684"/>
                  </a:lnTo>
                  <a:lnTo>
                    <a:pt x="783284" y="1269397"/>
                  </a:lnTo>
                  <a:lnTo>
                    <a:pt x="737377" y="1277918"/>
                  </a:lnTo>
                  <a:lnTo>
                    <a:pt x="690387" y="1283122"/>
                  </a:lnTo>
                  <a:lnTo>
                    <a:pt x="642441" y="1284884"/>
                  </a:lnTo>
                  <a:lnTo>
                    <a:pt x="594495" y="1283122"/>
                  </a:lnTo>
                  <a:lnTo>
                    <a:pt x="547506" y="1277918"/>
                  </a:lnTo>
                  <a:lnTo>
                    <a:pt x="501598" y="1269397"/>
                  </a:lnTo>
                  <a:lnTo>
                    <a:pt x="456896" y="1257684"/>
                  </a:lnTo>
                  <a:lnTo>
                    <a:pt x="413523" y="1242901"/>
                  </a:lnTo>
                  <a:lnTo>
                    <a:pt x="371604" y="1225174"/>
                  </a:lnTo>
                  <a:lnTo>
                    <a:pt x="331263" y="1204626"/>
                  </a:lnTo>
                  <a:lnTo>
                    <a:pt x="292625" y="1181383"/>
                  </a:lnTo>
                  <a:lnTo>
                    <a:pt x="255813" y="1155567"/>
                  </a:lnTo>
                  <a:lnTo>
                    <a:pt x="220952" y="1127304"/>
                  </a:lnTo>
                  <a:lnTo>
                    <a:pt x="188166" y="1096717"/>
                  </a:lnTo>
                  <a:lnTo>
                    <a:pt x="157580" y="1063931"/>
                  </a:lnTo>
                  <a:lnTo>
                    <a:pt x="129316" y="1029070"/>
                  </a:lnTo>
                  <a:lnTo>
                    <a:pt x="103501" y="992258"/>
                  </a:lnTo>
                  <a:lnTo>
                    <a:pt x="80257" y="953620"/>
                  </a:lnTo>
                  <a:lnTo>
                    <a:pt x="59710" y="913279"/>
                  </a:lnTo>
                  <a:lnTo>
                    <a:pt x="41982" y="871360"/>
                  </a:lnTo>
                  <a:lnTo>
                    <a:pt x="27200" y="827988"/>
                  </a:lnTo>
                  <a:lnTo>
                    <a:pt x="15486" y="783285"/>
                  </a:lnTo>
                  <a:lnTo>
                    <a:pt x="6965" y="737377"/>
                  </a:lnTo>
                  <a:lnTo>
                    <a:pt x="1762" y="690388"/>
                  </a:lnTo>
                  <a:lnTo>
                    <a:pt x="0" y="642442"/>
                  </a:lnTo>
                  <a:close/>
                </a:path>
              </a:pathLst>
            </a:custGeom>
            <a:ln w="25387">
              <a:solidFill>
                <a:srgbClr val="000000"/>
              </a:solidFill>
            </a:ln>
          </p:spPr>
          <p:txBody>
            <a:bodyPr wrap="square" lIns="0" tIns="0" rIns="0" bIns="0" rtlCol="0"/>
            <a:lstStyle/>
            <a:p>
              <a:endParaRPr sz="1266"/>
            </a:p>
          </p:txBody>
        </p:sp>
        <p:sp>
          <p:nvSpPr>
            <p:cNvPr id="18" name="object 18"/>
            <p:cNvSpPr/>
            <p:nvPr/>
          </p:nvSpPr>
          <p:spPr>
            <a:xfrm>
              <a:off x="7220002" y="2936994"/>
              <a:ext cx="0" cy="825500"/>
            </a:xfrm>
            <a:custGeom>
              <a:avLst/>
              <a:gdLst/>
              <a:ahLst/>
              <a:cxnLst/>
              <a:rect l="l" t="t" r="r" b="b"/>
              <a:pathLst>
                <a:path h="825500">
                  <a:moveTo>
                    <a:pt x="0" y="825081"/>
                  </a:moveTo>
                  <a:lnTo>
                    <a:pt x="0" y="0"/>
                  </a:lnTo>
                </a:path>
              </a:pathLst>
            </a:custGeom>
            <a:ln w="25387">
              <a:solidFill>
                <a:srgbClr val="000000"/>
              </a:solidFill>
            </a:ln>
          </p:spPr>
          <p:txBody>
            <a:bodyPr wrap="square" lIns="0" tIns="0" rIns="0" bIns="0" rtlCol="0"/>
            <a:lstStyle/>
            <a:p>
              <a:endParaRPr sz="1266"/>
            </a:p>
          </p:txBody>
        </p:sp>
      </p:grpSp>
      <p:sp>
        <p:nvSpPr>
          <p:cNvPr id="19" name="object 19"/>
          <p:cNvSpPr/>
          <p:nvPr/>
        </p:nvSpPr>
        <p:spPr>
          <a:xfrm>
            <a:off x="7645251" y="2337687"/>
            <a:ext cx="448717" cy="53578"/>
          </a:xfrm>
          <a:custGeom>
            <a:avLst/>
            <a:gdLst/>
            <a:ahLst/>
            <a:cxnLst/>
            <a:rect l="l" t="t" r="r" b="b"/>
            <a:pathLst>
              <a:path w="638175" h="76200">
                <a:moveTo>
                  <a:pt x="587121" y="38100"/>
                </a:moveTo>
                <a:lnTo>
                  <a:pt x="561721" y="76200"/>
                </a:lnTo>
                <a:lnTo>
                  <a:pt x="612521" y="50800"/>
                </a:lnTo>
                <a:lnTo>
                  <a:pt x="587121" y="50800"/>
                </a:lnTo>
                <a:lnTo>
                  <a:pt x="587121" y="38100"/>
                </a:lnTo>
                <a:close/>
              </a:path>
              <a:path w="638175" h="76200">
                <a:moveTo>
                  <a:pt x="578654" y="25400"/>
                </a:moveTo>
                <a:lnTo>
                  <a:pt x="0" y="25400"/>
                </a:lnTo>
                <a:lnTo>
                  <a:pt x="0" y="50800"/>
                </a:lnTo>
                <a:lnTo>
                  <a:pt x="578654" y="50800"/>
                </a:lnTo>
                <a:lnTo>
                  <a:pt x="587121" y="38100"/>
                </a:lnTo>
                <a:lnTo>
                  <a:pt x="578654" y="25400"/>
                </a:lnTo>
                <a:close/>
              </a:path>
              <a:path w="638175" h="76200">
                <a:moveTo>
                  <a:pt x="612521" y="25400"/>
                </a:moveTo>
                <a:lnTo>
                  <a:pt x="587121" y="25400"/>
                </a:lnTo>
                <a:lnTo>
                  <a:pt x="587121" y="50800"/>
                </a:lnTo>
                <a:lnTo>
                  <a:pt x="612521" y="50800"/>
                </a:lnTo>
                <a:lnTo>
                  <a:pt x="637921" y="38100"/>
                </a:lnTo>
                <a:lnTo>
                  <a:pt x="612521" y="25400"/>
                </a:lnTo>
                <a:close/>
              </a:path>
              <a:path w="638175" h="76200">
                <a:moveTo>
                  <a:pt x="561721" y="0"/>
                </a:moveTo>
                <a:lnTo>
                  <a:pt x="587121" y="38100"/>
                </a:lnTo>
                <a:lnTo>
                  <a:pt x="587121" y="25400"/>
                </a:lnTo>
                <a:lnTo>
                  <a:pt x="612521" y="25400"/>
                </a:lnTo>
                <a:lnTo>
                  <a:pt x="561721" y="0"/>
                </a:lnTo>
                <a:close/>
              </a:path>
            </a:pathLst>
          </a:custGeom>
          <a:solidFill>
            <a:srgbClr val="000000"/>
          </a:solidFill>
        </p:spPr>
        <p:txBody>
          <a:bodyPr wrap="square" lIns="0" tIns="0" rIns="0" bIns="0" rtlCol="0"/>
          <a:lstStyle/>
          <a:p>
            <a:endParaRPr sz="1266"/>
          </a:p>
        </p:txBody>
      </p:sp>
      <p:pic>
        <p:nvPicPr>
          <p:cNvPr id="20" name="object 20"/>
          <p:cNvPicPr/>
          <p:nvPr/>
        </p:nvPicPr>
        <p:blipFill>
          <a:blip r:embed="rId7" cstate="print"/>
          <a:stretch>
            <a:fillRect/>
          </a:stretch>
        </p:blipFill>
        <p:spPr>
          <a:xfrm>
            <a:off x="5176968" y="2211566"/>
            <a:ext cx="258961" cy="303605"/>
          </a:xfrm>
          <a:prstGeom prst="rect">
            <a:avLst/>
          </a:prstGeom>
        </p:spPr>
      </p:pic>
      <p:grpSp>
        <p:nvGrpSpPr>
          <p:cNvPr id="21" name="object 21"/>
          <p:cNvGrpSpPr/>
          <p:nvPr/>
        </p:nvGrpSpPr>
        <p:grpSpPr>
          <a:xfrm>
            <a:off x="5527405" y="2091019"/>
            <a:ext cx="1223814" cy="580430"/>
            <a:chOff x="7861198" y="2973894"/>
            <a:chExt cx="1740535" cy="825500"/>
          </a:xfrm>
        </p:grpSpPr>
        <p:sp>
          <p:nvSpPr>
            <p:cNvPr id="22" name="object 22"/>
            <p:cNvSpPr/>
            <p:nvPr/>
          </p:nvSpPr>
          <p:spPr>
            <a:xfrm>
              <a:off x="7861198" y="3348537"/>
              <a:ext cx="1740535" cy="76200"/>
            </a:xfrm>
            <a:custGeom>
              <a:avLst/>
              <a:gdLst/>
              <a:ahLst/>
              <a:cxnLst/>
              <a:rect l="l" t="t" r="r" b="b"/>
              <a:pathLst>
                <a:path w="1740534" h="76200">
                  <a:moveTo>
                    <a:pt x="1689239" y="38100"/>
                  </a:moveTo>
                  <a:lnTo>
                    <a:pt x="1663839" y="76200"/>
                  </a:lnTo>
                  <a:lnTo>
                    <a:pt x="1714639" y="50800"/>
                  </a:lnTo>
                  <a:lnTo>
                    <a:pt x="1689239" y="50800"/>
                  </a:lnTo>
                  <a:lnTo>
                    <a:pt x="1689239" y="38100"/>
                  </a:lnTo>
                  <a:close/>
                </a:path>
                <a:path w="1740534" h="76200">
                  <a:moveTo>
                    <a:pt x="1680773" y="25400"/>
                  </a:moveTo>
                  <a:lnTo>
                    <a:pt x="0" y="25400"/>
                  </a:lnTo>
                  <a:lnTo>
                    <a:pt x="0" y="50800"/>
                  </a:lnTo>
                  <a:lnTo>
                    <a:pt x="1680773" y="50800"/>
                  </a:lnTo>
                  <a:lnTo>
                    <a:pt x="1689239" y="38100"/>
                  </a:lnTo>
                  <a:lnTo>
                    <a:pt x="1680773" y="25400"/>
                  </a:lnTo>
                  <a:close/>
                </a:path>
                <a:path w="1740534" h="76200">
                  <a:moveTo>
                    <a:pt x="1714639" y="25400"/>
                  </a:moveTo>
                  <a:lnTo>
                    <a:pt x="1689239" y="25400"/>
                  </a:lnTo>
                  <a:lnTo>
                    <a:pt x="1689239" y="50800"/>
                  </a:lnTo>
                  <a:lnTo>
                    <a:pt x="1714639" y="50800"/>
                  </a:lnTo>
                  <a:lnTo>
                    <a:pt x="1740039" y="38100"/>
                  </a:lnTo>
                  <a:lnTo>
                    <a:pt x="1714639" y="25400"/>
                  </a:lnTo>
                  <a:close/>
                </a:path>
                <a:path w="1740534"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23" name="object 23"/>
            <p:cNvSpPr/>
            <p:nvPr/>
          </p:nvSpPr>
          <p:spPr>
            <a:xfrm>
              <a:off x="8279626" y="2986587"/>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24" name="object 24"/>
            <p:cNvSpPr/>
            <p:nvPr/>
          </p:nvSpPr>
          <p:spPr>
            <a:xfrm>
              <a:off x="8279626" y="2986587"/>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grpSp>
      <p:grpSp>
        <p:nvGrpSpPr>
          <p:cNvPr id="25" name="object 25"/>
          <p:cNvGrpSpPr/>
          <p:nvPr/>
        </p:nvGrpSpPr>
        <p:grpSpPr>
          <a:xfrm>
            <a:off x="6777681" y="1894121"/>
            <a:ext cx="921544" cy="921544"/>
            <a:chOff x="9639369" y="2693861"/>
            <a:chExt cx="1310640" cy="1310640"/>
          </a:xfrm>
        </p:grpSpPr>
        <p:sp>
          <p:nvSpPr>
            <p:cNvPr id="26" name="object 26"/>
            <p:cNvSpPr/>
            <p:nvPr/>
          </p:nvSpPr>
          <p:spPr>
            <a:xfrm>
              <a:off x="9652063" y="2706552"/>
              <a:ext cx="1285875" cy="1285875"/>
            </a:xfrm>
            <a:custGeom>
              <a:avLst/>
              <a:gdLst/>
              <a:ahLst/>
              <a:cxnLst/>
              <a:rect l="l" t="t" r="r" b="b"/>
              <a:pathLst>
                <a:path w="1285875" h="1285875">
                  <a:moveTo>
                    <a:pt x="642772" y="0"/>
                  </a:moveTo>
                  <a:lnTo>
                    <a:pt x="594801" y="1763"/>
                  </a:lnTo>
                  <a:lnTo>
                    <a:pt x="547788" y="6969"/>
                  </a:lnTo>
                  <a:lnTo>
                    <a:pt x="501857" y="15494"/>
                  </a:lnTo>
                  <a:lnTo>
                    <a:pt x="457132" y="27214"/>
                  </a:lnTo>
                  <a:lnTo>
                    <a:pt x="413737" y="42004"/>
                  </a:lnTo>
                  <a:lnTo>
                    <a:pt x="371797" y="59741"/>
                  </a:lnTo>
                  <a:lnTo>
                    <a:pt x="331435" y="80299"/>
                  </a:lnTo>
                  <a:lnTo>
                    <a:pt x="292777" y="103555"/>
                  </a:lnTo>
                  <a:lnTo>
                    <a:pt x="255946" y="129384"/>
                  </a:lnTo>
                  <a:lnTo>
                    <a:pt x="221067" y="157662"/>
                  </a:lnTo>
                  <a:lnTo>
                    <a:pt x="188264" y="188264"/>
                  </a:lnTo>
                  <a:lnTo>
                    <a:pt x="157662" y="221067"/>
                  </a:lnTo>
                  <a:lnTo>
                    <a:pt x="129384" y="255946"/>
                  </a:lnTo>
                  <a:lnTo>
                    <a:pt x="103555" y="292777"/>
                  </a:lnTo>
                  <a:lnTo>
                    <a:pt x="80299" y="331435"/>
                  </a:lnTo>
                  <a:lnTo>
                    <a:pt x="59741" y="371797"/>
                  </a:lnTo>
                  <a:lnTo>
                    <a:pt x="42004" y="413737"/>
                  </a:lnTo>
                  <a:lnTo>
                    <a:pt x="27214" y="457132"/>
                  </a:lnTo>
                  <a:lnTo>
                    <a:pt x="15494" y="501857"/>
                  </a:lnTo>
                  <a:lnTo>
                    <a:pt x="6969" y="547788"/>
                  </a:lnTo>
                  <a:lnTo>
                    <a:pt x="1763" y="594801"/>
                  </a:lnTo>
                  <a:lnTo>
                    <a:pt x="0" y="642772"/>
                  </a:lnTo>
                  <a:lnTo>
                    <a:pt x="1763" y="690742"/>
                  </a:lnTo>
                  <a:lnTo>
                    <a:pt x="6969" y="737755"/>
                  </a:lnTo>
                  <a:lnTo>
                    <a:pt x="15494" y="783687"/>
                  </a:lnTo>
                  <a:lnTo>
                    <a:pt x="27214" y="828412"/>
                  </a:lnTo>
                  <a:lnTo>
                    <a:pt x="42004" y="871807"/>
                  </a:lnTo>
                  <a:lnTo>
                    <a:pt x="59741" y="913747"/>
                  </a:lnTo>
                  <a:lnTo>
                    <a:pt x="80299" y="954109"/>
                  </a:lnTo>
                  <a:lnTo>
                    <a:pt x="103555" y="992767"/>
                  </a:lnTo>
                  <a:lnTo>
                    <a:pt x="129384" y="1029598"/>
                  </a:lnTo>
                  <a:lnTo>
                    <a:pt x="157662" y="1064477"/>
                  </a:lnTo>
                  <a:lnTo>
                    <a:pt x="188264" y="1097279"/>
                  </a:lnTo>
                  <a:lnTo>
                    <a:pt x="221067" y="1127882"/>
                  </a:lnTo>
                  <a:lnTo>
                    <a:pt x="255946" y="1156160"/>
                  </a:lnTo>
                  <a:lnTo>
                    <a:pt x="292777" y="1181989"/>
                  </a:lnTo>
                  <a:lnTo>
                    <a:pt x="331435" y="1205245"/>
                  </a:lnTo>
                  <a:lnTo>
                    <a:pt x="371797" y="1225803"/>
                  </a:lnTo>
                  <a:lnTo>
                    <a:pt x="413737" y="1243539"/>
                  </a:lnTo>
                  <a:lnTo>
                    <a:pt x="457132" y="1258330"/>
                  </a:lnTo>
                  <a:lnTo>
                    <a:pt x="501857" y="1270050"/>
                  </a:lnTo>
                  <a:lnTo>
                    <a:pt x="547788" y="1278575"/>
                  </a:lnTo>
                  <a:lnTo>
                    <a:pt x="594801" y="1283781"/>
                  </a:lnTo>
                  <a:lnTo>
                    <a:pt x="642772" y="1285544"/>
                  </a:lnTo>
                  <a:lnTo>
                    <a:pt x="690742" y="1283781"/>
                  </a:lnTo>
                  <a:lnTo>
                    <a:pt x="737755" y="1278575"/>
                  </a:lnTo>
                  <a:lnTo>
                    <a:pt x="783687" y="1270050"/>
                  </a:lnTo>
                  <a:lnTo>
                    <a:pt x="828412" y="1258330"/>
                  </a:lnTo>
                  <a:lnTo>
                    <a:pt x="871807" y="1243539"/>
                  </a:lnTo>
                  <a:lnTo>
                    <a:pt x="913747" y="1225803"/>
                  </a:lnTo>
                  <a:lnTo>
                    <a:pt x="954109" y="1205245"/>
                  </a:lnTo>
                  <a:lnTo>
                    <a:pt x="992767" y="1181989"/>
                  </a:lnTo>
                  <a:lnTo>
                    <a:pt x="1029598" y="1156160"/>
                  </a:lnTo>
                  <a:lnTo>
                    <a:pt x="1064477" y="1127882"/>
                  </a:lnTo>
                  <a:lnTo>
                    <a:pt x="1097280" y="1097279"/>
                  </a:lnTo>
                  <a:lnTo>
                    <a:pt x="1127882" y="1064477"/>
                  </a:lnTo>
                  <a:lnTo>
                    <a:pt x="1156160" y="1029598"/>
                  </a:lnTo>
                  <a:lnTo>
                    <a:pt x="1181989" y="992767"/>
                  </a:lnTo>
                  <a:lnTo>
                    <a:pt x="1205245" y="954109"/>
                  </a:lnTo>
                  <a:lnTo>
                    <a:pt x="1225803" y="913747"/>
                  </a:lnTo>
                  <a:lnTo>
                    <a:pt x="1243539" y="871807"/>
                  </a:lnTo>
                  <a:lnTo>
                    <a:pt x="1258330" y="828412"/>
                  </a:lnTo>
                  <a:lnTo>
                    <a:pt x="1270050" y="783687"/>
                  </a:lnTo>
                  <a:lnTo>
                    <a:pt x="1278575" y="737755"/>
                  </a:lnTo>
                  <a:lnTo>
                    <a:pt x="1283781" y="690742"/>
                  </a:lnTo>
                  <a:lnTo>
                    <a:pt x="1285544" y="642772"/>
                  </a:lnTo>
                  <a:lnTo>
                    <a:pt x="1283781" y="594801"/>
                  </a:lnTo>
                  <a:lnTo>
                    <a:pt x="1278575" y="547788"/>
                  </a:lnTo>
                  <a:lnTo>
                    <a:pt x="1270050" y="501857"/>
                  </a:lnTo>
                  <a:lnTo>
                    <a:pt x="1258330" y="457132"/>
                  </a:lnTo>
                  <a:lnTo>
                    <a:pt x="1243539" y="413737"/>
                  </a:lnTo>
                  <a:lnTo>
                    <a:pt x="1225803" y="371797"/>
                  </a:lnTo>
                  <a:lnTo>
                    <a:pt x="1205245" y="331435"/>
                  </a:lnTo>
                  <a:lnTo>
                    <a:pt x="1181989" y="292777"/>
                  </a:lnTo>
                  <a:lnTo>
                    <a:pt x="1156160" y="255946"/>
                  </a:lnTo>
                  <a:lnTo>
                    <a:pt x="1127882" y="221067"/>
                  </a:lnTo>
                  <a:lnTo>
                    <a:pt x="1097280" y="188264"/>
                  </a:lnTo>
                  <a:lnTo>
                    <a:pt x="1064477" y="157662"/>
                  </a:lnTo>
                  <a:lnTo>
                    <a:pt x="1029598" y="129384"/>
                  </a:lnTo>
                  <a:lnTo>
                    <a:pt x="992767" y="103555"/>
                  </a:lnTo>
                  <a:lnTo>
                    <a:pt x="954109" y="80299"/>
                  </a:lnTo>
                  <a:lnTo>
                    <a:pt x="913747" y="59741"/>
                  </a:lnTo>
                  <a:lnTo>
                    <a:pt x="871807" y="42004"/>
                  </a:lnTo>
                  <a:lnTo>
                    <a:pt x="828412" y="27214"/>
                  </a:lnTo>
                  <a:lnTo>
                    <a:pt x="783687" y="15494"/>
                  </a:lnTo>
                  <a:lnTo>
                    <a:pt x="737755" y="6969"/>
                  </a:lnTo>
                  <a:lnTo>
                    <a:pt x="690742" y="1763"/>
                  </a:lnTo>
                  <a:lnTo>
                    <a:pt x="642772" y="0"/>
                  </a:lnTo>
                  <a:close/>
                </a:path>
              </a:pathLst>
            </a:custGeom>
            <a:solidFill>
              <a:srgbClr val="FFFFFF"/>
            </a:solidFill>
          </p:spPr>
          <p:txBody>
            <a:bodyPr wrap="square" lIns="0" tIns="0" rIns="0" bIns="0" rtlCol="0"/>
            <a:lstStyle/>
            <a:p>
              <a:endParaRPr sz="1266"/>
            </a:p>
          </p:txBody>
        </p:sp>
        <p:sp>
          <p:nvSpPr>
            <p:cNvPr id="27" name="object 27"/>
            <p:cNvSpPr/>
            <p:nvPr/>
          </p:nvSpPr>
          <p:spPr>
            <a:xfrm>
              <a:off x="9652063" y="2706555"/>
              <a:ext cx="1285240" cy="1285240"/>
            </a:xfrm>
            <a:custGeom>
              <a:avLst/>
              <a:gdLst/>
              <a:ahLst/>
              <a:cxnLst/>
              <a:rect l="l" t="t" r="r" b="b"/>
              <a:pathLst>
                <a:path w="1285240" h="1285239">
                  <a:moveTo>
                    <a:pt x="0" y="642442"/>
                  </a:moveTo>
                  <a:lnTo>
                    <a:pt x="1762" y="594495"/>
                  </a:lnTo>
                  <a:lnTo>
                    <a:pt x="6965" y="547506"/>
                  </a:lnTo>
                  <a:lnTo>
                    <a:pt x="15486" y="501598"/>
                  </a:lnTo>
                  <a:lnTo>
                    <a:pt x="27200" y="456896"/>
                  </a:lnTo>
                  <a:lnTo>
                    <a:pt x="41982" y="413523"/>
                  </a:lnTo>
                  <a:lnTo>
                    <a:pt x="59710" y="371604"/>
                  </a:lnTo>
                  <a:lnTo>
                    <a:pt x="80257" y="331264"/>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3"/>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3"/>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4"/>
                  </a:lnTo>
                  <a:lnTo>
                    <a:pt x="1225173" y="371604"/>
                  </a:lnTo>
                  <a:lnTo>
                    <a:pt x="1242900" y="413523"/>
                  </a:lnTo>
                  <a:lnTo>
                    <a:pt x="1257683" y="456896"/>
                  </a:lnTo>
                  <a:lnTo>
                    <a:pt x="1269396" y="501598"/>
                  </a:lnTo>
                  <a:lnTo>
                    <a:pt x="1277917" y="547506"/>
                  </a:lnTo>
                  <a:lnTo>
                    <a:pt x="1283121" y="594495"/>
                  </a:lnTo>
                  <a:lnTo>
                    <a:pt x="1284883" y="642442"/>
                  </a:lnTo>
                  <a:lnTo>
                    <a:pt x="1283121" y="690388"/>
                  </a:lnTo>
                  <a:lnTo>
                    <a:pt x="1277917" y="737377"/>
                  </a:lnTo>
                  <a:lnTo>
                    <a:pt x="1269396" y="783285"/>
                  </a:lnTo>
                  <a:lnTo>
                    <a:pt x="1257683" y="827988"/>
                  </a:lnTo>
                  <a:lnTo>
                    <a:pt x="1242900" y="871360"/>
                  </a:lnTo>
                  <a:lnTo>
                    <a:pt x="1225173" y="913279"/>
                  </a:lnTo>
                  <a:lnTo>
                    <a:pt x="1204625" y="953620"/>
                  </a:lnTo>
                  <a:lnTo>
                    <a:pt x="1181382" y="992258"/>
                  </a:lnTo>
                  <a:lnTo>
                    <a:pt x="1155566" y="1029070"/>
                  </a:lnTo>
                  <a:lnTo>
                    <a:pt x="1127303" y="1063931"/>
                  </a:lnTo>
                  <a:lnTo>
                    <a:pt x="1096716" y="1096717"/>
                  </a:lnTo>
                  <a:lnTo>
                    <a:pt x="1063930" y="1127304"/>
                  </a:lnTo>
                  <a:lnTo>
                    <a:pt x="1029069" y="1155567"/>
                  </a:lnTo>
                  <a:lnTo>
                    <a:pt x="992257" y="1181383"/>
                  </a:lnTo>
                  <a:lnTo>
                    <a:pt x="953619" y="1204626"/>
                  </a:lnTo>
                  <a:lnTo>
                    <a:pt x="913278" y="1225174"/>
                  </a:lnTo>
                  <a:lnTo>
                    <a:pt x="871360" y="1242901"/>
                  </a:lnTo>
                  <a:lnTo>
                    <a:pt x="827987" y="1257684"/>
                  </a:lnTo>
                  <a:lnTo>
                    <a:pt x="783284" y="1269397"/>
                  </a:lnTo>
                  <a:lnTo>
                    <a:pt x="737377" y="1277918"/>
                  </a:lnTo>
                  <a:lnTo>
                    <a:pt x="690387" y="1283122"/>
                  </a:lnTo>
                  <a:lnTo>
                    <a:pt x="642441" y="1284884"/>
                  </a:lnTo>
                  <a:lnTo>
                    <a:pt x="594495" y="1283122"/>
                  </a:lnTo>
                  <a:lnTo>
                    <a:pt x="547506" y="1277918"/>
                  </a:lnTo>
                  <a:lnTo>
                    <a:pt x="501598" y="1269397"/>
                  </a:lnTo>
                  <a:lnTo>
                    <a:pt x="456896" y="1257684"/>
                  </a:lnTo>
                  <a:lnTo>
                    <a:pt x="413523" y="1242901"/>
                  </a:lnTo>
                  <a:lnTo>
                    <a:pt x="371604" y="1225174"/>
                  </a:lnTo>
                  <a:lnTo>
                    <a:pt x="331263" y="1204626"/>
                  </a:lnTo>
                  <a:lnTo>
                    <a:pt x="292625" y="1181383"/>
                  </a:lnTo>
                  <a:lnTo>
                    <a:pt x="255813" y="1155567"/>
                  </a:lnTo>
                  <a:lnTo>
                    <a:pt x="220952" y="1127304"/>
                  </a:lnTo>
                  <a:lnTo>
                    <a:pt x="188166" y="1096717"/>
                  </a:lnTo>
                  <a:lnTo>
                    <a:pt x="157580" y="1063931"/>
                  </a:lnTo>
                  <a:lnTo>
                    <a:pt x="129316" y="1029070"/>
                  </a:lnTo>
                  <a:lnTo>
                    <a:pt x="103501" y="992258"/>
                  </a:lnTo>
                  <a:lnTo>
                    <a:pt x="80257" y="953620"/>
                  </a:lnTo>
                  <a:lnTo>
                    <a:pt x="59710" y="913279"/>
                  </a:lnTo>
                  <a:lnTo>
                    <a:pt x="41982" y="871360"/>
                  </a:lnTo>
                  <a:lnTo>
                    <a:pt x="27200" y="827988"/>
                  </a:lnTo>
                  <a:lnTo>
                    <a:pt x="15486" y="783285"/>
                  </a:lnTo>
                  <a:lnTo>
                    <a:pt x="6965" y="737377"/>
                  </a:lnTo>
                  <a:lnTo>
                    <a:pt x="1762" y="690388"/>
                  </a:lnTo>
                  <a:lnTo>
                    <a:pt x="0" y="642442"/>
                  </a:lnTo>
                  <a:close/>
                </a:path>
              </a:pathLst>
            </a:custGeom>
            <a:ln w="25387">
              <a:solidFill>
                <a:srgbClr val="000000"/>
              </a:solidFill>
            </a:ln>
          </p:spPr>
          <p:txBody>
            <a:bodyPr wrap="square" lIns="0" tIns="0" rIns="0" bIns="0" rtlCol="0"/>
            <a:lstStyle/>
            <a:p>
              <a:endParaRPr sz="1266"/>
            </a:p>
          </p:txBody>
        </p:sp>
        <p:sp>
          <p:nvSpPr>
            <p:cNvPr id="28" name="object 28"/>
            <p:cNvSpPr/>
            <p:nvPr/>
          </p:nvSpPr>
          <p:spPr>
            <a:xfrm>
              <a:off x="10294831" y="2936994"/>
              <a:ext cx="0" cy="825500"/>
            </a:xfrm>
            <a:custGeom>
              <a:avLst/>
              <a:gdLst/>
              <a:ahLst/>
              <a:cxnLst/>
              <a:rect l="l" t="t" r="r" b="b"/>
              <a:pathLst>
                <a:path h="825500">
                  <a:moveTo>
                    <a:pt x="0" y="825081"/>
                  </a:moveTo>
                  <a:lnTo>
                    <a:pt x="0" y="0"/>
                  </a:lnTo>
                </a:path>
              </a:pathLst>
            </a:custGeom>
            <a:ln w="25387">
              <a:solidFill>
                <a:srgbClr val="000000"/>
              </a:solidFill>
            </a:ln>
          </p:spPr>
          <p:txBody>
            <a:bodyPr wrap="square" lIns="0" tIns="0" rIns="0" bIns="0" rtlCol="0"/>
            <a:lstStyle/>
            <a:p>
              <a:endParaRPr sz="1266"/>
            </a:p>
          </p:txBody>
        </p:sp>
      </p:grpSp>
      <p:pic>
        <p:nvPicPr>
          <p:cNvPr id="29" name="object 29"/>
          <p:cNvPicPr/>
          <p:nvPr/>
        </p:nvPicPr>
        <p:blipFill>
          <a:blip r:embed="rId8" cstate="print"/>
          <a:stretch>
            <a:fillRect/>
          </a:stretch>
        </p:blipFill>
        <p:spPr>
          <a:xfrm>
            <a:off x="4731922" y="2283003"/>
            <a:ext cx="276817" cy="196449"/>
          </a:xfrm>
          <a:prstGeom prst="rect">
            <a:avLst/>
          </a:prstGeom>
        </p:spPr>
      </p:pic>
      <p:pic>
        <p:nvPicPr>
          <p:cNvPr id="30" name="object 30"/>
          <p:cNvPicPr/>
          <p:nvPr/>
        </p:nvPicPr>
        <p:blipFill>
          <a:blip r:embed="rId9" cstate="print"/>
          <a:stretch>
            <a:fillRect/>
          </a:stretch>
        </p:blipFill>
        <p:spPr>
          <a:xfrm>
            <a:off x="6904747" y="2252303"/>
            <a:ext cx="276817" cy="205379"/>
          </a:xfrm>
          <a:prstGeom prst="rect">
            <a:avLst/>
          </a:prstGeom>
        </p:spPr>
      </p:pic>
      <p:pic>
        <p:nvPicPr>
          <p:cNvPr id="31" name="object 31"/>
          <p:cNvPicPr/>
          <p:nvPr/>
        </p:nvPicPr>
        <p:blipFill>
          <a:blip r:embed="rId10" cstate="print"/>
          <a:stretch>
            <a:fillRect/>
          </a:stretch>
        </p:blipFill>
        <p:spPr>
          <a:xfrm>
            <a:off x="5947404" y="2289155"/>
            <a:ext cx="339325" cy="205379"/>
          </a:xfrm>
          <a:prstGeom prst="rect">
            <a:avLst/>
          </a:prstGeom>
        </p:spPr>
      </p:pic>
      <p:pic>
        <p:nvPicPr>
          <p:cNvPr id="32" name="object 32"/>
          <p:cNvPicPr/>
          <p:nvPr/>
        </p:nvPicPr>
        <p:blipFill>
          <a:blip r:embed="rId11" cstate="print"/>
          <a:stretch>
            <a:fillRect/>
          </a:stretch>
        </p:blipFill>
        <p:spPr>
          <a:xfrm>
            <a:off x="7331140" y="2203190"/>
            <a:ext cx="267887" cy="303610"/>
          </a:xfrm>
          <a:prstGeom prst="rect">
            <a:avLst/>
          </a:prstGeom>
        </p:spPr>
      </p:pic>
      <p:grpSp>
        <p:nvGrpSpPr>
          <p:cNvPr id="33" name="object 33"/>
          <p:cNvGrpSpPr/>
          <p:nvPr/>
        </p:nvGrpSpPr>
        <p:grpSpPr>
          <a:xfrm>
            <a:off x="1533629" y="2595817"/>
            <a:ext cx="901452" cy="952351"/>
            <a:chOff x="2181161" y="3691828"/>
            <a:chExt cx="1282065" cy="1354455"/>
          </a:xfrm>
        </p:grpSpPr>
        <p:sp>
          <p:nvSpPr>
            <p:cNvPr id="34" name="object 34"/>
            <p:cNvSpPr/>
            <p:nvPr/>
          </p:nvSpPr>
          <p:spPr>
            <a:xfrm>
              <a:off x="2802275" y="3691828"/>
              <a:ext cx="660400" cy="660400"/>
            </a:xfrm>
            <a:custGeom>
              <a:avLst/>
              <a:gdLst/>
              <a:ahLst/>
              <a:cxnLst/>
              <a:rect l="l" t="t" r="r" b="b"/>
              <a:pathLst>
                <a:path w="660400" h="660400">
                  <a:moveTo>
                    <a:pt x="609506" y="32922"/>
                  </a:moveTo>
                  <a:lnTo>
                    <a:pt x="0" y="642442"/>
                  </a:lnTo>
                  <a:lnTo>
                    <a:pt x="17957" y="660400"/>
                  </a:lnTo>
                  <a:lnTo>
                    <a:pt x="627469" y="50888"/>
                  </a:lnTo>
                  <a:lnTo>
                    <a:pt x="624471" y="35915"/>
                  </a:lnTo>
                  <a:lnTo>
                    <a:pt x="609506" y="32922"/>
                  </a:lnTo>
                  <a:close/>
                </a:path>
                <a:path w="660400" h="660400">
                  <a:moveTo>
                    <a:pt x="651422" y="26936"/>
                  </a:moveTo>
                  <a:lnTo>
                    <a:pt x="615492" y="26936"/>
                  </a:lnTo>
                  <a:lnTo>
                    <a:pt x="633463" y="44894"/>
                  </a:lnTo>
                  <a:lnTo>
                    <a:pt x="627469" y="50888"/>
                  </a:lnTo>
                  <a:lnTo>
                    <a:pt x="633463" y="80822"/>
                  </a:lnTo>
                  <a:lnTo>
                    <a:pt x="651422" y="26936"/>
                  </a:lnTo>
                  <a:close/>
                </a:path>
                <a:path w="660400" h="660400">
                  <a:moveTo>
                    <a:pt x="615492" y="26936"/>
                  </a:moveTo>
                  <a:lnTo>
                    <a:pt x="609506" y="32922"/>
                  </a:lnTo>
                  <a:lnTo>
                    <a:pt x="624471" y="35915"/>
                  </a:lnTo>
                  <a:lnTo>
                    <a:pt x="627469" y="50888"/>
                  </a:lnTo>
                  <a:lnTo>
                    <a:pt x="633463" y="44894"/>
                  </a:lnTo>
                  <a:lnTo>
                    <a:pt x="615492" y="26936"/>
                  </a:lnTo>
                  <a:close/>
                </a:path>
                <a:path w="660400" h="660400">
                  <a:moveTo>
                    <a:pt x="660399" y="0"/>
                  </a:moveTo>
                  <a:lnTo>
                    <a:pt x="579577" y="26936"/>
                  </a:lnTo>
                  <a:lnTo>
                    <a:pt x="609506" y="32922"/>
                  </a:lnTo>
                  <a:lnTo>
                    <a:pt x="615492" y="26936"/>
                  </a:lnTo>
                  <a:lnTo>
                    <a:pt x="651422" y="26936"/>
                  </a:lnTo>
                  <a:lnTo>
                    <a:pt x="660399" y="0"/>
                  </a:lnTo>
                  <a:close/>
                </a:path>
              </a:pathLst>
            </a:custGeom>
            <a:solidFill>
              <a:srgbClr val="000000"/>
            </a:solidFill>
          </p:spPr>
          <p:txBody>
            <a:bodyPr wrap="square" lIns="0" tIns="0" rIns="0" bIns="0" rtlCol="0"/>
            <a:lstStyle/>
            <a:p>
              <a:endParaRPr sz="1266"/>
            </a:p>
          </p:txBody>
        </p:sp>
        <p:sp>
          <p:nvSpPr>
            <p:cNvPr id="35" name="object 35"/>
            <p:cNvSpPr/>
            <p:nvPr/>
          </p:nvSpPr>
          <p:spPr>
            <a:xfrm>
              <a:off x="2193855" y="4233633"/>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36" name="object 36"/>
            <p:cNvSpPr/>
            <p:nvPr/>
          </p:nvSpPr>
          <p:spPr>
            <a:xfrm>
              <a:off x="2193855" y="4233633"/>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37" name="object 37"/>
            <p:cNvPicPr/>
            <p:nvPr/>
          </p:nvPicPr>
          <p:blipFill>
            <a:blip r:embed="rId12" cstate="print"/>
            <a:stretch>
              <a:fillRect/>
            </a:stretch>
          </p:blipFill>
          <p:spPr>
            <a:xfrm>
              <a:off x="2443468" y="4430484"/>
              <a:ext cx="342898" cy="406399"/>
            </a:xfrm>
            <a:prstGeom prst="rect">
              <a:avLst/>
            </a:prstGeom>
          </p:spPr>
        </p:pic>
      </p:grpSp>
      <p:pic>
        <p:nvPicPr>
          <p:cNvPr id="38" name="object 38"/>
          <p:cNvPicPr/>
          <p:nvPr/>
        </p:nvPicPr>
        <p:blipFill>
          <a:blip r:embed="rId13" cstate="print"/>
          <a:stretch>
            <a:fillRect/>
          </a:stretch>
        </p:blipFill>
        <p:spPr>
          <a:xfrm>
            <a:off x="8236996" y="2284696"/>
            <a:ext cx="160732" cy="214303"/>
          </a:xfrm>
          <a:prstGeom prst="rect">
            <a:avLst/>
          </a:prstGeom>
        </p:spPr>
      </p:pic>
      <p:sp>
        <p:nvSpPr>
          <p:cNvPr id="39" name="object 39"/>
          <p:cNvSpPr txBox="1">
            <a:spLocks noGrp="1"/>
          </p:cNvSpPr>
          <p:nvPr>
            <p:ph type="title"/>
          </p:nvPr>
        </p:nvSpPr>
        <p:spPr>
          <a:xfrm>
            <a:off x="635334" y="827315"/>
            <a:ext cx="3126284" cy="398483"/>
          </a:xfrm>
          <a:prstGeom prst="rect">
            <a:avLst/>
          </a:prstGeom>
        </p:spPr>
        <p:txBody>
          <a:bodyPr vert="horz" wrap="square" lIns="0" tIns="8930" rIns="0" bIns="0" rtlCol="0" anchor="ctr">
            <a:spAutoFit/>
          </a:bodyPr>
          <a:lstStyle/>
          <a:p>
            <a:pPr marL="8929">
              <a:lnSpc>
                <a:spcPct val="100000"/>
              </a:lnSpc>
              <a:spcBef>
                <a:spcPts val="70"/>
              </a:spcBef>
              <a:tabLst>
                <a:tab pos="1509510" algn="l"/>
                <a:tab pos="2134566" algn="l"/>
              </a:tabLst>
            </a:pPr>
            <a:r>
              <a:rPr sz="2531" dirty="0">
                <a:latin typeface="Calibri" panose="020F0502020204030204" pitchFamily="34" charset="0"/>
                <a:cs typeface="Calibri" panose="020F0502020204030204" pitchFamily="34" charset="0"/>
              </a:rPr>
              <a:t>The</a:t>
            </a:r>
            <a:r>
              <a:rPr sz="2531" spc="-1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chain</a:t>
            </a:r>
            <a:r>
              <a:rPr sz="2531"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rule</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says…</a:t>
            </a:r>
            <a:endParaRPr sz="2531" dirty="0">
              <a:latin typeface="Calibri" panose="020F0502020204030204" pitchFamily="34" charset="0"/>
              <a:cs typeface="Calibri" panose="020F0502020204030204" pitchFamily="34" charset="0"/>
            </a:endParaRPr>
          </a:p>
        </p:txBody>
      </p:sp>
      <p:pic>
        <p:nvPicPr>
          <p:cNvPr id="40" name="object 40"/>
          <p:cNvPicPr/>
          <p:nvPr/>
        </p:nvPicPr>
        <p:blipFill>
          <a:blip r:embed="rId14" cstate="print"/>
          <a:stretch>
            <a:fillRect/>
          </a:stretch>
        </p:blipFill>
        <p:spPr>
          <a:xfrm>
            <a:off x="7628954" y="2636079"/>
            <a:ext cx="648425" cy="235958"/>
          </a:xfrm>
          <a:prstGeom prst="rect">
            <a:avLst/>
          </a:prstGeom>
        </p:spPr>
      </p:pic>
      <p:grpSp>
        <p:nvGrpSpPr>
          <p:cNvPr id="41" name="object 41"/>
          <p:cNvGrpSpPr/>
          <p:nvPr/>
        </p:nvGrpSpPr>
        <p:grpSpPr>
          <a:xfrm>
            <a:off x="5382244" y="2542845"/>
            <a:ext cx="2094012" cy="396032"/>
            <a:chOff x="7654747" y="3616490"/>
            <a:chExt cx="2978150" cy="563245"/>
          </a:xfrm>
        </p:grpSpPr>
        <p:pic>
          <p:nvPicPr>
            <p:cNvPr id="42" name="object 42"/>
            <p:cNvPicPr/>
            <p:nvPr/>
          </p:nvPicPr>
          <p:blipFill>
            <a:blip r:embed="rId15" cstate="print"/>
            <a:stretch>
              <a:fillRect/>
            </a:stretch>
          </p:blipFill>
          <p:spPr>
            <a:xfrm>
              <a:off x="7654747" y="3616490"/>
              <a:ext cx="2265790" cy="500380"/>
            </a:xfrm>
            <a:prstGeom prst="rect">
              <a:avLst/>
            </a:prstGeom>
          </p:spPr>
        </p:pic>
        <p:pic>
          <p:nvPicPr>
            <p:cNvPr id="43" name="object 43"/>
            <p:cNvPicPr/>
            <p:nvPr/>
          </p:nvPicPr>
          <p:blipFill>
            <a:blip r:embed="rId16" cstate="print"/>
            <a:stretch>
              <a:fillRect/>
            </a:stretch>
          </p:blipFill>
          <p:spPr>
            <a:xfrm>
              <a:off x="9957212" y="3627415"/>
              <a:ext cx="675239" cy="551951"/>
            </a:xfrm>
            <a:prstGeom prst="rect">
              <a:avLst/>
            </a:prstGeom>
          </p:spPr>
        </p:pic>
      </p:grpSp>
      <p:sp>
        <p:nvSpPr>
          <p:cNvPr id="44" name="object 44"/>
          <p:cNvSpPr txBox="1"/>
          <p:nvPr/>
        </p:nvSpPr>
        <p:spPr>
          <a:xfrm>
            <a:off x="7771952" y="2924294"/>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45" name="object 45"/>
          <p:cNvSpPr txBox="1"/>
          <p:nvPr/>
        </p:nvSpPr>
        <p:spPr>
          <a:xfrm>
            <a:off x="6899093" y="2986426"/>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grpSp>
        <p:nvGrpSpPr>
          <p:cNvPr id="46" name="object 46"/>
          <p:cNvGrpSpPr/>
          <p:nvPr/>
        </p:nvGrpSpPr>
        <p:grpSpPr>
          <a:xfrm>
            <a:off x="2635280" y="2550527"/>
            <a:ext cx="2660600" cy="403175"/>
            <a:chOff x="3747953" y="3627415"/>
            <a:chExt cx="3783965" cy="573405"/>
          </a:xfrm>
        </p:grpSpPr>
        <p:pic>
          <p:nvPicPr>
            <p:cNvPr id="47" name="object 47"/>
            <p:cNvPicPr/>
            <p:nvPr/>
          </p:nvPicPr>
          <p:blipFill>
            <a:blip r:embed="rId16" cstate="print"/>
            <a:stretch>
              <a:fillRect/>
            </a:stretch>
          </p:blipFill>
          <p:spPr>
            <a:xfrm>
              <a:off x="6856184" y="3627415"/>
              <a:ext cx="675233" cy="551951"/>
            </a:xfrm>
            <a:prstGeom prst="rect">
              <a:avLst/>
            </a:prstGeom>
          </p:spPr>
        </p:pic>
        <p:pic>
          <p:nvPicPr>
            <p:cNvPr id="48" name="object 48"/>
            <p:cNvPicPr/>
            <p:nvPr/>
          </p:nvPicPr>
          <p:blipFill>
            <a:blip r:embed="rId17" cstate="print"/>
            <a:stretch>
              <a:fillRect/>
            </a:stretch>
          </p:blipFill>
          <p:spPr>
            <a:xfrm>
              <a:off x="4454983" y="3629119"/>
              <a:ext cx="2357321" cy="504294"/>
            </a:xfrm>
            <a:prstGeom prst="rect">
              <a:avLst/>
            </a:prstGeom>
          </p:spPr>
        </p:pic>
        <p:pic>
          <p:nvPicPr>
            <p:cNvPr id="49" name="object 49"/>
            <p:cNvPicPr/>
            <p:nvPr/>
          </p:nvPicPr>
          <p:blipFill>
            <a:blip r:embed="rId16" cstate="print"/>
            <a:stretch>
              <a:fillRect/>
            </a:stretch>
          </p:blipFill>
          <p:spPr>
            <a:xfrm>
              <a:off x="3747953" y="3648481"/>
              <a:ext cx="675239" cy="551952"/>
            </a:xfrm>
            <a:prstGeom prst="rect">
              <a:avLst/>
            </a:prstGeom>
          </p:spPr>
        </p:pic>
      </p:grpSp>
      <p:pic>
        <p:nvPicPr>
          <p:cNvPr id="50" name="object 50"/>
          <p:cNvPicPr/>
          <p:nvPr/>
        </p:nvPicPr>
        <p:blipFill>
          <a:blip r:embed="rId18" cstate="print"/>
          <a:stretch>
            <a:fillRect/>
          </a:stretch>
        </p:blipFill>
        <p:spPr>
          <a:xfrm>
            <a:off x="1930268" y="1988758"/>
            <a:ext cx="696433" cy="264191"/>
          </a:xfrm>
          <a:prstGeom prst="rect">
            <a:avLst/>
          </a:prstGeom>
        </p:spPr>
      </p:pic>
      <p:sp>
        <p:nvSpPr>
          <p:cNvPr id="51" name="object 51"/>
          <p:cNvSpPr txBox="1"/>
          <p:nvPr/>
        </p:nvSpPr>
        <p:spPr>
          <a:xfrm>
            <a:off x="4718639" y="3085028"/>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52" name="object 52"/>
          <p:cNvSpPr txBox="1"/>
          <p:nvPr/>
        </p:nvSpPr>
        <p:spPr>
          <a:xfrm>
            <a:off x="3514238" y="2960762"/>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53" name="object 53"/>
          <p:cNvSpPr txBox="1"/>
          <p:nvPr/>
        </p:nvSpPr>
        <p:spPr>
          <a:xfrm>
            <a:off x="2280333" y="2986515"/>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54" name="object 54"/>
          <p:cNvSpPr txBox="1"/>
          <p:nvPr/>
        </p:nvSpPr>
        <p:spPr>
          <a:xfrm>
            <a:off x="1956419" y="1737109"/>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55" name="object 55"/>
          <p:cNvSpPr txBox="1"/>
          <p:nvPr/>
        </p:nvSpPr>
        <p:spPr>
          <a:xfrm>
            <a:off x="5799648" y="2960887"/>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grpSp>
        <p:nvGrpSpPr>
          <p:cNvPr id="56" name="object 56"/>
          <p:cNvGrpSpPr/>
          <p:nvPr/>
        </p:nvGrpSpPr>
        <p:grpSpPr>
          <a:xfrm>
            <a:off x="1436653" y="4080509"/>
            <a:ext cx="6527155" cy="1303287"/>
            <a:chOff x="2043239" y="5803391"/>
            <a:chExt cx="9283065" cy="1853564"/>
          </a:xfrm>
        </p:grpSpPr>
        <p:pic>
          <p:nvPicPr>
            <p:cNvPr id="57" name="object 57"/>
            <p:cNvPicPr/>
            <p:nvPr/>
          </p:nvPicPr>
          <p:blipFill>
            <a:blip r:embed="rId19" cstate="print"/>
            <a:stretch>
              <a:fillRect/>
            </a:stretch>
          </p:blipFill>
          <p:spPr>
            <a:xfrm>
              <a:off x="3867911" y="5803391"/>
              <a:ext cx="4309871" cy="1853183"/>
            </a:xfrm>
            <a:prstGeom prst="rect">
              <a:avLst/>
            </a:prstGeom>
          </p:spPr>
        </p:pic>
        <p:pic>
          <p:nvPicPr>
            <p:cNvPr id="58" name="object 58"/>
            <p:cNvPicPr/>
            <p:nvPr/>
          </p:nvPicPr>
          <p:blipFill>
            <a:blip r:embed="rId20" cstate="print"/>
            <a:stretch>
              <a:fillRect/>
            </a:stretch>
          </p:blipFill>
          <p:spPr>
            <a:xfrm>
              <a:off x="3892363" y="5819114"/>
              <a:ext cx="4263475" cy="1794403"/>
            </a:xfrm>
            <a:prstGeom prst="rect">
              <a:avLst/>
            </a:prstGeom>
          </p:spPr>
        </p:pic>
        <p:pic>
          <p:nvPicPr>
            <p:cNvPr id="59" name="object 59"/>
            <p:cNvPicPr/>
            <p:nvPr/>
          </p:nvPicPr>
          <p:blipFill>
            <a:blip r:embed="rId21" cstate="print"/>
            <a:stretch>
              <a:fillRect/>
            </a:stretch>
          </p:blipFill>
          <p:spPr>
            <a:xfrm>
              <a:off x="2043239" y="6072216"/>
              <a:ext cx="9282569" cy="1354044"/>
            </a:xfrm>
            <a:prstGeom prst="rect">
              <a:avLst/>
            </a:prstGeom>
          </p:spPr>
        </p:pic>
      </p:grpSp>
      <p:sp>
        <p:nvSpPr>
          <p:cNvPr id="60" name="object 60"/>
          <p:cNvSpPr txBox="1"/>
          <p:nvPr/>
        </p:nvSpPr>
        <p:spPr>
          <a:xfrm>
            <a:off x="3521268" y="5421749"/>
            <a:ext cx="1429196" cy="403656"/>
          </a:xfrm>
          <a:prstGeom prst="rect">
            <a:avLst/>
          </a:prstGeom>
        </p:spPr>
        <p:txBody>
          <a:bodyPr vert="horz" wrap="square" lIns="0" tIns="18752" rIns="0" bIns="0" rtlCol="0">
            <a:spAutoFit/>
          </a:bodyPr>
          <a:lstStyle/>
          <a:p>
            <a:pPr marL="8929" marR="3572" indent="26788">
              <a:lnSpc>
                <a:spcPts val="1484"/>
              </a:lnSpc>
              <a:spcBef>
                <a:spcPts val="148"/>
              </a:spcBef>
            </a:pPr>
            <a:r>
              <a:rPr sz="1266" dirty="0">
                <a:solidFill>
                  <a:srgbClr val="00882B"/>
                </a:solidFill>
                <a:latin typeface="Calibri" panose="020F0502020204030204" pitchFamily="34" charset="0"/>
                <a:cs typeface="Calibri" panose="020F0502020204030204" pitchFamily="34" charset="0"/>
              </a:rPr>
              <a:t>already</a:t>
            </a:r>
            <a:r>
              <a:rPr sz="1266" spc="-7" dirty="0">
                <a:solidFill>
                  <a:srgbClr val="00882B"/>
                </a:solidFill>
                <a:latin typeface="Calibri" panose="020F0502020204030204" pitchFamily="34" charset="0"/>
                <a:cs typeface="Calibri" panose="020F0502020204030204" pitchFamily="34" charset="0"/>
              </a:rPr>
              <a:t> computed. re-</a:t>
            </a:r>
            <a:r>
              <a:rPr sz="1266" dirty="0">
                <a:solidFill>
                  <a:srgbClr val="00882B"/>
                </a:solidFill>
                <a:latin typeface="Calibri" panose="020F0502020204030204" pitchFamily="34" charset="0"/>
                <a:cs typeface="Calibri" panose="020F0502020204030204" pitchFamily="34" charset="0"/>
              </a:rPr>
              <a:t>use</a:t>
            </a:r>
            <a:r>
              <a:rPr sz="1266" spc="18" dirty="0">
                <a:solidFill>
                  <a:srgbClr val="00882B"/>
                </a:solidFill>
                <a:latin typeface="Calibri" panose="020F0502020204030204" pitchFamily="34" charset="0"/>
                <a:cs typeface="Calibri" panose="020F0502020204030204" pitchFamily="34" charset="0"/>
              </a:rPr>
              <a:t> </a:t>
            </a:r>
            <a:r>
              <a:rPr sz="1266" spc="-7" dirty="0">
                <a:solidFill>
                  <a:srgbClr val="00882B"/>
                </a:solidFill>
                <a:latin typeface="Calibri" panose="020F0502020204030204" pitchFamily="34" charset="0"/>
                <a:cs typeface="Calibri" panose="020F0502020204030204" pitchFamily="34" charset="0"/>
              </a:rPr>
              <a:t>(</a:t>
            </a:r>
            <a:r>
              <a:rPr sz="1266" u="sng" spc="-7" dirty="0">
                <a:solidFill>
                  <a:srgbClr val="00882B"/>
                </a:solidFill>
                <a:uFill>
                  <a:solidFill>
                    <a:srgbClr val="00882B"/>
                  </a:solidFill>
                </a:uFill>
                <a:latin typeface="Calibri" panose="020F0502020204030204" pitchFamily="34" charset="0"/>
                <a:cs typeface="Calibri" panose="020F0502020204030204" pitchFamily="34" charset="0"/>
              </a:rPr>
              <a:t>propagate</a:t>
            </a:r>
            <a:r>
              <a:rPr sz="1266" spc="-7" dirty="0">
                <a:solidFill>
                  <a:srgbClr val="00882B"/>
                </a:solidFill>
                <a:latin typeface="Calibri" panose="020F0502020204030204" pitchFamily="34" charset="0"/>
                <a:cs typeface="Calibri" panose="020F0502020204030204" pitchFamily="34" charset="0"/>
              </a:rPr>
              <a:t>)!</a:t>
            </a:r>
            <a:endParaRPr sz="1266" dirty="0">
              <a:latin typeface="Calibri" panose="020F0502020204030204" pitchFamily="34" charset="0"/>
              <a:cs typeface="Calibri" panose="020F0502020204030204" pitchFamily="3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28819" y="999558"/>
            <a:ext cx="1104156" cy="53578"/>
          </a:xfrm>
          <a:custGeom>
            <a:avLst/>
            <a:gdLst/>
            <a:ahLst/>
            <a:cxnLst/>
            <a:rect l="l" t="t" r="r" b="b"/>
            <a:pathLst>
              <a:path w="1570355" h="76200">
                <a:moveTo>
                  <a:pt x="1519504" y="38100"/>
                </a:moveTo>
                <a:lnTo>
                  <a:pt x="1494104" y="76200"/>
                </a:lnTo>
                <a:lnTo>
                  <a:pt x="1544904" y="50800"/>
                </a:lnTo>
                <a:lnTo>
                  <a:pt x="1519504" y="50800"/>
                </a:lnTo>
                <a:lnTo>
                  <a:pt x="1519504" y="38100"/>
                </a:lnTo>
                <a:close/>
              </a:path>
              <a:path w="1570355" h="76200">
                <a:moveTo>
                  <a:pt x="1511037" y="25400"/>
                </a:moveTo>
                <a:lnTo>
                  <a:pt x="0" y="25400"/>
                </a:lnTo>
                <a:lnTo>
                  <a:pt x="0" y="50800"/>
                </a:lnTo>
                <a:lnTo>
                  <a:pt x="1511037" y="50800"/>
                </a:lnTo>
                <a:lnTo>
                  <a:pt x="1519504" y="38100"/>
                </a:lnTo>
                <a:lnTo>
                  <a:pt x="1511037" y="25400"/>
                </a:lnTo>
                <a:close/>
              </a:path>
              <a:path w="1570355" h="76200">
                <a:moveTo>
                  <a:pt x="1544904" y="25400"/>
                </a:moveTo>
                <a:lnTo>
                  <a:pt x="1519504" y="25400"/>
                </a:lnTo>
                <a:lnTo>
                  <a:pt x="1519504" y="50800"/>
                </a:lnTo>
                <a:lnTo>
                  <a:pt x="1544904" y="50800"/>
                </a:lnTo>
                <a:lnTo>
                  <a:pt x="1570304" y="38100"/>
                </a:lnTo>
                <a:lnTo>
                  <a:pt x="1544904" y="25400"/>
                </a:lnTo>
                <a:close/>
              </a:path>
              <a:path w="1570355" h="76200">
                <a:moveTo>
                  <a:pt x="1494104" y="0"/>
                </a:moveTo>
                <a:lnTo>
                  <a:pt x="1519504" y="38100"/>
                </a:lnTo>
                <a:lnTo>
                  <a:pt x="1519504" y="25400"/>
                </a:lnTo>
                <a:lnTo>
                  <a:pt x="1544904" y="25400"/>
                </a:lnTo>
                <a:lnTo>
                  <a:pt x="1494104" y="0"/>
                </a:lnTo>
                <a:close/>
              </a:path>
            </a:pathLst>
          </a:custGeom>
          <a:solidFill>
            <a:srgbClr val="000000"/>
          </a:solidFill>
        </p:spPr>
        <p:txBody>
          <a:bodyPr wrap="square" lIns="0" tIns="0" rIns="0" bIns="0" rtlCol="0"/>
          <a:lstStyle/>
          <a:p>
            <a:endParaRPr sz="1266"/>
          </a:p>
        </p:txBody>
      </p:sp>
      <p:pic>
        <p:nvPicPr>
          <p:cNvPr id="3" name="object 3"/>
          <p:cNvPicPr/>
          <p:nvPr/>
        </p:nvPicPr>
        <p:blipFill>
          <a:blip r:embed="rId2" cstate="print"/>
          <a:stretch>
            <a:fillRect/>
          </a:stretch>
        </p:blipFill>
        <p:spPr>
          <a:xfrm>
            <a:off x="799164" y="950449"/>
            <a:ext cx="169662" cy="151800"/>
          </a:xfrm>
          <a:prstGeom prst="rect">
            <a:avLst/>
          </a:prstGeom>
        </p:spPr>
      </p:pic>
      <p:sp>
        <p:nvSpPr>
          <p:cNvPr id="4" name="object 4"/>
          <p:cNvSpPr/>
          <p:nvPr/>
        </p:nvSpPr>
        <p:spPr>
          <a:xfrm>
            <a:off x="2282822" y="574400"/>
            <a:ext cx="903684" cy="903684"/>
          </a:xfrm>
          <a:custGeom>
            <a:avLst/>
            <a:gdLst/>
            <a:ahLst/>
            <a:cxnLst/>
            <a:rect l="l" t="t" r="r" b="b"/>
            <a:pathLst>
              <a:path w="1285239" h="1285239">
                <a:moveTo>
                  <a:pt x="0" y="642441"/>
                </a:moveTo>
                <a:lnTo>
                  <a:pt x="1762" y="594495"/>
                </a:lnTo>
                <a:lnTo>
                  <a:pt x="6965" y="547506"/>
                </a:lnTo>
                <a:lnTo>
                  <a:pt x="15486" y="501598"/>
                </a:lnTo>
                <a:lnTo>
                  <a:pt x="27200" y="456896"/>
                </a:lnTo>
                <a:lnTo>
                  <a:pt x="41983"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4" y="80257"/>
                </a:lnTo>
                <a:lnTo>
                  <a:pt x="371604" y="59710"/>
                </a:lnTo>
                <a:lnTo>
                  <a:pt x="413523" y="41982"/>
                </a:lnTo>
                <a:lnTo>
                  <a:pt x="456896" y="27200"/>
                </a:lnTo>
                <a:lnTo>
                  <a:pt x="501598" y="15486"/>
                </a:lnTo>
                <a:lnTo>
                  <a:pt x="547506" y="6965"/>
                </a:lnTo>
                <a:lnTo>
                  <a:pt x="594495" y="1762"/>
                </a:lnTo>
                <a:lnTo>
                  <a:pt x="642442" y="0"/>
                </a:lnTo>
                <a:lnTo>
                  <a:pt x="690388" y="1762"/>
                </a:lnTo>
                <a:lnTo>
                  <a:pt x="737377" y="6965"/>
                </a:lnTo>
                <a:lnTo>
                  <a:pt x="783285" y="15486"/>
                </a:lnTo>
                <a:lnTo>
                  <a:pt x="827988" y="27200"/>
                </a:lnTo>
                <a:lnTo>
                  <a:pt x="871360" y="41982"/>
                </a:lnTo>
                <a:lnTo>
                  <a:pt x="913279" y="59710"/>
                </a:lnTo>
                <a:lnTo>
                  <a:pt x="953620" y="80257"/>
                </a:lnTo>
                <a:lnTo>
                  <a:pt x="992258" y="103501"/>
                </a:lnTo>
                <a:lnTo>
                  <a:pt x="1029070" y="129316"/>
                </a:lnTo>
                <a:lnTo>
                  <a:pt x="1063931" y="157580"/>
                </a:lnTo>
                <a:lnTo>
                  <a:pt x="1096717" y="188166"/>
                </a:lnTo>
                <a:lnTo>
                  <a:pt x="1127304" y="220952"/>
                </a:lnTo>
                <a:lnTo>
                  <a:pt x="1155567" y="255813"/>
                </a:lnTo>
                <a:lnTo>
                  <a:pt x="1181383" y="292625"/>
                </a:lnTo>
                <a:lnTo>
                  <a:pt x="1204626" y="331263"/>
                </a:lnTo>
                <a:lnTo>
                  <a:pt x="1225174" y="371604"/>
                </a:lnTo>
                <a:lnTo>
                  <a:pt x="1242901" y="413523"/>
                </a:lnTo>
                <a:lnTo>
                  <a:pt x="1257684" y="456896"/>
                </a:lnTo>
                <a:lnTo>
                  <a:pt x="1269397" y="501598"/>
                </a:lnTo>
                <a:lnTo>
                  <a:pt x="1277918" y="547506"/>
                </a:lnTo>
                <a:lnTo>
                  <a:pt x="1283122" y="594495"/>
                </a:lnTo>
                <a:lnTo>
                  <a:pt x="1284884" y="642441"/>
                </a:lnTo>
                <a:lnTo>
                  <a:pt x="1283122" y="690387"/>
                </a:lnTo>
                <a:lnTo>
                  <a:pt x="1277918" y="737377"/>
                </a:lnTo>
                <a:lnTo>
                  <a:pt x="1269397" y="783284"/>
                </a:lnTo>
                <a:lnTo>
                  <a:pt x="1257684" y="827987"/>
                </a:lnTo>
                <a:lnTo>
                  <a:pt x="1242901" y="871360"/>
                </a:lnTo>
                <a:lnTo>
                  <a:pt x="1225174" y="913278"/>
                </a:lnTo>
                <a:lnTo>
                  <a:pt x="1204626" y="953619"/>
                </a:lnTo>
                <a:lnTo>
                  <a:pt x="1181383" y="992257"/>
                </a:lnTo>
                <a:lnTo>
                  <a:pt x="1155567" y="1029069"/>
                </a:lnTo>
                <a:lnTo>
                  <a:pt x="1127304" y="1063930"/>
                </a:lnTo>
                <a:lnTo>
                  <a:pt x="1096717" y="1096716"/>
                </a:lnTo>
                <a:lnTo>
                  <a:pt x="1063931" y="1127303"/>
                </a:lnTo>
                <a:lnTo>
                  <a:pt x="1029070" y="1155566"/>
                </a:lnTo>
                <a:lnTo>
                  <a:pt x="992258" y="1181382"/>
                </a:lnTo>
                <a:lnTo>
                  <a:pt x="953620" y="1204625"/>
                </a:lnTo>
                <a:lnTo>
                  <a:pt x="913279" y="1225173"/>
                </a:lnTo>
                <a:lnTo>
                  <a:pt x="871360" y="1242900"/>
                </a:lnTo>
                <a:lnTo>
                  <a:pt x="827988" y="1257683"/>
                </a:lnTo>
                <a:lnTo>
                  <a:pt x="783285" y="1269396"/>
                </a:lnTo>
                <a:lnTo>
                  <a:pt x="737377" y="1277917"/>
                </a:lnTo>
                <a:lnTo>
                  <a:pt x="690388" y="1283121"/>
                </a:lnTo>
                <a:lnTo>
                  <a:pt x="642442" y="1284883"/>
                </a:lnTo>
                <a:lnTo>
                  <a:pt x="594495" y="1283121"/>
                </a:lnTo>
                <a:lnTo>
                  <a:pt x="547506" y="1277917"/>
                </a:lnTo>
                <a:lnTo>
                  <a:pt x="501598" y="1269396"/>
                </a:lnTo>
                <a:lnTo>
                  <a:pt x="456896" y="1257683"/>
                </a:lnTo>
                <a:lnTo>
                  <a:pt x="413523" y="1242900"/>
                </a:lnTo>
                <a:lnTo>
                  <a:pt x="371604" y="1225173"/>
                </a:lnTo>
                <a:lnTo>
                  <a:pt x="331264"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3"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grpSp>
        <p:nvGrpSpPr>
          <p:cNvPr id="5" name="object 5"/>
          <p:cNvGrpSpPr/>
          <p:nvPr/>
        </p:nvGrpSpPr>
        <p:grpSpPr>
          <a:xfrm>
            <a:off x="1390669" y="736137"/>
            <a:ext cx="580430" cy="580430"/>
            <a:chOff x="1977840" y="1046950"/>
            <a:chExt cx="825500" cy="825500"/>
          </a:xfrm>
        </p:grpSpPr>
        <p:sp>
          <p:nvSpPr>
            <p:cNvPr id="6" name="object 6"/>
            <p:cNvSpPr/>
            <p:nvPr/>
          </p:nvSpPr>
          <p:spPr>
            <a:xfrm>
              <a:off x="1990534" y="1059643"/>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7" name="object 7"/>
            <p:cNvSpPr/>
            <p:nvPr/>
          </p:nvSpPr>
          <p:spPr>
            <a:xfrm>
              <a:off x="1990534" y="1059643"/>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8" name="object 8"/>
            <p:cNvPicPr/>
            <p:nvPr/>
          </p:nvPicPr>
          <p:blipFill>
            <a:blip r:embed="rId3" cstate="print"/>
            <a:stretch>
              <a:fillRect/>
            </a:stretch>
          </p:blipFill>
          <p:spPr>
            <a:xfrm>
              <a:off x="2155634" y="1319999"/>
              <a:ext cx="469900" cy="279394"/>
            </a:xfrm>
            <a:prstGeom prst="rect">
              <a:avLst/>
            </a:prstGeom>
          </p:spPr>
        </p:pic>
      </p:grpSp>
      <p:sp>
        <p:nvSpPr>
          <p:cNvPr id="9" name="object 9"/>
          <p:cNvSpPr/>
          <p:nvPr/>
        </p:nvSpPr>
        <p:spPr>
          <a:xfrm>
            <a:off x="2734768" y="728051"/>
            <a:ext cx="0" cy="580430"/>
          </a:xfrm>
          <a:custGeom>
            <a:avLst/>
            <a:gdLst/>
            <a:ahLst/>
            <a:cxnLst/>
            <a:rect l="l" t="t" r="r" b="b"/>
            <a:pathLst>
              <a:path h="825500">
                <a:moveTo>
                  <a:pt x="0" y="825081"/>
                </a:moveTo>
                <a:lnTo>
                  <a:pt x="0" y="0"/>
                </a:lnTo>
              </a:path>
            </a:pathLst>
          </a:custGeom>
          <a:ln w="25387">
            <a:solidFill>
              <a:srgbClr val="000000"/>
            </a:solidFill>
          </a:ln>
        </p:spPr>
        <p:txBody>
          <a:bodyPr wrap="square" lIns="0" tIns="0" rIns="0" bIns="0" rtlCol="0"/>
          <a:lstStyle/>
          <a:p>
            <a:endParaRPr sz="1266"/>
          </a:p>
        </p:txBody>
      </p:sp>
      <p:pic>
        <p:nvPicPr>
          <p:cNvPr id="10" name="object 10"/>
          <p:cNvPicPr/>
          <p:nvPr/>
        </p:nvPicPr>
        <p:blipFill>
          <a:blip r:embed="rId4" cstate="print"/>
          <a:stretch>
            <a:fillRect/>
          </a:stretch>
        </p:blipFill>
        <p:spPr>
          <a:xfrm>
            <a:off x="2382864" y="928124"/>
            <a:ext cx="267891" cy="196449"/>
          </a:xfrm>
          <a:prstGeom prst="rect">
            <a:avLst/>
          </a:prstGeom>
        </p:spPr>
      </p:pic>
      <p:pic>
        <p:nvPicPr>
          <p:cNvPr id="11" name="object 11"/>
          <p:cNvPicPr/>
          <p:nvPr/>
        </p:nvPicPr>
        <p:blipFill>
          <a:blip r:embed="rId5" cstate="print"/>
          <a:stretch>
            <a:fillRect/>
          </a:stretch>
        </p:blipFill>
        <p:spPr>
          <a:xfrm>
            <a:off x="2810745" y="866167"/>
            <a:ext cx="258960" cy="303610"/>
          </a:xfrm>
          <a:prstGeom prst="rect">
            <a:avLst/>
          </a:prstGeom>
        </p:spPr>
      </p:pic>
      <p:grpSp>
        <p:nvGrpSpPr>
          <p:cNvPr id="12" name="object 12"/>
          <p:cNvGrpSpPr/>
          <p:nvPr/>
        </p:nvGrpSpPr>
        <p:grpSpPr>
          <a:xfrm>
            <a:off x="3222454" y="547615"/>
            <a:ext cx="2171700" cy="921544"/>
            <a:chOff x="4583046" y="778831"/>
            <a:chExt cx="3088640" cy="1310640"/>
          </a:xfrm>
        </p:grpSpPr>
        <p:sp>
          <p:nvSpPr>
            <p:cNvPr id="13" name="object 13"/>
            <p:cNvSpPr/>
            <p:nvPr/>
          </p:nvSpPr>
          <p:spPr>
            <a:xfrm>
              <a:off x="4583046" y="1433507"/>
              <a:ext cx="1740535" cy="76200"/>
            </a:xfrm>
            <a:custGeom>
              <a:avLst/>
              <a:gdLst/>
              <a:ahLst/>
              <a:cxnLst/>
              <a:rect l="l" t="t" r="r" b="b"/>
              <a:pathLst>
                <a:path w="1740535" h="76200">
                  <a:moveTo>
                    <a:pt x="1689239" y="38100"/>
                  </a:moveTo>
                  <a:lnTo>
                    <a:pt x="1663839" y="76200"/>
                  </a:lnTo>
                  <a:lnTo>
                    <a:pt x="1714639" y="50800"/>
                  </a:lnTo>
                  <a:lnTo>
                    <a:pt x="1689239" y="50800"/>
                  </a:lnTo>
                  <a:lnTo>
                    <a:pt x="1689239" y="38100"/>
                  </a:lnTo>
                  <a:close/>
                </a:path>
                <a:path w="1740535" h="76200">
                  <a:moveTo>
                    <a:pt x="1680773" y="25400"/>
                  </a:moveTo>
                  <a:lnTo>
                    <a:pt x="0" y="25400"/>
                  </a:lnTo>
                  <a:lnTo>
                    <a:pt x="0" y="50800"/>
                  </a:lnTo>
                  <a:lnTo>
                    <a:pt x="1680773" y="50800"/>
                  </a:lnTo>
                  <a:lnTo>
                    <a:pt x="1689239" y="38100"/>
                  </a:lnTo>
                  <a:lnTo>
                    <a:pt x="1680773" y="25400"/>
                  </a:lnTo>
                  <a:close/>
                </a:path>
                <a:path w="1740535" h="76200">
                  <a:moveTo>
                    <a:pt x="1714639" y="25400"/>
                  </a:moveTo>
                  <a:lnTo>
                    <a:pt x="1689239" y="25400"/>
                  </a:lnTo>
                  <a:lnTo>
                    <a:pt x="1689239" y="50800"/>
                  </a:lnTo>
                  <a:lnTo>
                    <a:pt x="1714639" y="50800"/>
                  </a:lnTo>
                  <a:lnTo>
                    <a:pt x="1740039" y="38100"/>
                  </a:lnTo>
                  <a:lnTo>
                    <a:pt x="1714639" y="25400"/>
                  </a:lnTo>
                  <a:close/>
                </a:path>
                <a:path w="1740535"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14" name="object 14"/>
            <p:cNvSpPr/>
            <p:nvPr/>
          </p:nvSpPr>
          <p:spPr>
            <a:xfrm>
              <a:off x="5001474" y="1071557"/>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15" name="object 15"/>
            <p:cNvSpPr/>
            <p:nvPr/>
          </p:nvSpPr>
          <p:spPr>
            <a:xfrm>
              <a:off x="5001474" y="1071557"/>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16" name="object 16"/>
            <p:cNvPicPr/>
            <p:nvPr/>
          </p:nvPicPr>
          <p:blipFill>
            <a:blip r:embed="rId6" cstate="print"/>
            <a:stretch>
              <a:fillRect/>
            </a:stretch>
          </p:blipFill>
          <p:spPr>
            <a:xfrm>
              <a:off x="5160226" y="1343825"/>
              <a:ext cx="482599" cy="279396"/>
            </a:xfrm>
            <a:prstGeom prst="rect">
              <a:avLst/>
            </a:prstGeom>
          </p:spPr>
        </p:pic>
        <p:sp>
          <p:nvSpPr>
            <p:cNvPr id="17" name="object 17"/>
            <p:cNvSpPr/>
            <p:nvPr/>
          </p:nvSpPr>
          <p:spPr>
            <a:xfrm>
              <a:off x="6373913" y="791524"/>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18" name="object 18"/>
            <p:cNvSpPr/>
            <p:nvPr/>
          </p:nvSpPr>
          <p:spPr>
            <a:xfrm>
              <a:off x="7016681" y="1021964"/>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grpSp>
      <p:sp>
        <p:nvSpPr>
          <p:cNvPr id="19" name="object 19"/>
          <p:cNvSpPr/>
          <p:nvPr/>
        </p:nvSpPr>
        <p:spPr>
          <a:xfrm>
            <a:off x="7502291" y="991181"/>
            <a:ext cx="448717" cy="53578"/>
          </a:xfrm>
          <a:custGeom>
            <a:avLst/>
            <a:gdLst/>
            <a:ahLst/>
            <a:cxnLst/>
            <a:rect l="l" t="t" r="r" b="b"/>
            <a:pathLst>
              <a:path w="638175" h="76200">
                <a:moveTo>
                  <a:pt x="587121" y="38100"/>
                </a:moveTo>
                <a:lnTo>
                  <a:pt x="561721" y="76200"/>
                </a:lnTo>
                <a:lnTo>
                  <a:pt x="612521" y="50800"/>
                </a:lnTo>
                <a:lnTo>
                  <a:pt x="587121" y="50800"/>
                </a:lnTo>
                <a:lnTo>
                  <a:pt x="587121" y="38100"/>
                </a:lnTo>
                <a:close/>
              </a:path>
              <a:path w="638175" h="76200">
                <a:moveTo>
                  <a:pt x="578654" y="25400"/>
                </a:moveTo>
                <a:lnTo>
                  <a:pt x="0" y="25400"/>
                </a:lnTo>
                <a:lnTo>
                  <a:pt x="0" y="50800"/>
                </a:lnTo>
                <a:lnTo>
                  <a:pt x="578654" y="50800"/>
                </a:lnTo>
                <a:lnTo>
                  <a:pt x="587121" y="38100"/>
                </a:lnTo>
                <a:lnTo>
                  <a:pt x="578654" y="25400"/>
                </a:lnTo>
                <a:close/>
              </a:path>
              <a:path w="638175" h="76200">
                <a:moveTo>
                  <a:pt x="612521" y="25400"/>
                </a:moveTo>
                <a:lnTo>
                  <a:pt x="587121" y="25400"/>
                </a:lnTo>
                <a:lnTo>
                  <a:pt x="587121" y="50800"/>
                </a:lnTo>
                <a:lnTo>
                  <a:pt x="612521" y="50800"/>
                </a:lnTo>
                <a:lnTo>
                  <a:pt x="637921" y="38100"/>
                </a:lnTo>
                <a:lnTo>
                  <a:pt x="612521" y="25400"/>
                </a:lnTo>
                <a:close/>
              </a:path>
              <a:path w="638175" h="76200">
                <a:moveTo>
                  <a:pt x="561721" y="0"/>
                </a:moveTo>
                <a:lnTo>
                  <a:pt x="587121" y="38100"/>
                </a:lnTo>
                <a:lnTo>
                  <a:pt x="587121" y="25400"/>
                </a:lnTo>
                <a:lnTo>
                  <a:pt x="612521" y="25400"/>
                </a:lnTo>
                <a:lnTo>
                  <a:pt x="561721" y="0"/>
                </a:lnTo>
                <a:close/>
              </a:path>
            </a:pathLst>
          </a:custGeom>
          <a:solidFill>
            <a:srgbClr val="000000"/>
          </a:solidFill>
        </p:spPr>
        <p:txBody>
          <a:bodyPr wrap="square" lIns="0" tIns="0" rIns="0" bIns="0" rtlCol="0"/>
          <a:lstStyle/>
          <a:p>
            <a:endParaRPr sz="1266"/>
          </a:p>
        </p:txBody>
      </p:sp>
      <p:pic>
        <p:nvPicPr>
          <p:cNvPr id="20" name="object 20"/>
          <p:cNvPicPr/>
          <p:nvPr/>
        </p:nvPicPr>
        <p:blipFill>
          <a:blip r:embed="rId7" cstate="print"/>
          <a:stretch>
            <a:fillRect/>
          </a:stretch>
        </p:blipFill>
        <p:spPr>
          <a:xfrm>
            <a:off x="5034013" y="865063"/>
            <a:ext cx="258957" cy="303605"/>
          </a:xfrm>
          <a:prstGeom prst="rect">
            <a:avLst/>
          </a:prstGeom>
        </p:spPr>
      </p:pic>
      <p:grpSp>
        <p:nvGrpSpPr>
          <p:cNvPr id="21" name="object 21"/>
          <p:cNvGrpSpPr/>
          <p:nvPr/>
        </p:nvGrpSpPr>
        <p:grpSpPr>
          <a:xfrm>
            <a:off x="5384445" y="744513"/>
            <a:ext cx="1223814" cy="580430"/>
            <a:chOff x="7657877" y="1058863"/>
            <a:chExt cx="1740535" cy="825500"/>
          </a:xfrm>
        </p:grpSpPr>
        <p:sp>
          <p:nvSpPr>
            <p:cNvPr id="22" name="object 22"/>
            <p:cNvSpPr/>
            <p:nvPr/>
          </p:nvSpPr>
          <p:spPr>
            <a:xfrm>
              <a:off x="7657877" y="1433507"/>
              <a:ext cx="1740535" cy="76200"/>
            </a:xfrm>
            <a:custGeom>
              <a:avLst/>
              <a:gdLst/>
              <a:ahLst/>
              <a:cxnLst/>
              <a:rect l="l" t="t" r="r" b="b"/>
              <a:pathLst>
                <a:path w="1740534" h="76200">
                  <a:moveTo>
                    <a:pt x="1689239" y="38100"/>
                  </a:moveTo>
                  <a:lnTo>
                    <a:pt x="1663839" y="76200"/>
                  </a:lnTo>
                  <a:lnTo>
                    <a:pt x="1714639" y="50800"/>
                  </a:lnTo>
                  <a:lnTo>
                    <a:pt x="1689239" y="50800"/>
                  </a:lnTo>
                  <a:lnTo>
                    <a:pt x="1689239" y="38100"/>
                  </a:lnTo>
                  <a:close/>
                </a:path>
                <a:path w="1740534" h="76200">
                  <a:moveTo>
                    <a:pt x="1680773" y="25400"/>
                  </a:moveTo>
                  <a:lnTo>
                    <a:pt x="0" y="25400"/>
                  </a:lnTo>
                  <a:lnTo>
                    <a:pt x="0" y="50800"/>
                  </a:lnTo>
                  <a:lnTo>
                    <a:pt x="1680773" y="50800"/>
                  </a:lnTo>
                  <a:lnTo>
                    <a:pt x="1689239" y="38100"/>
                  </a:lnTo>
                  <a:lnTo>
                    <a:pt x="1680773" y="25400"/>
                  </a:lnTo>
                  <a:close/>
                </a:path>
                <a:path w="1740534" h="76200">
                  <a:moveTo>
                    <a:pt x="1714639" y="25400"/>
                  </a:moveTo>
                  <a:lnTo>
                    <a:pt x="1689239" y="25400"/>
                  </a:lnTo>
                  <a:lnTo>
                    <a:pt x="1689239" y="50800"/>
                  </a:lnTo>
                  <a:lnTo>
                    <a:pt x="1714639" y="50800"/>
                  </a:lnTo>
                  <a:lnTo>
                    <a:pt x="1740039" y="38100"/>
                  </a:lnTo>
                  <a:lnTo>
                    <a:pt x="1714639" y="25400"/>
                  </a:lnTo>
                  <a:close/>
                </a:path>
                <a:path w="1740534"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23" name="object 23"/>
            <p:cNvSpPr/>
            <p:nvPr/>
          </p:nvSpPr>
          <p:spPr>
            <a:xfrm>
              <a:off x="8076305" y="1071557"/>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24" name="object 24"/>
            <p:cNvSpPr/>
            <p:nvPr/>
          </p:nvSpPr>
          <p:spPr>
            <a:xfrm>
              <a:off x="8076305" y="1071557"/>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grpSp>
      <p:grpSp>
        <p:nvGrpSpPr>
          <p:cNvPr id="25" name="object 25"/>
          <p:cNvGrpSpPr/>
          <p:nvPr/>
        </p:nvGrpSpPr>
        <p:grpSpPr>
          <a:xfrm>
            <a:off x="6634723" y="547615"/>
            <a:ext cx="921544" cy="921544"/>
            <a:chOff x="9436050" y="778831"/>
            <a:chExt cx="1310640" cy="1310640"/>
          </a:xfrm>
        </p:grpSpPr>
        <p:sp>
          <p:nvSpPr>
            <p:cNvPr id="26" name="object 26"/>
            <p:cNvSpPr/>
            <p:nvPr/>
          </p:nvSpPr>
          <p:spPr>
            <a:xfrm>
              <a:off x="9448743" y="791522"/>
              <a:ext cx="1285875" cy="1285875"/>
            </a:xfrm>
            <a:custGeom>
              <a:avLst/>
              <a:gdLst/>
              <a:ahLst/>
              <a:cxnLst/>
              <a:rect l="l" t="t" r="r" b="b"/>
              <a:pathLst>
                <a:path w="1285875" h="1285875">
                  <a:moveTo>
                    <a:pt x="642772" y="0"/>
                  </a:moveTo>
                  <a:lnTo>
                    <a:pt x="594801" y="1763"/>
                  </a:lnTo>
                  <a:lnTo>
                    <a:pt x="547788" y="6969"/>
                  </a:lnTo>
                  <a:lnTo>
                    <a:pt x="501857" y="15494"/>
                  </a:lnTo>
                  <a:lnTo>
                    <a:pt x="457132" y="27214"/>
                  </a:lnTo>
                  <a:lnTo>
                    <a:pt x="413737" y="42004"/>
                  </a:lnTo>
                  <a:lnTo>
                    <a:pt x="371797" y="59741"/>
                  </a:lnTo>
                  <a:lnTo>
                    <a:pt x="331435" y="80299"/>
                  </a:lnTo>
                  <a:lnTo>
                    <a:pt x="292777" y="103555"/>
                  </a:lnTo>
                  <a:lnTo>
                    <a:pt x="255946" y="129384"/>
                  </a:lnTo>
                  <a:lnTo>
                    <a:pt x="221067" y="157662"/>
                  </a:lnTo>
                  <a:lnTo>
                    <a:pt x="188264" y="188264"/>
                  </a:lnTo>
                  <a:lnTo>
                    <a:pt x="157662" y="221067"/>
                  </a:lnTo>
                  <a:lnTo>
                    <a:pt x="129384" y="255946"/>
                  </a:lnTo>
                  <a:lnTo>
                    <a:pt x="103555" y="292777"/>
                  </a:lnTo>
                  <a:lnTo>
                    <a:pt x="80299" y="331435"/>
                  </a:lnTo>
                  <a:lnTo>
                    <a:pt x="59741" y="371797"/>
                  </a:lnTo>
                  <a:lnTo>
                    <a:pt x="42004" y="413737"/>
                  </a:lnTo>
                  <a:lnTo>
                    <a:pt x="27214" y="457132"/>
                  </a:lnTo>
                  <a:lnTo>
                    <a:pt x="15494" y="501857"/>
                  </a:lnTo>
                  <a:lnTo>
                    <a:pt x="6969" y="547788"/>
                  </a:lnTo>
                  <a:lnTo>
                    <a:pt x="1763" y="594801"/>
                  </a:lnTo>
                  <a:lnTo>
                    <a:pt x="0" y="642772"/>
                  </a:lnTo>
                  <a:lnTo>
                    <a:pt x="1763" y="690742"/>
                  </a:lnTo>
                  <a:lnTo>
                    <a:pt x="6969" y="737755"/>
                  </a:lnTo>
                  <a:lnTo>
                    <a:pt x="15494" y="783687"/>
                  </a:lnTo>
                  <a:lnTo>
                    <a:pt x="27214" y="828412"/>
                  </a:lnTo>
                  <a:lnTo>
                    <a:pt x="42004" y="871807"/>
                  </a:lnTo>
                  <a:lnTo>
                    <a:pt x="59741" y="913747"/>
                  </a:lnTo>
                  <a:lnTo>
                    <a:pt x="80299" y="954109"/>
                  </a:lnTo>
                  <a:lnTo>
                    <a:pt x="103555" y="992767"/>
                  </a:lnTo>
                  <a:lnTo>
                    <a:pt x="129384" y="1029598"/>
                  </a:lnTo>
                  <a:lnTo>
                    <a:pt x="157662" y="1064477"/>
                  </a:lnTo>
                  <a:lnTo>
                    <a:pt x="188264" y="1097279"/>
                  </a:lnTo>
                  <a:lnTo>
                    <a:pt x="221067" y="1127882"/>
                  </a:lnTo>
                  <a:lnTo>
                    <a:pt x="255946" y="1156160"/>
                  </a:lnTo>
                  <a:lnTo>
                    <a:pt x="292777" y="1181989"/>
                  </a:lnTo>
                  <a:lnTo>
                    <a:pt x="331435" y="1205245"/>
                  </a:lnTo>
                  <a:lnTo>
                    <a:pt x="371797" y="1225803"/>
                  </a:lnTo>
                  <a:lnTo>
                    <a:pt x="413737" y="1243539"/>
                  </a:lnTo>
                  <a:lnTo>
                    <a:pt x="457132" y="1258330"/>
                  </a:lnTo>
                  <a:lnTo>
                    <a:pt x="501857" y="1270050"/>
                  </a:lnTo>
                  <a:lnTo>
                    <a:pt x="547788" y="1278575"/>
                  </a:lnTo>
                  <a:lnTo>
                    <a:pt x="594801" y="1283781"/>
                  </a:lnTo>
                  <a:lnTo>
                    <a:pt x="642772" y="1285544"/>
                  </a:lnTo>
                  <a:lnTo>
                    <a:pt x="690742" y="1283781"/>
                  </a:lnTo>
                  <a:lnTo>
                    <a:pt x="737755" y="1278575"/>
                  </a:lnTo>
                  <a:lnTo>
                    <a:pt x="783687" y="1270050"/>
                  </a:lnTo>
                  <a:lnTo>
                    <a:pt x="828412" y="1258330"/>
                  </a:lnTo>
                  <a:lnTo>
                    <a:pt x="871807" y="1243539"/>
                  </a:lnTo>
                  <a:lnTo>
                    <a:pt x="913747" y="1225803"/>
                  </a:lnTo>
                  <a:lnTo>
                    <a:pt x="954109" y="1205245"/>
                  </a:lnTo>
                  <a:lnTo>
                    <a:pt x="992767" y="1181989"/>
                  </a:lnTo>
                  <a:lnTo>
                    <a:pt x="1029598" y="1156160"/>
                  </a:lnTo>
                  <a:lnTo>
                    <a:pt x="1064477" y="1127882"/>
                  </a:lnTo>
                  <a:lnTo>
                    <a:pt x="1097280" y="1097279"/>
                  </a:lnTo>
                  <a:lnTo>
                    <a:pt x="1127882" y="1064477"/>
                  </a:lnTo>
                  <a:lnTo>
                    <a:pt x="1156160" y="1029598"/>
                  </a:lnTo>
                  <a:lnTo>
                    <a:pt x="1181989" y="992767"/>
                  </a:lnTo>
                  <a:lnTo>
                    <a:pt x="1205245" y="954109"/>
                  </a:lnTo>
                  <a:lnTo>
                    <a:pt x="1225803" y="913747"/>
                  </a:lnTo>
                  <a:lnTo>
                    <a:pt x="1243539" y="871807"/>
                  </a:lnTo>
                  <a:lnTo>
                    <a:pt x="1258330" y="828412"/>
                  </a:lnTo>
                  <a:lnTo>
                    <a:pt x="1270050" y="783687"/>
                  </a:lnTo>
                  <a:lnTo>
                    <a:pt x="1278575" y="737755"/>
                  </a:lnTo>
                  <a:lnTo>
                    <a:pt x="1283781" y="690742"/>
                  </a:lnTo>
                  <a:lnTo>
                    <a:pt x="1285544" y="642772"/>
                  </a:lnTo>
                  <a:lnTo>
                    <a:pt x="1283781" y="594801"/>
                  </a:lnTo>
                  <a:lnTo>
                    <a:pt x="1278575" y="547788"/>
                  </a:lnTo>
                  <a:lnTo>
                    <a:pt x="1270050" y="501857"/>
                  </a:lnTo>
                  <a:lnTo>
                    <a:pt x="1258330" y="457132"/>
                  </a:lnTo>
                  <a:lnTo>
                    <a:pt x="1243539" y="413737"/>
                  </a:lnTo>
                  <a:lnTo>
                    <a:pt x="1225803" y="371797"/>
                  </a:lnTo>
                  <a:lnTo>
                    <a:pt x="1205245" y="331435"/>
                  </a:lnTo>
                  <a:lnTo>
                    <a:pt x="1181989" y="292777"/>
                  </a:lnTo>
                  <a:lnTo>
                    <a:pt x="1156160" y="255946"/>
                  </a:lnTo>
                  <a:lnTo>
                    <a:pt x="1127882" y="221067"/>
                  </a:lnTo>
                  <a:lnTo>
                    <a:pt x="1097280" y="188264"/>
                  </a:lnTo>
                  <a:lnTo>
                    <a:pt x="1064477" y="157662"/>
                  </a:lnTo>
                  <a:lnTo>
                    <a:pt x="1029598" y="129384"/>
                  </a:lnTo>
                  <a:lnTo>
                    <a:pt x="992767" y="103555"/>
                  </a:lnTo>
                  <a:lnTo>
                    <a:pt x="954109" y="80299"/>
                  </a:lnTo>
                  <a:lnTo>
                    <a:pt x="913747" y="59741"/>
                  </a:lnTo>
                  <a:lnTo>
                    <a:pt x="871807" y="42004"/>
                  </a:lnTo>
                  <a:lnTo>
                    <a:pt x="828412" y="27214"/>
                  </a:lnTo>
                  <a:lnTo>
                    <a:pt x="783687" y="15494"/>
                  </a:lnTo>
                  <a:lnTo>
                    <a:pt x="737755" y="6969"/>
                  </a:lnTo>
                  <a:lnTo>
                    <a:pt x="690742" y="1763"/>
                  </a:lnTo>
                  <a:lnTo>
                    <a:pt x="642772" y="0"/>
                  </a:lnTo>
                  <a:close/>
                </a:path>
              </a:pathLst>
            </a:custGeom>
            <a:solidFill>
              <a:srgbClr val="FFFFFF"/>
            </a:solidFill>
          </p:spPr>
          <p:txBody>
            <a:bodyPr wrap="square" lIns="0" tIns="0" rIns="0" bIns="0" rtlCol="0"/>
            <a:lstStyle/>
            <a:p>
              <a:endParaRPr sz="1266"/>
            </a:p>
          </p:txBody>
        </p:sp>
        <p:sp>
          <p:nvSpPr>
            <p:cNvPr id="27" name="object 27"/>
            <p:cNvSpPr/>
            <p:nvPr/>
          </p:nvSpPr>
          <p:spPr>
            <a:xfrm>
              <a:off x="9448743" y="791524"/>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28" name="object 28"/>
            <p:cNvSpPr/>
            <p:nvPr/>
          </p:nvSpPr>
          <p:spPr>
            <a:xfrm>
              <a:off x="10091512" y="1021964"/>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grpSp>
      <p:pic>
        <p:nvPicPr>
          <p:cNvPr id="29" name="object 29"/>
          <p:cNvPicPr/>
          <p:nvPr/>
        </p:nvPicPr>
        <p:blipFill>
          <a:blip r:embed="rId8" cstate="print"/>
          <a:stretch>
            <a:fillRect/>
          </a:stretch>
        </p:blipFill>
        <p:spPr>
          <a:xfrm>
            <a:off x="4588958" y="936501"/>
            <a:ext cx="276819" cy="196449"/>
          </a:xfrm>
          <a:prstGeom prst="rect">
            <a:avLst/>
          </a:prstGeom>
        </p:spPr>
      </p:pic>
      <p:pic>
        <p:nvPicPr>
          <p:cNvPr id="30" name="object 30"/>
          <p:cNvPicPr/>
          <p:nvPr/>
        </p:nvPicPr>
        <p:blipFill>
          <a:blip r:embed="rId9" cstate="print"/>
          <a:stretch>
            <a:fillRect/>
          </a:stretch>
        </p:blipFill>
        <p:spPr>
          <a:xfrm>
            <a:off x="6761785" y="905800"/>
            <a:ext cx="276818" cy="205379"/>
          </a:xfrm>
          <a:prstGeom prst="rect">
            <a:avLst/>
          </a:prstGeom>
        </p:spPr>
      </p:pic>
      <p:pic>
        <p:nvPicPr>
          <p:cNvPr id="31" name="object 31"/>
          <p:cNvPicPr/>
          <p:nvPr/>
        </p:nvPicPr>
        <p:blipFill>
          <a:blip r:embed="rId10" cstate="print"/>
          <a:stretch>
            <a:fillRect/>
          </a:stretch>
        </p:blipFill>
        <p:spPr>
          <a:xfrm>
            <a:off x="5804441" y="942653"/>
            <a:ext cx="339326" cy="205380"/>
          </a:xfrm>
          <a:prstGeom prst="rect">
            <a:avLst/>
          </a:prstGeom>
        </p:spPr>
      </p:pic>
      <p:pic>
        <p:nvPicPr>
          <p:cNvPr id="32" name="object 32"/>
          <p:cNvPicPr/>
          <p:nvPr/>
        </p:nvPicPr>
        <p:blipFill>
          <a:blip r:embed="rId11" cstate="print"/>
          <a:stretch>
            <a:fillRect/>
          </a:stretch>
        </p:blipFill>
        <p:spPr>
          <a:xfrm>
            <a:off x="7188176" y="856687"/>
            <a:ext cx="267889" cy="303605"/>
          </a:xfrm>
          <a:prstGeom prst="rect">
            <a:avLst/>
          </a:prstGeom>
        </p:spPr>
      </p:pic>
      <p:grpSp>
        <p:nvGrpSpPr>
          <p:cNvPr id="33" name="object 33"/>
          <p:cNvGrpSpPr/>
          <p:nvPr/>
        </p:nvGrpSpPr>
        <p:grpSpPr>
          <a:xfrm>
            <a:off x="1390669" y="1249312"/>
            <a:ext cx="901452" cy="952351"/>
            <a:chOff x="1977840" y="1776798"/>
            <a:chExt cx="1282065" cy="1354455"/>
          </a:xfrm>
        </p:grpSpPr>
        <p:sp>
          <p:nvSpPr>
            <p:cNvPr id="34" name="object 34"/>
            <p:cNvSpPr/>
            <p:nvPr/>
          </p:nvSpPr>
          <p:spPr>
            <a:xfrm>
              <a:off x="2598954" y="1776798"/>
              <a:ext cx="660400" cy="660400"/>
            </a:xfrm>
            <a:custGeom>
              <a:avLst/>
              <a:gdLst/>
              <a:ahLst/>
              <a:cxnLst/>
              <a:rect l="l" t="t" r="r" b="b"/>
              <a:pathLst>
                <a:path w="660400" h="660400">
                  <a:moveTo>
                    <a:pt x="609506" y="32922"/>
                  </a:moveTo>
                  <a:lnTo>
                    <a:pt x="0" y="642442"/>
                  </a:lnTo>
                  <a:lnTo>
                    <a:pt x="17957" y="660400"/>
                  </a:lnTo>
                  <a:lnTo>
                    <a:pt x="627469" y="50888"/>
                  </a:lnTo>
                  <a:lnTo>
                    <a:pt x="624471" y="35915"/>
                  </a:lnTo>
                  <a:lnTo>
                    <a:pt x="609506" y="32922"/>
                  </a:lnTo>
                  <a:close/>
                </a:path>
                <a:path w="660400" h="660400">
                  <a:moveTo>
                    <a:pt x="651422" y="26936"/>
                  </a:moveTo>
                  <a:lnTo>
                    <a:pt x="615492" y="26936"/>
                  </a:lnTo>
                  <a:lnTo>
                    <a:pt x="633463" y="44894"/>
                  </a:lnTo>
                  <a:lnTo>
                    <a:pt x="627469" y="50888"/>
                  </a:lnTo>
                  <a:lnTo>
                    <a:pt x="633463" y="80822"/>
                  </a:lnTo>
                  <a:lnTo>
                    <a:pt x="651422" y="26936"/>
                  </a:lnTo>
                  <a:close/>
                </a:path>
                <a:path w="660400" h="660400">
                  <a:moveTo>
                    <a:pt x="615492" y="26936"/>
                  </a:moveTo>
                  <a:lnTo>
                    <a:pt x="609506" y="32922"/>
                  </a:lnTo>
                  <a:lnTo>
                    <a:pt x="624471" y="35915"/>
                  </a:lnTo>
                  <a:lnTo>
                    <a:pt x="627469" y="50888"/>
                  </a:lnTo>
                  <a:lnTo>
                    <a:pt x="633463" y="44894"/>
                  </a:lnTo>
                  <a:lnTo>
                    <a:pt x="615492" y="26936"/>
                  </a:lnTo>
                  <a:close/>
                </a:path>
                <a:path w="660400" h="660400">
                  <a:moveTo>
                    <a:pt x="660399" y="0"/>
                  </a:moveTo>
                  <a:lnTo>
                    <a:pt x="579577" y="26936"/>
                  </a:lnTo>
                  <a:lnTo>
                    <a:pt x="609506" y="32922"/>
                  </a:lnTo>
                  <a:lnTo>
                    <a:pt x="615492" y="26936"/>
                  </a:lnTo>
                  <a:lnTo>
                    <a:pt x="651422" y="26936"/>
                  </a:lnTo>
                  <a:lnTo>
                    <a:pt x="660399" y="0"/>
                  </a:lnTo>
                  <a:close/>
                </a:path>
              </a:pathLst>
            </a:custGeom>
            <a:solidFill>
              <a:srgbClr val="000000"/>
            </a:solidFill>
          </p:spPr>
          <p:txBody>
            <a:bodyPr wrap="square" lIns="0" tIns="0" rIns="0" bIns="0" rtlCol="0"/>
            <a:lstStyle/>
            <a:p>
              <a:endParaRPr sz="1266"/>
            </a:p>
          </p:txBody>
        </p:sp>
        <p:sp>
          <p:nvSpPr>
            <p:cNvPr id="35" name="object 35"/>
            <p:cNvSpPr/>
            <p:nvPr/>
          </p:nvSpPr>
          <p:spPr>
            <a:xfrm>
              <a:off x="1990534" y="2318603"/>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36" name="object 36"/>
            <p:cNvSpPr/>
            <p:nvPr/>
          </p:nvSpPr>
          <p:spPr>
            <a:xfrm>
              <a:off x="1990534" y="2318603"/>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37" name="object 37"/>
            <p:cNvPicPr/>
            <p:nvPr/>
          </p:nvPicPr>
          <p:blipFill>
            <a:blip r:embed="rId12" cstate="print"/>
            <a:stretch>
              <a:fillRect/>
            </a:stretch>
          </p:blipFill>
          <p:spPr>
            <a:xfrm>
              <a:off x="2240152" y="2515452"/>
              <a:ext cx="342897" cy="406398"/>
            </a:xfrm>
            <a:prstGeom prst="rect">
              <a:avLst/>
            </a:prstGeom>
          </p:spPr>
        </p:pic>
      </p:grpSp>
      <p:pic>
        <p:nvPicPr>
          <p:cNvPr id="38" name="object 38"/>
          <p:cNvPicPr/>
          <p:nvPr/>
        </p:nvPicPr>
        <p:blipFill>
          <a:blip r:embed="rId13" cstate="print"/>
          <a:stretch>
            <a:fillRect/>
          </a:stretch>
        </p:blipFill>
        <p:spPr>
          <a:xfrm>
            <a:off x="8094038" y="938188"/>
            <a:ext cx="160734" cy="214310"/>
          </a:xfrm>
          <a:prstGeom prst="rect">
            <a:avLst/>
          </a:prstGeom>
        </p:spPr>
      </p:pic>
      <p:pic>
        <p:nvPicPr>
          <p:cNvPr id="39" name="object 39"/>
          <p:cNvPicPr/>
          <p:nvPr/>
        </p:nvPicPr>
        <p:blipFill>
          <a:blip r:embed="rId14" cstate="print"/>
          <a:stretch>
            <a:fillRect/>
          </a:stretch>
        </p:blipFill>
        <p:spPr>
          <a:xfrm>
            <a:off x="7485993" y="1289572"/>
            <a:ext cx="648425" cy="235962"/>
          </a:xfrm>
          <a:prstGeom prst="rect">
            <a:avLst/>
          </a:prstGeom>
        </p:spPr>
      </p:pic>
      <p:grpSp>
        <p:nvGrpSpPr>
          <p:cNvPr id="40" name="object 40"/>
          <p:cNvGrpSpPr/>
          <p:nvPr/>
        </p:nvGrpSpPr>
        <p:grpSpPr>
          <a:xfrm>
            <a:off x="5239288" y="1196337"/>
            <a:ext cx="2094012" cy="396032"/>
            <a:chOff x="7451432" y="1701457"/>
            <a:chExt cx="2978150" cy="563245"/>
          </a:xfrm>
        </p:grpSpPr>
        <p:pic>
          <p:nvPicPr>
            <p:cNvPr id="41" name="object 41"/>
            <p:cNvPicPr/>
            <p:nvPr/>
          </p:nvPicPr>
          <p:blipFill>
            <a:blip r:embed="rId15" cstate="print"/>
            <a:stretch>
              <a:fillRect/>
            </a:stretch>
          </p:blipFill>
          <p:spPr>
            <a:xfrm>
              <a:off x="7451432" y="1701457"/>
              <a:ext cx="2265781" cy="500380"/>
            </a:xfrm>
            <a:prstGeom prst="rect">
              <a:avLst/>
            </a:prstGeom>
          </p:spPr>
        </p:pic>
        <p:pic>
          <p:nvPicPr>
            <p:cNvPr id="42" name="object 42"/>
            <p:cNvPicPr/>
            <p:nvPr/>
          </p:nvPicPr>
          <p:blipFill>
            <a:blip r:embed="rId16" cstate="print"/>
            <a:stretch>
              <a:fillRect/>
            </a:stretch>
          </p:blipFill>
          <p:spPr>
            <a:xfrm>
              <a:off x="9753893" y="1712384"/>
              <a:ext cx="675240" cy="551949"/>
            </a:xfrm>
            <a:prstGeom prst="rect">
              <a:avLst/>
            </a:prstGeom>
          </p:spPr>
        </p:pic>
      </p:grpSp>
      <p:sp>
        <p:nvSpPr>
          <p:cNvPr id="43" name="object 43"/>
          <p:cNvSpPr txBox="1"/>
          <p:nvPr/>
        </p:nvSpPr>
        <p:spPr>
          <a:xfrm>
            <a:off x="7628993" y="1576268"/>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44" name="object 44"/>
          <p:cNvSpPr txBox="1"/>
          <p:nvPr/>
        </p:nvSpPr>
        <p:spPr>
          <a:xfrm>
            <a:off x="6756135" y="1640526"/>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grpSp>
        <p:nvGrpSpPr>
          <p:cNvPr id="45" name="object 45"/>
          <p:cNvGrpSpPr/>
          <p:nvPr/>
        </p:nvGrpSpPr>
        <p:grpSpPr>
          <a:xfrm>
            <a:off x="2492321" y="1204021"/>
            <a:ext cx="2660600" cy="403175"/>
            <a:chOff x="3544633" y="1712384"/>
            <a:chExt cx="3783965" cy="573405"/>
          </a:xfrm>
        </p:grpSpPr>
        <p:pic>
          <p:nvPicPr>
            <p:cNvPr id="46" name="object 46"/>
            <p:cNvPicPr/>
            <p:nvPr/>
          </p:nvPicPr>
          <p:blipFill>
            <a:blip r:embed="rId16" cstate="print"/>
            <a:stretch>
              <a:fillRect/>
            </a:stretch>
          </p:blipFill>
          <p:spPr>
            <a:xfrm>
              <a:off x="6652860" y="1712384"/>
              <a:ext cx="675240" cy="551949"/>
            </a:xfrm>
            <a:prstGeom prst="rect">
              <a:avLst/>
            </a:prstGeom>
          </p:spPr>
        </p:pic>
        <p:pic>
          <p:nvPicPr>
            <p:cNvPr id="47" name="object 47"/>
            <p:cNvPicPr/>
            <p:nvPr/>
          </p:nvPicPr>
          <p:blipFill>
            <a:blip r:embed="rId17" cstate="print"/>
            <a:stretch>
              <a:fillRect/>
            </a:stretch>
          </p:blipFill>
          <p:spPr>
            <a:xfrm>
              <a:off x="4251668" y="1714093"/>
              <a:ext cx="2357323" cy="504289"/>
            </a:xfrm>
            <a:prstGeom prst="rect">
              <a:avLst/>
            </a:prstGeom>
          </p:spPr>
        </p:pic>
        <p:pic>
          <p:nvPicPr>
            <p:cNvPr id="48" name="object 48"/>
            <p:cNvPicPr/>
            <p:nvPr/>
          </p:nvPicPr>
          <p:blipFill>
            <a:blip r:embed="rId16" cstate="print"/>
            <a:stretch>
              <a:fillRect/>
            </a:stretch>
          </p:blipFill>
          <p:spPr>
            <a:xfrm>
              <a:off x="3544633" y="1733448"/>
              <a:ext cx="675233" cy="551953"/>
            </a:xfrm>
            <a:prstGeom prst="rect">
              <a:avLst/>
            </a:prstGeom>
          </p:spPr>
        </p:pic>
      </p:grpSp>
      <p:pic>
        <p:nvPicPr>
          <p:cNvPr id="49" name="object 49"/>
          <p:cNvPicPr/>
          <p:nvPr/>
        </p:nvPicPr>
        <p:blipFill>
          <a:blip r:embed="rId18" cstate="print"/>
          <a:stretch>
            <a:fillRect/>
          </a:stretch>
        </p:blipFill>
        <p:spPr>
          <a:xfrm>
            <a:off x="1787307" y="642251"/>
            <a:ext cx="696431" cy="264192"/>
          </a:xfrm>
          <a:prstGeom prst="rect">
            <a:avLst/>
          </a:prstGeom>
        </p:spPr>
      </p:pic>
      <p:sp>
        <p:nvSpPr>
          <p:cNvPr id="50" name="object 50"/>
          <p:cNvSpPr txBox="1"/>
          <p:nvPr/>
        </p:nvSpPr>
        <p:spPr>
          <a:xfrm>
            <a:off x="4575679" y="1739146"/>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51" name="object 51"/>
          <p:cNvSpPr txBox="1"/>
          <p:nvPr/>
        </p:nvSpPr>
        <p:spPr>
          <a:xfrm>
            <a:off x="3371278" y="1612755"/>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52" name="object 52"/>
          <p:cNvSpPr txBox="1"/>
          <p:nvPr/>
        </p:nvSpPr>
        <p:spPr>
          <a:xfrm>
            <a:off x="2137374" y="1638507"/>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53" name="object 53"/>
          <p:cNvSpPr txBox="1"/>
          <p:nvPr/>
        </p:nvSpPr>
        <p:spPr>
          <a:xfrm>
            <a:off x="1813458" y="391227"/>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54" name="object 54"/>
          <p:cNvSpPr txBox="1"/>
          <p:nvPr/>
        </p:nvSpPr>
        <p:spPr>
          <a:xfrm>
            <a:off x="5656688" y="1612755"/>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grpSp>
        <p:nvGrpSpPr>
          <p:cNvPr id="55" name="object 55"/>
          <p:cNvGrpSpPr/>
          <p:nvPr/>
        </p:nvGrpSpPr>
        <p:grpSpPr>
          <a:xfrm>
            <a:off x="2302958" y="2666047"/>
            <a:ext cx="5171182" cy="3449985"/>
            <a:chOff x="3275318" y="3791711"/>
            <a:chExt cx="7354570" cy="4906645"/>
          </a:xfrm>
        </p:grpSpPr>
        <p:pic>
          <p:nvPicPr>
            <p:cNvPr id="56" name="object 56"/>
            <p:cNvPicPr/>
            <p:nvPr/>
          </p:nvPicPr>
          <p:blipFill>
            <a:blip r:embed="rId19" cstate="print"/>
            <a:stretch>
              <a:fillRect/>
            </a:stretch>
          </p:blipFill>
          <p:spPr>
            <a:xfrm>
              <a:off x="4575048" y="3791711"/>
              <a:ext cx="1901952" cy="1335024"/>
            </a:xfrm>
            <a:prstGeom prst="rect">
              <a:avLst/>
            </a:prstGeom>
          </p:spPr>
        </p:pic>
        <p:sp>
          <p:nvSpPr>
            <p:cNvPr id="57" name="object 57"/>
            <p:cNvSpPr/>
            <p:nvPr/>
          </p:nvSpPr>
          <p:spPr>
            <a:xfrm>
              <a:off x="4634895" y="3823975"/>
              <a:ext cx="1783080" cy="1217295"/>
            </a:xfrm>
            <a:custGeom>
              <a:avLst/>
              <a:gdLst/>
              <a:ahLst/>
              <a:cxnLst/>
              <a:rect l="l" t="t" r="r" b="b"/>
              <a:pathLst>
                <a:path w="1783079" h="1217295">
                  <a:moveTo>
                    <a:pt x="0" y="120803"/>
                  </a:moveTo>
                  <a:lnTo>
                    <a:pt x="9493" y="73781"/>
                  </a:lnTo>
                  <a:lnTo>
                    <a:pt x="35382" y="35382"/>
                  </a:lnTo>
                  <a:lnTo>
                    <a:pt x="73781" y="9493"/>
                  </a:lnTo>
                  <a:lnTo>
                    <a:pt x="120803" y="0"/>
                  </a:lnTo>
                  <a:lnTo>
                    <a:pt x="1662171" y="0"/>
                  </a:lnTo>
                  <a:lnTo>
                    <a:pt x="1709194" y="9493"/>
                  </a:lnTo>
                  <a:lnTo>
                    <a:pt x="1747592" y="35382"/>
                  </a:lnTo>
                  <a:lnTo>
                    <a:pt x="1773481" y="73781"/>
                  </a:lnTo>
                  <a:lnTo>
                    <a:pt x="1782975" y="120803"/>
                  </a:lnTo>
                  <a:lnTo>
                    <a:pt x="1782975" y="1096348"/>
                  </a:lnTo>
                  <a:lnTo>
                    <a:pt x="1773481" y="1143370"/>
                  </a:lnTo>
                  <a:lnTo>
                    <a:pt x="1747592" y="1181769"/>
                  </a:lnTo>
                  <a:lnTo>
                    <a:pt x="1709194" y="1207658"/>
                  </a:lnTo>
                  <a:lnTo>
                    <a:pt x="1662171" y="1217151"/>
                  </a:lnTo>
                  <a:lnTo>
                    <a:pt x="120803" y="1217151"/>
                  </a:lnTo>
                  <a:lnTo>
                    <a:pt x="73781" y="1207658"/>
                  </a:lnTo>
                  <a:lnTo>
                    <a:pt x="35382" y="1181769"/>
                  </a:lnTo>
                  <a:lnTo>
                    <a:pt x="9493" y="1143370"/>
                  </a:lnTo>
                  <a:lnTo>
                    <a:pt x="0" y="1096348"/>
                  </a:lnTo>
                  <a:lnTo>
                    <a:pt x="0" y="120803"/>
                  </a:lnTo>
                  <a:close/>
                </a:path>
              </a:pathLst>
            </a:custGeom>
            <a:ln w="32751">
              <a:solidFill>
                <a:srgbClr val="00882B"/>
              </a:solidFill>
            </a:ln>
          </p:spPr>
          <p:txBody>
            <a:bodyPr wrap="square" lIns="0" tIns="0" rIns="0" bIns="0" rtlCol="0"/>
            <a:lstStyle/>
            <a:p>
              <a:endParaRPr sz="1266"/>
            </a:p>
          </p:txBody>
        </p:sp>
        <p:pic>
          <p:nvPicPr>
            <p:cNvPr id="58" name="object 58"/>
            <p:cNvPicPr/>
            <p:nvPr/>
          </p:nvPicPr>
          <p:blipFill>
            <a:blip r:embed="rId20" cstate="print"/>
            <a:stretch>
              <a:fillRect/>
            </a:stretch>
          </p:blipFill>
          <p:spPr>
            <a:xfrm>
              <a:off x="4575048" y="5084063"/>
              <a:ext cx="1901952" cy="1335024"/>
            </a:xfrm>
            <a:prstGeom prst="rect">
              <a:avLst/>
            </a:prstGeom>
          </p:spPr>
        </p:pic>
        <p:sp>
          <p:nvSpPr>
            <p:cNvPr id="59" name="object 59"/>
            <p:cNvSpPr/>
            <p:nvPr/>
          </p:nvSpPr>
          <p:spPr>
            <a:xfrm>
              <a:off x="4634895" y="5117402"/>
              <a:ext cx="1783080" cy="1217295"/>
            </a:xfrm>
            <a:custGeom>
              <a:avLst/>
              <a:gdLst/>
              <a:ahLst/>
              <a:cxnLst/>
              <a:rect l="l" t="t" r="r" b="b"/>
              <a:pathLst>
                <a:path w="1783079" h="1217295">
                  <a:moveTo>
                    <a:pt x="0" y="120803"/>
                  </a:moveTo>
                  <a:lnTo>
                    <a:pt x="9493" y="73781"/>
                  </a:lnTo>
                  <a:lnTo>
                    <a:pt x="35382" y="35382"/>
                  </a:lnTo>
                  <a:lnTo>
                    <a:pt x="73781" y="9493"/>
                  </a:lnTo>
                  <a:lnTo>
                    <a:pt x="120803" y="0"/>
                  </a:lnTo>
                  <a:lnTo>
                    <a:pt x="1662171" y="0"/>
                  </a:lnTo>
                  <a:lnTo>
                    <a:pt x="1709194" y="9493"/>
                  </a:lnTo>
                  <a:lnTo>
                    <a:pt x="1747592" y="35382"/>
                  </a:lnTo>
                  <a:lnTo>
                    <a:pt x="1773481" y="73781"/>
                  </a:lnTo>
                  <a:lnTo>
                    <a:pt x="1782975" y="120803"/>
                  </a:lnTo>
                  <a:lnTo>
                    <a:pt x="1782975" y="1096348"/>
                  </a:lnTo>
                  <a:lnTo>
                    <a:pt x="1773481" y="1143370"/>
                  </a:lnTo>
                  <a:lnTo>
                    <a:pt x="1747592" y="1181769"/>
                  </a:lnTo>
                  <a:lnTo>
                    <a:pt x="1709194" y="1207658"/>
                  </a:lnTo>
                  <a:lnTo>
                    <a:pt x="1662171" y="1217151"/>
                  </a:lnTo>
                  <a:lnTo>
                    <a:pt x="120803" y="1217151"/>
                  </a:lnTo>
                  <a:lnTo>
                    <a:pt x="73781" y="1207658"/>
                  </a:lnTo>
                  <a:lnTo>
                    <a:pt x="35382" y="1181769"/>
                  </a:lnTo>
                  <a:lnTo>
                    <a:pt x="9493" y="1143370"/>
                  </a:lnTo>
                  <a:lnTo>
                    <a:pt x="0" y="1096348"/>
                  </a:lnTo>
                  <a:lnTo>
                    <a:pt x="0" y="120803"/>
                  </a:lnTo>
                  <a:close/>
                </a:path>
              </a:pathLst>
            </a:custGeom>
            <a:ln w="32751">
              <a:solidFill>
                <a:srgbClr val="00882B"/>
              </a:solidFill>
            </a:ln>
          </p:spPr>
          <p:txBody>
            <a:bodyPr wrap="square" lIns="0" tIns="0" rIns="0" bIns="0" rtlCol="0"/>
            <a:lstStyle/>
            <a:p>
              <a:endParaRPr sz="1266"/>
            </a:p>
          </p:txBody>
        </p:sp>
        <p:pic>
          <p:nvPicPr>
            <p:cNvPr id="60" name="object 60"/>
            <p:cNvPicPr/>
            <p:nvPr/>
          </p:nvPicPr>
          <p:blipFill>
            <a:blip r:embed="rId21" cstate="print"/>
            <a:stretch>
              <a:fillRect/>
            </a:stretch>
          </p:blipFill>
          <p:spPr>
            <a:xfrm>
              <a:off x="4162922" y="4636532"/>
              <a:ext cx="360430" cy="795116"/>
            </a:xfrm>
            <a:prstGeom prst="rect">
              <a:avLst/>
            </a:prstGeom>
          </p:spPr>
        </p:pic>
        <p:pic>
          <p:nvPicPr>
            <p:cNvPr id="61" name="object 61"/>
            <p:cNvPicPr/>
            <p:nvPr/>
          </p:nvPicPr>
          <p:blipFill>
            <a:blip r:embed="rId22" cstate="print"/>
            <a:stretch>
              <a:fillRect/>
            </a:stretch>
          </p:blipFill>
          <p:spPr>
            <a:xfrm>
              <a:off x="3275318" y="3941457"/>
              <a:ext cx="7354263" cy="4756353"/>
            </a:xfrm>
            <a:prstGeom prst="rect">
              <a:avLst/>
            </a:prstGeom>
          </p:spPr>
        </p:pic>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28819" y="999558"/>
            <a:ext cx="1104156" cy="53578"/>
          </a:xfrm>
          <a:custGeom>
            <a:avLst/>
            <a:gdLst/>
            <a:ahLst/>
            <a:cxnLst/>
            <a:rect l="l" t="t" r="r" b="b"/>
            <a:pathLst>
              <a:path w="1570355" h="76200">
                <a:moveTo>
                  <a:pt x="1519504" y="38100"/>
                </a:moveTo>
                <a:lnTo>
                  <a:pt x="1494104" y="76200"/>
                </a:lnTo>
                <a:lnTo>
                  <a:pt x="1544904" y="50800"/>
                </a:lnTo>
                <a:lnTo>
                  <a:pt x="1519504" y="50800"/>
                </a:lnTo>
                <a:lnTo>
                  <a:pt x="1519504" y="38100"/>
                </a:lnTo>
                <a:close/>
              </a:path>
              <a:path w="1570355" h="76200">
                <a:moveTo>
                  <a:pt x="1511037" y="25400"/>
                </a:moveTo>
                <a:lnTo>
                  <a:pt x="0" y="25400"/>
                </a:lnTo>
                <a:lnTo>
                  <a:pt x="0" y="50800"/>
                </a:lnTo>
                <a:lnTo>
                  <a:pt x="1511037" y="50800"/>
                </a:lnTo>
                <a:lnTo>
                  <a:pt x="1519504" y="38100"/>
                </a:lnTo>
                <a:lnTo>
                  <a:pt x="1511037" y="25400"/>
                </a:lnTo>
                <a:close/>
              </a:path>
              <a:path w="1570355" h="76200">
                <a:moveTo>
                  <a:pt x="1544904" y="25400"/>
                </a:moveTo>
                <a:lnTo>
                  <a:pt x="1519504" y="25400"/>
                </a:lnTo>
                <a:lnTo>
                  <a:pt x="1519504" y="50800"/>
                </a:lnTo>
                <a:lnTo>
                  <a:pt x="1544904" y="50800"/>
                </a:lnTo>
                <a:lnTo>
                  <a:pt x="1570304" y="38100"/>
                </a:lnTo>
                <a:lnTo>
                  <a:pt x="1544904" y="25400"/>
                </a:lnTo>
                <a:close/>
              </a:path>
              <a:path w="1570355" h="76200">
                <a:moveTo>
                  <a:pt x="1494104" y="0"/>
                </a:moveTo>
                <a:lnTo>
                  <a:pt x="1519504" y="38100"/>
                </a:lnTo>
                <a:lnTo>
                  <a:pt x="1519504" y="25400"/>
                </a:lnTo>
                <a:lnTo>
                  <a:pt x="1544904" y="25400"/>
                </a:lnTo>
                <a:lnTo>
                  <a:pt x="1494104" y="0"/>
                </a:lnTo>
                <a:close/>
              </a:path>
            </a:pathLst>
          </a:custGeom>
          <a:solidFill>
            <a:srgbClr val="000000"/>
          </a:solidFill>
        </p:spPr>
        <p:txBody>
          <a:bodyPr wrap="square" lIns="0" tIns="0" rIns="0" bIns="0" rtlCol="0"/>
          <a:lstStyle/>
          <a:p>
            <a:endParaRPr sz="1266"/>
          </a:p>
        </p:txBody>
      </p:sp>
      <p:pic>
        <p:nvPicPr>
          <p:cNvPr id="3" name="object 3"/>
          <p:cNvPicPr/>
          <p:nvPr/>
        </p:nvPicPr>
        <p:blipFill>
          <a:blip r:embed="rId2" cstate="print"/>
          <a:stretch>
            <a:fillRect/>
          </a:stretch>
        </p:blipFill>
        <p:spPr>
          <a:xfrm>
            <a:off x="799164" y="950449"/>
            <a:ext cx="169662" cy="151800"/>
          </a:xfrm>
          <a:prstGeom prst="rect">
            <a:avLst/>
          </a:prstGeom>
        </p:spPr>
      </p:pic>
      <p:sp>
        <p:nvSpPr>
          <p:cNvPr id="4" name="object 4"/>
          <p:cNvSpPr/>
          <p:nvPr/>
        </p:nvSpPr>
        <p:spPr>
          <a:xfrm>
            <a:off x="2282822" y="574400"/>
            <a:ext cx="903684" cy="903684"/>
          </a:xfrm>
          <a:custGeom>
            <a:avLst/>
            <a:gdLst/>
            <a:ahLst/>
            <a:cxnLst/>
            <a:rect l="l" t="t" r="r" b="b"/>
            <a:pathLst>
              <a:path w="1285239" h="1285239">
                <a:moveTo>
                  <a:pt x="0" y="642441"/>
                </a:moveTo>
                <a:lnTo>
                  <a:pt x="1762" y="594495"/>
                </a:lnTo>
                <a:lnTo>
                  <a:pt x="6965" y="547506"/>
                </a:lnTo>
                <a:lnTo>
                  <a:pt x="15486" y="501598"/>
                </a:lnTo>
                <a:lnTo>
                  <a:pt x="27200" y="456896"/>
                </a:lnTo>
                <a:lnTo>
                  <a:pt x="41983"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4" y="80257"/>
                </a:lnTo>
                <a:lnTo>
                  <a:pt x="371604" y="59710"/>
                </a:lnTo>
                <a:lnTo>
                  <a:pt x="413523" y="41982"/>
                </a:lnTo>
                <a:lnTo>
                  <a:pt x="456896" y="27200"/>
                </a:lnTo>
                <a:lnTo>
                  <a:pt x="501598" y="15486"/>
                </a:lnTo>
                <a:lnTo>
                  <a:pt x="547506" y="6965"/>
                </a:lnTo>
                <a:lnTo>
                  <a:pt x="594495" y="1762"/>
                </a:lnTo>
                <a:lnTo>
                  <a:pt x="642442" y="0"/>
                </a:lnTo>
                <a:lnTo>
                  <a:pt x="690388" y="1762"/>
                </a:lnTo>
                <a:lnTo>
                  <a:pt x="737377" y="6965"/>
                </a:lnTo>
                <a:lnTo>
                  <a:pt x="783285" y="15486"/>
                </a:lnTo>
                <a:lnTo>
                  <a:pt x="827988" y="27200"/>
                </a:lnTo>
                <a:lnTo>
                  <a:pt x="871360" y="41982"/>
                </a:lnTo>
                <a:lnTo>
                  <a:pt x="913279" y="59710"/>
                </a:lnTo>
                <a:lnTo>
                  <a:pt x="953620" y="80257"/>
                </a:lnTo>
                <a:lnTo>
                  <a:pt x="992258" y="103501"/>
                </a:lnTo>
                <a:lnTo>
                  <a:pt x="1029070" y="129316"/>
                </a:lnTo>
                <a:lnTo>
                  <a:pt x="1063931" y="157580"/>
                </a:lnTo>
                <a:lnTo>
                  <a:pt x="1096717" y="188166"/>
                </a:lnTo>
                <a:lnTo>
                  <a:pt x="1127304" y="220952"/>
                </a:lnTo>
                <a:lnTo>
                  <a:pt x="1155567" y="255813"/>
                </a:lnTo>
                <a:lnTo>
                  <a:pt x="1181383" y="292625"/>
                </a:lnTo>
                <a:lnTo>
                  <a:pt x="1204626" y="331263"/>
                </a:lnTo>
                <a:lnTo>
                  <a:pt x="1225174" y="371604"/>
                </a:lnTo>
                <a:lnTo>
                  <a:pt x="1242901" y="413523"/>
                </a:lnTo>
                <a:lnTo>
                  <a:pt x="1257684" y="456896"/>
                </a:lnTo>
                <a:lnTo>
                  <a:pt x="1269397" y="501598"/>
                </a:lnTo>
                <a:lnTo>
                  <a:pt x="1277918" y="547506"/>
                </a:lnTo>
                <a:lnTo>
                  <a:pt x="1283122" y="594495"/>
                </a:lnTo>
                <a:lnTo>
                  <a:pt x="1284884" y="642441"/>
                </a:lnTo>
                <a:lnTo>
                  <a:pt x="1283122" y="690387"/>
                </a:lnTo>
                <a:lnTo>
                  <a:pt x="1277918" y="737377"/>
                </a:lnTo>
                <a:lnTo>
                  <a:pt x="1269397" y="783284"/>
                </a:lnTo>
                <a:lnTo>
                  <a:pt x="1257684" y="827987"/>
                </a:lnTo>
                <a:lnTo>
                  <a:pt x="1242901" y="871360"/>
                </a:lnTo>
                <a:lnTo>
                  <a:pt x="1225174" y="913278"/>
                </a:lnTo>
                <a:lnTo>
                  <a:pt x="1204626" y="953619"/>
                </a:lnTo>
                <a:lnTo>
                  <a:pt x="1181383" y="992257"/>
                </a:lnTo>
                <a:lnTo>
                  <a:pt x="1155567" y="1029069"/>
                </a:lnTo>
                <a:lnTo>
                  <a:pt x="1127304" y="1063930"/>
                </a:lnTo>
                <a:lnTo>
                  <a:pt x="1096717" y="1096716"/>
                </a:lnTo>
                <a:lnTo>
                  <a:pt x="1063931" y="1127303"/>
                </a:lnTo>
                <a:lnTo>
                  <a:pt x="1029070" y="1155566"/>
                </a:lnTo>
                <a:lnTo>
                  <a:pt x="992258" y="1181382"/>
                </a:lnTo>
                <a:lnTo>
                  <a:pt x="953620" y="1204625"/>
                </a:lnTo>
                <a:lnTo>
                  <a:pt x="913279" y="1225173"/>
                </a:lnTo>
                <a:lnTo>
                  <a:pt x="871360" y="1242900"/>
                </a:lnTo>
                <a:lnTo>
                  <a:pt x="827988" y="1257683"/>
                </a:lnTo>
                <a:lnTo>
                  <a:pt x="783285" y="1269396"/>
                </a:lnTo>
                <a:lnTo>
                  <a:pt x="737377" y="1277917"/>
                </a:lnTo>
                <a:lnTo>
                  <a:pt x="690388" y="1283121"/>
                </a:lnTo>
                <a:lnTo>
                  <a:pt x="642442" y="1284883"/>
                </a:lnTo>
                <a:lnTo>
                  <a:pt x="594495" y="1283121"/>
                </a:lnTo>
                <a:lnTo>
                  <a:pt x="547506" y="1277917"/>
                </a:lnTo>
                <a:lnTo>
                  <a:pt x="501598" y="1269396"/>
                </a:lnTo>
                <a:lnTo>
                  <a:pt x="456896" y="1257683"/>
                </a:lnTo>
                <a:lnTo>
                  <a:pt x="413523" y="1242900"/>
                </a:lnTo>
                <a:lnTo>
                  <a:pt x="371604" y="1225173"/>
                </a:lnTo>
                <a:lnTo>
                  <a:pt x="331264"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3"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grpSp>
        <p:nvGrpSpPr>
          <p:cNvPr id="5" name="object 5"/>
          <p:cNvGrpSpPr/>
          <p:nvPr/>
        </p:nvGrpSpPr>
        <p:grpSpPr>
          <a:xfrm>
            <a:off x="1390669" y="736137"/>
            <a:ext cx="580430" cy="580430"/>
            <a:chOff x="1977840" y="1046950"/>
            <a:chExt cx="825500" cy="825500"/>
          </a:xfrm>
        </p:grpSpPr>
        <p:sp>
          <p:nvSpPr>
            <p:cNvPr id="6" name="object 6"/>
            <p:cNvSpPr/>
            <p:nvPr/>
          </p:nvSpPr>
          <p:spPr>
            <a:xfrm>
              <a:off x="1990534" y="1059643"/>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7" name="object 7"/>
            <p:cNvSpPr/>
            <p:nvPr/>
          </p:nvSpPr>
          <p:spPr>
            <a:xfrm>
              <a:off x="1990534" y="1059643"/>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8" name="object 8"/>
            <p:cNvPicPr/>
            <p:nvPr/>
          </p:nvPicPr>
          <p:blipFill>
            <a:blip r:embed="rId3" cstate="print"/>
            <a:stretch>
              <a:fillRect/>
            </a:stretch>
          </p:blipFill>
          <p:spPr>
            <a:xfrm>
              <a:off x="2155634" y="1319999"/>
              <a:ext cx="469900" cy="279394"/>
            </a:xfrm>
            <a:prstGeom prst="rect">
              <a:avLst/>
            </a:prstGeom>
          </p:spPr>
        </p:pic>
      </p:grpSp>
      <p:sp>
        <p:nvSpPr>
          <p:cNvPr id="9" name="object 9"/>
          <p:cNvSpPr/>
          <p:nvPr/>
        </p:nvSpPr>
        <p:spPr>
          <a:xfrm>
            <a:off x="2734768" y="728051"/>
            <a:ext cx="0" cy="580430"/>
          </a:xfrm>
          <a:custGeom>
            <a:avLst/>
            <a:gdLst/>
            <a:ahLst/>
            <a:cxnLst/>
            <a:rect l="l" t="t" r="r" b="b"/>
            <a:pathLst>
              <a:path h="825500">
                <a:moveTo>
                  <a:pt x="0" y="825081"/>
                </a:moveTo>
                <a:lnTo>
                  <a:pt x="0" y="0"/>
                </a:lnTo>
              </a:path>
            </a:pathLst>
          </a:custGeom>
          <a:ln w="25387">
            <a:solidFill>
              <a:srgbClr val="000000"/>
            </a:solidFill>
          </a:ln>
        </p:spPr>
        <p:txBody>
          <a:bodyPr wrap="square" lIns="0" tIns="0" rIns="0" bIns="0" rtlCol="0"/>
          <a:lstStyle/>
          <a:p>
            <a:endParaRPr sz="1266"/>
          </a:p>
        </p:txBody>
      </p:sp>
      <p:pic>
        <p:nvPicPr>
          <p:cNvPr id="10" name="object 10"/>
          <p:cNvPicPr/>
          <p:nvPr/>
        </p:nvPicPr>
        <p:blipFill>
          <a:blip r:embed="rId4" cstate="print"/>
          <a:stretch>
            <a:fillRect/>
          </a:stretch>
        </p:blipFill>
        <p:spPr>
          <a:xfrm>
            <a:off x="2382864" y="928124"/>
            <a:ext cx="267891" cy="196449"/>
          </a:xfrm>
          <a:prstGeom prst="rect">
            <a:avLst/>
          </a:prstGeom>
        </p:spPr>
      </p:pic>
      <p:pic>
        <p:nvPicPr>
          <p:cNvPr id="11" name="object 11"/>
          <p:cNvPicPr/>
          <p:nvPr/>
        </p:nvPicPr>
        <p:blipFill>
          <a:blip r:embed="rId5" cstate="print"/>
          <a:stretch>
            <a:fillRect/>
          </a:stretch>
        </p:blipFill>
        <p:spPr>
          <a:xfrm>
            <a:off x="2810745" y="866167"/>
            <a:ext cx="258960" cy="303610"/>
          </a:xfrm>
          <a:prstGeom prst="rect">
            <a:avLst/>
          </a:prstGeom>
        </p:spPr>
      </p:pic>
      <p:grpSp>
        <p:nvGrpSpPr>
          <p:cNvPr id="12" name="object 12"/>
          <p:cNvGrpSpPr/>
          <p:nvPr/>
        </p:nvGrpSpPr>
        <p:grpSpPr>
          <a:xfrm>
            <a:off x="3222454" y="547615"/>
            <a:ext cx="2171700" cy="921544"/>
            <a:chOff x="4583046" y="778831"/>
            <a:chExt cx="3088640" cy="1310640"/>
          </a:xfrm>
        </p:grpSpPr>
        <p:sp>
          <p:nvSpPr>
            <p:cNvPr id="13" name="object 13"/>
            <p:cNvSpPr/>
            <p:nvPr/>
          </p:nvSpPr>
          <p:spPr>
            <a:xfrm>
              <a:off x="4583046" y="1433507"/>
              <a:ext cx="1740535" cy="76200"/>
            </a:xfrm>
            <a:custGeom>
              <a:avLst/>
              <a:gdLst/>
              <a:ahLst/>
              <a:cxnLst/>
              <a:rect l="l" t="t" r="r" b="b"/>
              <a:pathLst>
                <a:path w="1740535" h="76200">
                  <a:moveTo>
                    <a:pt x="1689239" y="38100"/>
                  </a:moveTo>
                  <a:lnTo>
                    <a:pt x="1663839" y="76200"/>
                  </a:lnTo>
                  <a:lnTo>
                    <a:pt x="1714639" y="50800"/>
                  </a:lnTo>
                  <a:lnTo>
                    <a:pt x="1689239" y="50800"/>
                  </a:lnTo>
                  <a:lnTo>
                    <a:pt x="1689239" y="38100"/>
                  </a:lnTo>
                  <a:close/>
                </a:path>
                <a:path w="1740535" h="76200">
                  <a:moveTo>
                    <a:pt x="1680773" y="25400"/>
                  </a:moveTo>
                  <a:lnTo>
                    <a:pt x="0" y="25400"/>
                  </a:lnTo>
                  <a:lnTo>
                    <a:pt x="0" y="50800"/>
                  </a:lnTo>
                  <a:lnTo>
                    <a:pt x="1680773" y="50800"/>
                  </a:lnTo>
                  <a:lnTo>
                    <a:pt x="1689239" y="38100"/>
                  </a:lnTo>
                  <a:lnTo>
                    <a:pt x="1680773" y="25400"/>
                  </a:lnTo>
                  <a:close/>
                </a:path>
                <a:path w="1740535" h="76200">
                  <a:moveTo>
                    <a:pt x="1714639" y="25400"/>
                  </a:moveTo>
                  <a:lnTo>
                    <a:pt x="1689239" y="25400"/>
                  </a:lnTo>
                  <a:lnTo>
                    <a:pt x="1689239" y="50800"/>
                  </a:lnTo>
                  <a:lnTo>
                    <a:pt x="1714639" y="50800"/>
                  </a:lnTo>
                  <a:lnTo>
                    <a:pt x="1740039" y="38100"/>
                  </a:lnTo>
                  <a:lnTo>
                    <a:pt x="1714639" y="25400"/>
                  </a:lnTo>
                  <a:close/>
                </a:path>
                <a:path w="1740535"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14" name="object 14"/>
            <p:cNvSpPr/>
            <p:nvPr/>
          </p:nvSpPr>
          <p:spPr>
            <a:xfrm>
              <a:off x="5001474" y="1071557"/>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15" name="object 15"/>
            <p:cNvSpPr/>
            <p:nvPr/>
          </p:nvSpPr>
          <p:spPr>
            <a:xfrm>
              <a:off x="5001474" y="1071557"/>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16" name="object 16"/>
            <p:cNvPicPr/>
            <p:nvPr/>
          </p:nvPicPr>
          <p:blipFill>
            <a:blip r:embed="rId6" cstate="print"/>
            <a:stretch>
              <a:fillRect/>
            </a:stretch>
          </p:blipFill>
          <p:spPr>
            <a:xfrm>
              <a:off x="5160226" y="1343825"/>
              <a:ext cx="482599" cy="279396"/>
            </a:xfrm>
            <a:prstGeom prst="rect">
              <a:avLst/>
            </a:prstGeom>
          </p:spPr>
        </p:pic>
        <p:sp>
          <p:nvSpPr>
            <p:cNvPr id="17" name="object 17"/>
            <p:cNvSpPr/>
            <p:nvPr/>
          </p:nvSpPr>
          <p:spPr>
            <a:xfrm>
              <a:off x="6373913" y="791524"/>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18" name="object 18"/>
            <p:cNvSpPr/>
            <p:nvPr/>
          </p:nvSpPr>
          <p:spPr>
            <a:xfrm>
              <a:off x="7016681" y="1021964"/>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grpSp>
      <p:sp>
        <p:nvSpPr>
          <p:cNvPr id="19" name="object 19"/>
          <p:cNvSpPr/>
          <p:nvPr/>
        </p:nvSpPr>
        <p:spPr>
          <a:xfrm>
            <a:off x="7502291" y="991181"/>
            <a:ext cx="448717" cy="53578"/>
          </a:xfrm>
          <a:custGeom>
            <a:avLst/>
            <a:gdLst/>
            <a:ahLst/>
            <a:cxnLst/>
            <a:rect l="l" t="t" r="r" b="b"/>
            <a:pathLst>
              <a:path w="638175" h="76200">
                <a:moveTo>
                  <a:pt x="587121" y="38100"/>
                </a:moveTo>
                <a:lnTo>
                  <a:pt x="561721" y="76200"/>
                </a:lnTo>
                <a:lnTo>
                  <a:pt x="612521" y="50800"/>
                </a:lnTo>
                <a:lnTo>
                  <a:pt x="587121" y="50800"/>
                </a:lnTo>
                <a:lnTo>
                  <a:pt x="587121" y="38100"/>
                </a:lnTo>
                <a:close/>
              </a:path>
              <a:path w="638175" h="76200">
                <a:moveTo>
                  <a:pt x="578654" y="25400"/>
                </a:moveTo>
                <a:lnTo>
                  <a:pt x="0" y="25400"/>
                </a:lnTo>
                <a:lnTo>
                  <a:pt x="0" y="50800"/>
                </a:lnTo>
                <a:lnTo>
                  <a:pt x="578654" y="50800"/>
                </a:lnTo>
                <a:lnTo>
                  <a:pt x="587121" y="38100"/>
                </a:lnTo>
                <a:lnTo>
                  <a:pt x="578654" y="25400"/>
                </a:lnTo>
                <a:close/>
              </a:path>
              <a:path w="638175" h="76200">
                <a:moveTo>
                  <a:pt x="612521" y="25400"/>
                </a:moveTo>
                <a:lnTo>
                  <a:pt x="587121" y="25400"/>
                </a:lnTo>
                <a:lnTo>
                  <a:pt x="587121" y="50800"/>
                </a:lnTo>
                <a:lnTo>
                  <a:pt x="612521" y="50800"/>
                </a:lnTo>
                <a:lnTo>
                  <a:pt x="637921" y="38100"/>
                </a:lnTo>
                <a:lnTo>
                  <a:pt x="612521" y="25400"/>
                </a:lnTo>
                <a:close/>
              </a:path>
              <a:path w="638175" h="76200">
                <a:moveTo>
                  <a:pt x="561721" y="0"/>
                </a:moveTo>
                <a:lnTo>
                  <a:pt x="587121" y="38100"/>
                </a:lnTo>
                <a:lnTo>
                  <a:pt x="587121" y="25400"/>
                </a:lnTo>
                <a:lnTo>
                  <a:pt x="612521" y="25400"/>
                </a:lnTo>
                <a:lnTo>
                  <a:pt x="561721" y="0"/>
                </a:lnTo>
                <a:close/>
              </a:path>
            </a:pathLst>
          </a:custGeom>
          <a:solidFill>
            <a:srgbClr val="000000"/>
          </a:solidFill>
        </p:spPr>
        <p:txBody>
          <a:bodyPr wrap="square" lIns="0" tIns="0" rIns="0" bIns="0" rtlCol="0"/>
          <a:lstStyle/>
          <a:p>
            <a:endParaRPr sz="1266"/>
          </a:p>
        </p:txBody>
      </p:sp>
      <p:pic>
        <p:nvPicPr>
          <p:cNvPr id="20" name="object 20"/>
          <p:cNvPicPr/>
          <p:nvPr/>
        </p:nvPicPr>
        <p:blipFill>
          <a:blip r:embed="rId7" cstate="print"/>
          <a:stretch>
            <a:fillRect/>
          </a:stretch>
        </p:blipFill>
        <p:spPr>
          <a:xfrm>
            <a:off x="5034013" y="865063"/>
            <a:ext cx="258957" cy="303605"/>
          </a:xfrm>
          <a:prstGeom prst="rect">
            <a:avLst/>
          </a:prstGeom>
        </p:spPr>
      </p:pic>
      <p:grpSp>
        <p:nvGrpSpPr>
          <p:cNvPr id="21" name="object 21"/>
          <p:cNvGrpSpPr/>
          <p:nvPr/>
        </p:nvGrpSpPr>
        <p:grpSpPr>
          <a:xfrm>
            <a:off x="5384445" y="744513"/>
            <a:ext cx="1223814" cy="580430"/>
            <a:chOff x="7657877" y="1058863"/>
            <a:chExt cx="1740535" cy="825500"/>
          </a:xfrm>
        </p:grpSpPr>
        <p:sp>
          <p:nvSpPr>
            <p:cNvPr id="22" name="object 22"/>
            <p:cNvSpPr/>
            <p:nvPr/>
          </p:nvSpPr>
          <p:spPr>
            <a:xfrm>
              <a:off x="7657877" y="1433507"/>
              <a:ext cx="1740535" cy="76200"/>
            </a:xfrm>
            <a:custGeom>
              <a:avLst/>
              <a:gdLst/>
              <a:ahLst/>
              <a:cxnLst/>
              <a:rect l="l" t="t" r="r" b="b"/>
              <a:pathLst>
                <a:path w="1740534" h="76200">
                  <a:moveTo>
                    <a:pt x="1689239" y="38100"/>
                  </a:moveTo>
                  <a:lnTo>
                    <a:pt x="1663839" y="76200"/>
                  </a:lnTo>
                  <a:lnTo>
                    <a:pt x="1714639" y="50800"/>
                  </a:lnTo>
                  <a:lnTo>
                    <a:pt x="1689239" y="50800"/>
                  </a:lnTo>
                  <a:lnTo>
                    <a:pt x="1689239" y="38100"/>
                  </a:lnTo>
                  <a:close/>
                </a:path>
                <a:path w="1740534" h="76200">
                  <a:moveTo>
                    <a:pt x="1680773" y="25400"/>
                  </a:moveTo>
                  <a:lnTo>
                    <a:pt x="0" y="25400"/>
                  </a:lnTo>
                  <a:lnTo>
                    <a:pt x="0" y="50800"/>
                  </a:lnTo>
                  <a:lnTo>
                    <a:pt x="1680773" y="50800"/>
                  </a:lnTo>
                  <a:lnTo>
                    <a:pt x="1689239" y="38100"/>
                  </a:lnTo>
                  <a:lnTo>
                    <a:pt x="1680773" y="25400"/>
                  </a:lnTo>
                  <a:close/>
                </a:path>
                <a:path w="1740534" h="76200">
                  <a:moveTo>
                    <a:pt x="1714639" y="25400"/>
                  </a:moveTo>
                  <a:lnTo>
                    <a:pt x="1689239" y="25400"/>
                  </a:lnTo>
                  <a:lnTo>
                    <a:pt x="1689239" y="50800"/>
                  </a:lnTo>
                  <a:lnTo>
                    <a:pt x="1714639" y="50800"/>
                  </a:lnTo>
                  <a:lnTo>
                    <a:pt x="1740039" y="38100"/>
                  </a:lnTo>
                  <a:lnTo>
                    <a:pt x="1714639" y="25400"/>
                  </a:lnTo>
                  <a:close/>
                </a:path>
                <a:path w="1740534"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23" name="object 23"/>
            <p:cNvSpPr/>
            <p:nvPr/>
          </p:nvSpPr>
          <p:spPr>
            <a:xfrm>
              <a:off x="8076305" y="1071557"/>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24" name="object 24"/>
            <p:cNvSpPr/>
            <p:nvPr/>
          </p:nvSpPr>
          <p:spPr>
            <a:xfrm>
              <a:off x="8076305" y="1071557"/>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grpSp>
      <p:grpSp>
        <p:nvGrpSpPr>
          <p:cNvPr id="25" name="object 25"/>
          <p:cNvGrpSpPr/>
          <p:nvPr/>
        </p:nvGrpSpPr>
        <p:grpSpPr>
          <a:xfrm>
            <a:off x="6634723" y="547615"/>
            <a:ext cx="921544" cy="921544"/>
            <a:chOff x="9436050" y="778831"/>
            <a:chExt cx="1310640" cy="1310640"/>
          </a:xfrm>
        </p:grpSpPr>
        <p:sp>
          <p:nvSpPr>
            <p:cNvPr id="26" name="object 26"/>
            <p:cNvSpPr/>
            <p:nvPr/>
          </p:nvSpPr>
          <p:spPr>
            <a:xfrm>
              <a:off x="9448743" y="791522"/>
              <a:ext cx="1285875" cy="1285875"/>
            </a:xfrm>
            <a:custGeom>
              <a:avLst/>
              <a:gdLst/>
              <a:ahLst/>
              <a:cxnLst/>
              <a:rect l="l" t="t" r="r" b="b"/>
              <a:pathLst>
                <a:path w="1285875" h="1285875">
                  <a:moveTo>
                    <a:pt x="642772" y="0"/>
                  </a:moveTo>
                  <a:lnTo>
                    <a:pt x="594801" y="1763"/>
                  </a:lnTo>
                  <a:lnTo>
                    <a:pt x="547788" y="6969"/>
                  </a:lnTo>
                  <a:lnTo>
                    <a:pt x="501857" y="15494"/>
                  </a:lnTo>
                  <a:lnTo>
                    <a:pt x="457132" y="27214"/>
                  </a:lnTo>
                  <a:lnTo>
                    <a:pt x="413737" y="42004"/>
                  </a:lnTo>
                  <a:lnTo>
                    <a:pt x="371797" y="59741"/>
                  </a:lnTo>
                  <a:lnTo>
                    <a:pt x="331435" y="80299"/>
                  </a:lnTo>
                  <a:lnTo>
                    <a:pt x="292777" y="103555"/>
                  </a:lnTo>
                  <a:lnTo>
                    <a:pt x="255946" y="129384"/>
                  </a:lnTo>
                  <a:lnTo>
                    <a:pt x="221067" y="157662"/>
                  </a:lnTo>
                  <a:lnTo>
                    <a:pt x="188264" y="188264"/>
                  </a:lnTo>
                  <a:lnTo>
                    <a:pt x="157662" y="221067"/>
                  </a:lnTo>
                  <a:lnTo>
                    <a:pt x="129384" y="255946"/>
                  </a:lnTo>
                  <a:lnTo>
                    <a:pt x="103555" y="292777"/>
                  </a:lnTo>
                  <a:lnTo>
                    <a:pt x="80299" y="331435"/>
                  </a:lnTo>
                  <a:lnTo>
                    <a:pt x="59741" y="371797"/>
                  </a:lnTo>
                  <a:lnTo>
                    <a:pt x="42004" y="413737"/>
                  </a:lnTo>
                  <a:lnTo>
                    <a:pt x="27214" y="457132"/>
                  </a:lnTo>
                  <a:lnTo>
                    <a:pt x="15494" y="501857"/>
                  </a:lnTo>
                  <a:lnTo>
                    <a:pt x="6969" y="547788"/>
                  </a:lnTo>
                  <a:lnTo>
                    <a:pt x="1763" y="594801"/>
                  </a:lnTo>
                  <a:lnTo>
                    <a:pt x="0" y="642772"/>
                  </a:lnTo>
                  <a:lnTo>
                    <a:pt x="1763" y="690742"/>
                  </a:lnTo>
                  <a:lnTo>
                    <a:pt x="6969" y="737755"/>
                  </a:lnTo>
                  <a:lnTo>
                    <a:pt x="15494" y="783687"/>
                  </a:lnTo>
                  <a:lnTo>
                    <a:pt x="27214" y="828412"/>
                  </a:lnTo>
                  <a:lnTo>
                    <a:pt x="42004" y="871807"/>
                  </a:lnTo>
                  <a:lnTo>
                    <a:pt x="59741" y="913747"/>
                  </a:lnTo>
                  <a:lnTo>
                    <a:pt x="80299" y="954109"/>
                  </a:lnTo>
                  <a:lnTo>
                    <a:pt x="103555" y="992767"/>
                  </a:lnTo>
                  <a:lnTo>
                    <a:pt x="129384" y="1029598"/>
                  </a:lnTo>
                  <a:lnTo>
                    <a:pt x="157662" y="1064477"/>
                  </a:lnTo>
                  <a:lnTo>
                    <a:pt x="188264" y="1097279"/>
                  </a:lnTo>
                  <a:lnTo>
                    <a:pt x="221067" y="1127882"/>
                  </a:lnTo>
                  <a:lnTo>
                    <a:pt x="255946" y="1156160"/>
                  </a:lnTo>
                  <a:lnTo>
                    <a:pt x="292777" y="1181989"/>
                  </a:lnTo>
                  <a:lnTo>
                    <a:pt x="331435" y="1205245"/>
                  </a:lnTo>
                  <a:lnTo>
                    <a:pt x="371797" y="1225803"/>
                  </a:lnTo>
                  <a:lnTo>
                    <a:pt x="413737" y="1243539"/>
                  </a:lnTo>
                  <a:lnTo>
                    <a:pt x="457132" y="1258330"/>
                  </a:lnTo>
                  <a:lnTo>
                    <a:pt x="501857" y="1270050"/>
                  </a:lnTo>
                  <a:lnTo>
                    <a:pt x="547788" y="1278575"/>
                  </a:lnTo>
                  <a:lnTo>
                    <a:pt x="594801" y="1283781"/>
                  </a:lnTo>
                  <a:lnTo>
                    <a:pt x="642772" y="1285544"/>
                  </a:lnTo>
                  <a:lnTo>
                    <a:pt x="690742" y="1283781"/>
                  </a:lnTo>
                  <a:lnTo>
                    <a:pt x="737755" y="1278575"/>
                  </a:lnTo>
                  <a:lnTo>
                    <a:pt x="783687" y="1270050"/>
                  </a:lnTo>
                  <a:lnTo>
                    <a:pt x="828412" y="1258330"/>
                  </a:lnTo>
                  <a:lnTo>
                    <a:pt x="871807" y="1243539"/>
                  </a:lnTo>
                  <a:lnTo>
                    <a:pt x="913747" y="1225803"/>
                  </a:lnTo>
                  <a:lnTo>
                    <a:pt x="954109" y="1205245"/>
                  </a:lnTo>
                  <a:lnTo>
                    <a:pt x="992767" y="1181989"/>
                  </a:lnTo>
                  <a:lnTo>
                    <a:pt x="1029598" y="1156160"/>
                  </a:lnTo>
                  <a:lnTo>
                    <a:pt x="1064477" y="1127882"/>
                  </a:lnTo>
                  <a:lnTo>
                    <a:pt x="1097280" y="1097279"/>
                  </a:lnTo>
                  <a:lnTo>
                    <a:pt x="1127882" y="1064477"/>
                  </a:lnTo>
                  <a:lnTo>
                    <a:pt x="1156160" y="1029598"/>
                  </a:lnTo>
                  <a:lnTo>
                    <a:pt x="1181989" y="992767"/>
                  </a:lnTo>
                  <a:lnTo>
                    <a:pt x="1205245" y="954109"/>
                  </a:lnTo>
                  <a:lnTo>
                    <a:pt x="1225803" y="913747"/>
                  </a:lnTo>
                  <a:lnTo>
                    <a:pt x="1243539" y="871807"/>
                  </a:lnTo>
                  <a:lnTo>
                    <a:pt x="1258330" y="828412"/>
                  </a:lnTo>
                  <a:lnTo>
                    <a:pt x="1270050" y="783687"/>
                  </a:lnTo>
                  <a:lnTo>
                    <a:pt x="1278575" y="737755"/>
                  </a:lnTo>
                  <a:lnTo>
                    <a:pt x="1283781" y="690742"/>
                  </a:lnTo>
                  <a:lnTo>
                    <a:pt x="1285544" y="642772"/>
                  </a:lnTo>
                  <a:lnTo>
                    <a:pt x="1283781" y="594801"/>
                  </a:lnTo>
                  <a:lnTo>
                    <a:pt x="1278575" y="547788"/>
                  </a:lnTo>
                  <a:lnTo>
                    <a:pt x="1270050" y="501857"/>
                  </a:lnTo>
                  <a:lnTo>
                    <a:pt x="1258330" y="457132"/>
                  </a:lnTo>
                  <a:lnTo>
                    <a:pt x="1243539" y="413737"/>
                  </a:lnTo>
                  <a:lnTo>
                    <a:pt x="1225803" y="371797"/>
                  </a:lnTo>
                  <a:lnTo>
                    <a:pt x="1205245" y="331435"/>
                  </a:lnTo>
                  <a:lnTo>
                    <a:pt x="1181989" y="292777"/>
                  </a:lnTo>
                  <a:lnTo>
                    <a:pt x="1156160" y="255946"/>
                  </a:lnTo>
                  <a:lnTo>
                    <a:pt x="1127882" y="221067"/>
                  </a:lnTo>
                  <a:lnTo>
                    <a:pt x="1097280" y="188264"/>
                  </a:lnTo>
                  <a:lnTo>
                    <a:pt x="1064477" y="157662"/>
                  </a:lnTo>
                  <a:lnTo>
                    <a:pt x="1029598" y="129384"/>
                  </a:lnTo>
                  <a:lnTo>
                    <a:pt x="992767" y="103555"/>
                  </a:lnTo>
                  <a:lnTo>
                    <a:pt x="954109" y="80299"/>
                  </a:lnTo>
                  <a:lnTo>
                    <a:pt x="913747" y="59741"/>
                  </a:lnTo>
                  <a:lnTo>
                    <a:pt x="871807" y="42004"/>
                  </a:lnTo>
                  <a:lnTo>
                    <a:pt x="828412" y="27214"/>
                  </a:lnTo>
                  <a:lnTo>
                    <a:pt x="783687" y="15494"/>
                  </a:lnTo>
                  <a:lnTo>
                    <a:pt x="737755" y="6969"/>
                  </a:lnTo>
                  <a:lnTo>
                    <a:pt x="690742" y="1763"/>
                  </a:lnTo>
                  <a:lnTo>
                    <a:pt x="642772" y="0"/>
                  </a:lnTo>
                  <a:close/>
                </a:path>
              </a:pathLst>
            </a:custGeom>
            <a:solidFill>
              <a:srgbClr val="FFFFFF"/>
            </a:solidFill>
          </p:spPr>
          <p:txBody>
            <a:bodyPr wrap="square" lIns="0" tIns="0" rIns="0" bIns="0" rtlCol="0"/>
            <a:lstStyle/>
            <a:p>
              <a:endParaRPr sz="1266"/>
            </a:p>
          </p:txBody>
        </p:sp>
        <p:sp>
          <p:nvSpPr>
            <p:cNvPr id="27" name="object 27"/>
            <p:cNvSpPr/>
            <p:nvPr/>
          </p:nvSpPr>
          <p:spPr>
            <a:xfrm>
              <a:off x="9448743" y="791524"/>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28" name="object 28"/>
            <p:cNvSpPr/>
            <p:nvPr/>
          </p:nvSpPr>
          <p:spPr>
            <a:xfrm>
              <a:off x="10091512" y="1021964"/>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grpSp>
      <p:pic>
        <p:nvPicPr>
          <p:cNvPr id="29" name="object 29"/>
          <p:cNvPicPr/>
          <p:nvPr/>
        </p:nvPicPr>
        <p:blipFill>
          <a:blip r:embed="rId8" cstate="print"/>
          <a:stretch>
            <a:fillRect/>
          </a:stretch>
        </p:blipFill>
        <p:spPr>
          <a:xfrm>
            <a:off x="4588958" y="936501"/>
            <a:ext cx="276819" cy="196449"/>
          </a:xfrm>
          <a:prstGeom prst="rect">
            <a:avLst/>
          </a:prstGeom>
        </p:spPr>
      </p:pic>
      <p:pic>
        <p:nvPicPr>
          <p:cNvPr id="30" name="object 30"/>
          <p:cNvPicPr/>
          <p:nvPr/>
        </p:nvPicPr>
        <p:blipFill>
          <a:blip r:embed="rId9" cstate="print"/>
          <a:stretch>
            <a:fillRect/>
          </a:stretch>
        </p:blipFill>
        <p:spPr>
          <a:xfrm>
            <a:off x="6761785" y="905800"/>
            <a:ext cx="276818" cy="205379"/>
          </a:xfrm>
          <a:prstGeom prst="rect">
            <a:avLst/>
          </a:prstGeom>
        </p:spPr>
      </p:pic>
      <p:pic>
        <p:nvPicPr>
          <p:cNvPr id="31" name="object 31"/>
          <p:cNvPicPr/>
          <p:nvPr/>
        </p:nvPicPr>
        <p:blipFill>
          <a:blip r:embed="rId10" cstate="print"/>
          <a:stretch>
            <a:fillRect/>
          </a:stretch>
        </p:blipFill>
        <p:spPr>
          <a:xfrm>
            <a:off x="5804441" y="942653"/>
            <a:ext cx="339326" cy="205380"/>
          </a:xfrm>
          <a:prstGeom prst="rect">
            <a:avLst/>
          </a:prstGeom>
        </p:spPr>
      </p:pic>
      <p:pic>
        <p:nvPicPr>
          <p:cNvPr id="32" name="object 32"/>
          <p:cNvPicPr/>
          <p:nvPr/>
        </p:nvPicPr>
        <p:blipFill>
          <a:blip r:embed="rId11" cstate="print"/>
          <a:stretch>
            <a:fillRect/>
          </a:stretch>
        </p:blipFill>
        <p:spPr>
          <a:xfrm>
            <a:off x="7188176" y="856687"/>
            <a:ext cx="267889" cy="303605"/>
          </a:xfrm>
          <a:prstGeom prst="rect">
            <a:avLst/>
          </a:prstGeom>
        </p:spPr>
      </p:pic>
      <p:grpSp>
        <p:nvGrpSpPr>
          <p:cNvPr id="33" name="object 33"/>
          <p:cNvGrpSpPr/>
          <p:nvPr/>
        </p:nvGrpSpPr>
        <p:grpSpPr>
          <a:xfrm>
            <a:off x="1390669" y="1249312"/>
            <a:ext cx="901452" cy="952351"/>
            <a:chOff x="1977840" y="1776798"/>
            <a:chExt cx="1282065" cy="1354455"/>
          </a:xfrm>
        </p:grpSpPr>
        <p:sp>
          <p:nvSpPr>
            <p:cNvPr id="34" name="object 34"/>
            <p:cNvSpPr/>
            <p:nvPr/>
          </p:nvSpPr>
          <p:spPr>
            <a:xfrm>
              <a:off x="2598954" y="1776798"/>
              <a:ext cx="660400" cy="660400"/>
            </a:xfrm>
            <a:custGeom>
              <a:avLst/>
              <a:gdLst/>
              <a:ahLst/>
              <a:cxnLst/>
              <a:rect l="l" t="t" r="r" b="b"/>
              <a:pathLst>
                <a:path w="660400" h="660400">
                  <a:moveTo>
                    <a:pt x="609506" y="32922"/>
                  </a:moveTo>
                  <a:lnTo>
                    <a:pt x="0" y="642442"/>
                  </a:lnTo>
                  <a:lnTo>
                    <a:pt x="17957" y="660400"/>
                  </a:lnTo>
                  <a:lnTo>
                    <a:pt x="627469" y="50888"/>
                  </a:lnTo>
                  <a:lnTo>
                    <a:pt x="624471" y="35915"/>
                  </a:lnTo>
                  <a:lnTo>
                    <a:pt x="609506" y="32922"/>
                  </a:lnTo>
                  <a:close/>
                </a:path>
                <a:path w="660400" h="660400">
                  <a:moveTo>
                    <a:pt x="651422" y="26936"/>
                  </a:moveTo>
                  <a:lnTo>
                    <a:pt x="615492" y="26936"/>
                  </a:lnTo>
                  <a:lnTo>
                    <a:pt x="633463" y="44894"/>
                  </a:lnTo>
                  <a:lnTo>
                    <a:pt x="627469" y="50888"/>
                  </a:lnTo>
                  <a:lnTo>
                    <a:pt x="633463" y="80822"/>
                  </a:lnTo>
                  <a:lnTo>
                    <a:pt x="651422" y="26936"/>
                  </a:lnTo>
                  <a:close/>
                </a:path>
                <a:path w="660400" h="660400">
                  <a:moveTo>
                    <a:pt x="615492" y="26936"/>
                  </a:moveTo>
                  <a:lnTo>
                    <a:pt x="609506" y="32922"/>
                  </a:lnTo>
                  <a:lnTo>
                    <a:pt x="624471" y="35915"/>
                  </a:lnTo>
                  <a:lnTo>
                    <a:pt x="627469" y="50888"/>
                  </a:lnTo>
                  <a:lnTo>
                    <a:pt x="633463" y="44894"/>
                  </a:lnTo>
                  <a:lnTo>
                    <a:pt x="615492" y="26936"/>
                  </a:lnTo>
                  <a:close/>
                </a:path>
                <a:path w="660400" h="660400">
                  <a:moveTo>
                    <a:pt x="660399" y="0"/>
                  </a:moveTo>
                  <a:lnTo>
                    <a:pt x="579577" y="26936"/>
                  </a:lnTo>
                  <a:lnTo>
                    <a:pt x="609506" y="32922"/>
                  </a:lnTo>
                  <a:lnTo>
                    <a:pt x="615492" y="26936"/>
                  </a:lnTo>
                  <a:lnTo>
                    <a:pt x="651422" y="26936"/>
                  </a:lnTo>
                  <a:lnTo>
                    <a:pt x="660399" y="0"/>
                  </a:lnTo>
                  <a:close/>
                </a:path>
              </a:pathLst>
            </a:custGeom>
            <a:solidFill>
              <a:srgbClr val="000000"/>
            </a:solidFill>
          </p:spPr>
          <p:txBody>
            <a:bodyPr wrap="square" lIns="0" tIns="0" rIns="0" bIns="0" rtlCol="0"/>
            <a:lstStyle/>
            <a:p>
              <a:endParaRPr sz="1266"/>
            </a:p>
          </p:txBody>
        </p:sp>
        <p:sp>
          <p:nvSpPr>
            <p:cNvPr id="35" name="object 35"/>
            <p:cNvSpPr/>
            <p:nvPr/>
          </p:nvSpPr>
          <p:spPr>
            <a:xfrm>
              <a:off x="1990534" y="2318603"/>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36" name="object 36"/>
            <p:cNvSpPr/>
            <p:nvPr/>
          </p:nvSpPr>
          <p:spPr>
            <a:xfrm>
              <a:off x="1990534" y="2318603"/>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37" name="object 37"/>
            <p:cNvPicPr/>
            <p:nvPr/>
          </p:nvPicPr>
          <p:blipFill>
            <a:blip r:embed="rId12" cstate="print"/>
            <a:stretch>
              <a:fillRect/>
            </a:stretch>
          </p:blipFill>
          <p:spPr>
            <a:xfrm>
              <a:off x="2240152" y="2515452"/>
              <a:ext cx="342897" cy="406398"/>
            </a:xfrm>
            <a:prstGeom prst="rect">
              <a:avLst/>
            </a:prstGeom>
          </p:spPr>
        </p:pic>
      </p:grpSp>
      <p:pic>
        <p:nvPicPr>
          <p:cNvPr id="38" name="object 38"/>
          <p:cNvPicPr/>
          <p:nvPr/>
        </p:nvPicPr>
        <p:blipFill>
          <a:blip r:embed="rId13" cstate="print"/>
          <a:stretch>
            <a:fillRect/>
          </a:stretch>
        </p:blipFill>
        <p:spPr>
          <a:xfrm>
            <a:off x="8094038" y="938188"/>
            <a:ext cx="160734" cy="214310"/>
          </a:xfrm>
          <a:prstGeom prst="rect">
            <a:avLst/>
          </a:prstGeom>
        </p:spPr>
      </p:pic>
      <p:pic>
        <p:nvPicPr>
          <p:cNvPr id="39" name="object 39"/>
          <p:cNvPicPr/>
          <p:nvPr/>
        </p:nvPicPr>
        <p:blipFill>
          <a:blip r:embed="rId14" cstate="print"/>
          <a:stretch>
            <a:fillRect/>
          </a:stretch>
        </p:blipFill>
        <p:spPr>
          <a:xfrm>
            <a:off x="7485993" y="1289572"/>
            <a:ext cx="648425" cy="235962"/>
          </a:xfrm>
          <a:prstGeom prst="rect">
            <a:avLst/>
          </a:prstGeom>
        </p:spPr>
      </p:pic>
      <p:grpSp>
        <p:nvGrpSpPr>
          <p:cNvPr id="40" name="object 40"/>
          <p:cNvGrpSpPr/>
          <p:nvPr/>
        </p:nvGrpSpPr>
        <p:grpSpPr>
          <a:xfrm>
            <a:off x="5239288" y="1196337"/>
            <a:ext cx="2094012" cy="396032"/>
            <a:chOff x="7451432" y="1701457"/>
            <a:chExt cx="2978150" cy="563245"/>
          </a:xfrm>
        </p:grpSpPr>
        <p:pic>
          <p:nvPicPr>
            <p:cNvPr id="41" name="object 41"/>
            <p:cNvPicPr/>
            <p:nvPr/>
          </p:nvPicPr>
          <p:blipFill>
            <a:blip r:embed="rId15" cstate="print"/>
            <a:stretch>
              <a:fillRect/>
            </a:stretch>
          </p:blipFill>
          <p:spPr>
            <a:xfrm>
              <a:off x="7451432" y="1701457"/>
              <a:ext cx="2265781" cy="500380"/>
            </a:xfrm>
            <a:prstGeom prst="rect">
              <a:avLst/>
            </a:prstGeom>
          </p:spPr>
        </p:pic>
        <p:pic>
          <p:nvPicPr>
            <p:cNvPr id="42" name="object 42"/>
            <p:cNvPicPr/>
            <p:nvPr/>
          </p:nvPicPr>
          <p:blipFill>
            <a:blip r:embed="rId16" cstate="print"/>
            <a:stretch>
              <a:fillRect/>
            </a:stretch>
          </p:blipFill>
          <p:spPr>
            <a:xfrm>
              <a:off x="9753893" y="1712384"/>
              <a:ext cx="675240" cy="551949"/>
            </a:xfrm>
            <a:prstGeom prst="rect">
              <a:avLst/>
            </a:prstGeom>
          </p:spPr>
        </p:pic>
      </p:grpSp>
      <p:sp>
        <p:nvSpPr>
          <p:cNvPr id="43" name="object 43"/>
          <p:cNvSpPr txBox="1"/>
          <p:nvPr/>
        </p:nvSpPr>
        <p:spPr>
          <a:xfrm>
            <a:off x="7628993" y="1576268"/>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44" name="object 44"/>
          <p:cNvSpPr txBox="1"/>
          <p:nvPr/>
        </p:nvSpPr>
        <p:spPr>
          <a:xfrm>
            <a:off x="6756135" y="1640526"/>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grpSp>
        <p:nvGrpSpPr>
          <p:cNvPr id="45" name="object 45"/>
          <p:cNvGrpSpPr/>
          <p:nvPr/>
        </p:nvGrpSpPr>
        <p:grpSpPr>
          <a:xfrm>
            <a:off x="2492321" y="1204021"/>
            <a:ext cx="2660600" cy="403175"/>
            <a:chOff x="3544633" y="1712384"/>
            <a:chExt cx="3783965" cy="573405"/>
          </a:xfrm>
        </p:grpSpPr>
        <p:pic>
          <p:nvPicPr>
            <p:cNvPr id="46" name="object 46"/>
            <p:cNvPicPr/>
            <p:nvPr/>
          </p:nvPicPr>
          <p:blipFill>
            <a:blip r:embed="rId16" cstate="print"/>
            <a:stretch>
              <a:fillRect/>
            </a:stretch>
          </p:blipFill>
          <p:spPr>
            <a:xfrm>
              <a:off x="6652860" y="1712384"/>
              <a:ext cx="675240" cy="551949"/>
            </a:xfrm>
            <a:prstGeom prst="rect">
              <a:avLst/>
            </a:prstGeom>
          </p:spPr>
        </p:pic>
        <p:pic>
          <p:nvPicPr>
            <p:cNvPr id="47" name="object 47"/>
            <p:cNvPicPr/>
            <p:nvPr/>
          </p:nvPicPr>
          <p:blipFill>
            <a:blip r:embed="rId17" cstate="print"/>
            <a:stretch>
              <a:fillRect/>
            </a:stretch>
          </p:blipFill>
          <p:spPr>
            <a:xfrm>
              <a:off x="4251668" y="1714093"/>
              <a:ext cx="2357323" cy="504289"/>
            </a:xfrm>
            <a:prstGeom prst="rect">
              <a:avLst/>
            </a:prstGeom>
          </p:spPr>
        </p:pic>
        <p:pic>
          <p:nvPicPr>
            <p:cNvPr id="48" name="object 48"/>
            <p:cNvPicPr/>
            <p:nvPr/>
          </p:nvPicPr>
          <p:blipFill>
            <a:blip r:embed="rId16" cstate="print"/>
            <a:stretch>
              <a:fillRect/>
            </a:stretch>
          </p:blipFill>
          <p:spPr>
            <a:xfrm>
              <a:off x="3544633" y="1733448"/>
              <a:ext cx="675233" cy="551953"/>
            </a:xfrm>
            <a:prstGeom prst="rect">
              <a:avLst/>
            </a:prstGeom>
          </p:spPr>
        </p:pic>
      </p:grpSp>
      <p:pic>
        <p:nvPicPr>
          <p:cNvPr id="49" name="object 49"/>
          <p:cNvPicPr/>
          <p:nvPr/>
        </p:nvPicPr>
        <p:blipFill>
          <a:blip r:embed="rId18" cstate="print"/>
          <a:stretch>
            <a:fillRect/>
          </a:stretch>
        </p:blipFill>
        <p:spPr>
          <a:xfrm>
            <a:off x="1787307" y="642251"/>
            <a:ext cx="696431" cy="264192"/>
          </a:xfrm>
          <a:prstGeom prst="rect">
            <a:avLst/>
          </a:prstGeom>
        </p:spPr>
      </p:pic>
      <p:sp>
        <p:nvSpPr>
          <p:cNvPr id="50" name="object 50"/>
          <p:cNvSpPr txBox="1"/>
          <p:nvPr/>
        </p:nvSpPr>
        <p:spPr>
          <a:xfrm>
            <a:off x="4575679" y="1739146"/>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51" name="object 51"/>
          <p:cNvSpPr txBox="1"/>
          <p:nvPr/>
        </p:nvSpPr>
        <p:spPr>
          <a:xfrm>
            <a:off x="3371278" y="1612755"/>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52" name="object 52"/>
          <p:cNvSpPr txBox="1"/>
          <p:nvPr/>
        </p:nvSpPr>
        <p:spPr>
          <a:xfrm>
            <a:off x="2137374" y="1638507"/>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53" name="object 53"/>
          <p:cNvSpPr txBox="1"/>
          <p:nvPr/>
        </p:nvSpPr>
        <p:spPr>
          <a:xfrm>
            <a:off x="1813458" y="391227"/>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54" name="object 54"/>
          <p:cNvSpPr txBox="1"/>
          <p:nvPr/>
        </p:nvSpPr>
        <p:spPr>
          <a:xfrm>
            <a:off x="5656688" y="1612755"/>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grpSp>
        <p:nvGrpSpPr>
          <p:cNvPr id="55" name="object 55"/>
          <p:cNvGrpSpPr/>
          <p:nvPr/>
        </p:nvGrpSpPr>
        <p:grpSpPr>
          <a:xfrm>
            <a:off x="2302958" y="2771338"/>
            <a:ext cx="5171182" cy="3344614"/>
            <a:chOff x="3275318" y="3941457"/>
            <a:chExt cx="7354570" cy="4756785"/>
          </a:xfrm>
        </p:grpSpPr>
        <p:pic>
          <p:nvPicPr>
            <p:cNvPr id="56" name="object 56"/>
            <p:cNvPicPr/>
            <p:nvPr/>
          </p:nvPicPr>
          <p:blipFill>
            <a:blip r:embed="rId19" cstate="print"/>
            <a:stretch>
              <a:fillRect/>
            </a:stretch>
          </p:blipFill>
          <p:spPr>
            <a:xfrm>
              <a:off x="4575048" y="5084064"/>
              <a:ext cx="3621024" cy="1335024"/>
            </a:xfrm>
            <a:prstGeom prst="rect">
              <a:avLst/>
            </a:prstGeom>
          </p:spPr>
        </p:pic>
        <p:sp>
          <p:nvSpPr>
            <p:cNvPr id="57" name="object 57"/>
            <p:cNvSpPr/>
            <p:nvPr/>
          </p:nvSpPr>
          <p:spPr>
            <a:xfrm>
              <a:off x="4634895" y="5117402"/>
              <a:ext cx="3500120" cy="1217295"/>
            </a:xfrm>
            <a:custGeom>
              <a:avLst/>
              <a:gdLst/>
              <a:ahLst/>
              <a:cxnLst/>
              <a:rect l="l" t="t" r="r" b="b"/>
              <a:pathLst>
                <a:path w="3500120" h="1217295">
                  <a:moveTo>
                    <a:pt x="0" y="120803"/>
                  </a:moveTo>
                  <a:lnTo>
                    <a:pt x="9493" y="73781"/>
                  </a:lnTo>
                  <a:lnTo>
                    <a:pt x="35382" y="35382"/>
                  </a:lnTo>
                  <a:lnTo>
                    <a:pt x="73780" y="9493"/>
                  </a:lnTo>
                  <a:lnTo>
                    <a:pt x="120802" y="0"/>
                  </a:lnTo>
                  <a:lnTo>
                    <a:pt x="3379044" y="0"/>
                  </a:lnTo>
                  <a:lnTo>
                    <a:pt x="3426066" y="9493"/>
                  </a:lnTo>
                  <a:lnTo>
                    <a:pt x="3464464" y="35382"/>
                  </a:lnTo>
                  <a:lnTo>
                    <a:pt x="3490353" y="73781"/>
                  </a:lnTo>
                  <a:lnTo>
                    <a:pt x="3499847" y="120803"/>
                  </a:lnTo>
                  <a:lnTo>
                    <a:pt x="3499847" y="1096348"/>
                  </a:lnTo>
                  <a:lnTo>
                    <a:pt x="3490353" y="1143370"/>
                  </a:lnTo>
                  <a:lnTo>
                    <a:pt x="3464464" y="1181769"/>
                  </a:lnTo>
                  <a:lnTo>
                    <a:pt x="3426066" y="1207658"/>
                  </a:lnTo>
                  <a:lnTo>
                    <a:pt x="3379044" y="1217151"/>
                  </a:lnTo>
                  <a:lnTo>
                    <a:pt x="120802" y="1217151"/>
                  </a:lnTo>
                  <a:lnTo>
                    <a:pt x="73780" y="1207658"/>
                  </a:lnTo>
                  <a:lnTo>
                    <a:pt x="35382" y="1181769"/>
                  </a:lnTo>
                  <a:lnTo>
                    <a:pt x="9493" y="1143370"/>
                  </a:lnTo>
                  <a:lnTo>
                    <a:pt x="0" y="1096348"/>
                  </a:lnTo>
                  <a:lnTo>
                    <a:pt x="0" y="120803"/>
                  </a:lnTo>
                  <a:close/>
                </a:path>
              </a:pathLst>
            </a:custGeom>
            <a:ln w="32751">
              <a:solidFill>
                <a:srgbClr val="00882B"/>
              </a:solidFill>
            </a:ln>
          </p:spPr>
          <p:txBody>
            <a:bodyPr wrap="square" lIns="0" tIns="0" rIns="0" bIns="0" rtlCol="0"/>
            <a:lstStyle/>
            <a:p>
              <a:endParaRPr sz="1266"/>
            </a:p>
          </p:txBody>
        </p:sp>
        <p:pic>
          <p:nvPicPr>
            <p:cNvPr id="58" name="object 58"/>
            <p:cNvPicPr/>
            <p:nvPr/>
          </p:nvPicPr>
          <p:blipFill>
            <a:blip r:embed="rId20" cstate="print"/>
            <a:stretch>
              <a:fillRect/>
            </a:stretch>
          </p:blipFill>
          <p:spPr>
            <a:xfrm>
              <a:off x="4575048" y="6342888"/>
              <a:ext cx="3621024" cy="1335024"/>
            </a:xfrm>
            <a:prstGeom prst="rect">
              <a:avLst/>
            </a:prstGeom>
          </p:spPr>
        </p:pic>
        <p:sp>
          <p:nvSpPr>
            <p:cNvPr id="59" name="object 59"/>
            <p:cNvSpPr/>
            <p:nvPr/>
          </p:nvSpPr>
          <p:spPr>
            <a:xfrm>
              <a:off x="4634895" y="6376012"/>
              <a:ext cx="3500120" cy="1217295"/>
            </a:xfrm>
            <a:custGeom>
              <a:avLst/>
              <a:gdLst/>
              <a:ahLst/>
              <a:cxnLst/>
              <a:rect l="l" t="t" r="r" b="b"/>
              <a:pathLst>
                <a:path w="3500120" h="1217295">
                  <a:moveTo>
                    <a:pt x="0" y="120803"/>
                  </a:moveTo>
                  <a:lnTo>
                    <a:pt x="9493" y="73781"/>
                  </a:lnTo>
                  <a:lnTo>
                    <a:pt x="35382" y="35382"/>
                  </a:lnTo>
                  <a:lnTo>
                    <a:pt x="73780" y="9493"/>
                  </a:lnTo>
                  <a:lnTo>
                    <a:pt x="120802" y="0"/>
                  </a:lnTo>
                  <a:lnTo>
                    <a:pt x="3379044" y="0"/>
                  </a:lnTo>
                  <a:lnTo>
                    <a:pt x="3426066" y="9493"/>
                  </a:lnTo>
                  <a:lnTo>
                    <a:pt x="3464464" y="35382"/>
                  </a:lnTo>
                  <a:lnTo>
                    <a:pt x="3490353" y="73781"/>
                  </a:lnTo>
                  <a:lnTo>
                    <a:pt x="3499847" y="120803"/>
                  </a:lnTo>
                  <a:lnTo>
                    <a:pt x="3499847" y="1096348"/>
                  </a:lnTo>
                  <a:lnTo>
                    <a:pt x="3490353" y="1143370"/>
                  </a:lnTo>
                  <a:lnTo>
                    <a:pt x="3464464" y="1181769"/>
                  </a:lnTo>
                  <a:lnTo>
                    <a:pt x="3426066" y="1207658"/>
                  </a:lnTo>
                  <a:lnTo>
                    <a:pt x="3379044" y="1217151"/>
                  </a:lnTo>
                  <a:lnTo>
                    <a:pt x="120802" y="1217151"/>
                  </a:lnTo>
                  <a:lnTo>
                    <a:pt x="73780" y="1207658"/>
                  </a:lnTo>
                  <a:lnTo>
                    <a:pt x="35382" y="1181769"/>
                  </a:lnTo>
                  <a:lnTo>
                    <a:pt x="9493" y="1143370"/>
                  </a:lnTo>
                  <a:lnTo>
                    <a:pt x="0" y="1096348"/>
                  </a:lnTo>
                  <a:lnTo>
                    <a:pt x="0" y="120803"/>
                  </a:lnTo>
                  <a:close/>
                </a:path>
              </a:pathLst>
            </a:custGeom>
            <a:ln w="32751">
              <a:solidFill>
                <a:srgbClr val="00882B"/>
              </a:solidFill>
            </a:ln>
          </p:spPr>
          <p:txBody>
            <a:bodyPr wrap="square" lIns="0" tIns="0" rIns="0" bIns="0" rtlCol="0"/>
            <a:lstStyle/>
            <a:p>
              <a:endParaRPr sz="1266"/>
            </a:p>
          </p:txBody>
        </p:sp>
        <p:pic>
          <p:nvPicPr>
            <p:cNvPr id="60" name="object 60"/>
            <p:cNvPicPr/>
            <p:nvPr/>
          </p:nvPicPr>
          <p:blipFill>
            <a:blip r:embed="rId21" cstate="print"/>
            <a:stretch>
              <a:fillRect/>
            </a:stretch>
          </p:blipFill>
          <p:spPr>
            <a:xfrm>
              <a:off x="4162922" y="5922077"/>
              <a:ext cx="360430" cy="795116"/>
            </a:xfrm>
            <a:prstGeom prst="rect">
              <a:avLst/>
            </a:prstGeom>
          </p:spPr>
        </p:pic>
        <p:pic>
          <p:nvPicPr>
            <p:cNvPr id="61" name="object 61"/>
            <p:cNvPicPr/>
            <p:nvPr/>
          </p:nvPicPr>
          <p:blipFill>
            <a:blip r:embed="rId22" cstate="print"/>
            <a:stretch>
              <a:fillRect/>
            </a:stretch>
          </p:blipFill>
          <p:spPr>
            <a:xfrm>
              <a:off x="3275318" y="3941457"/>
              <a:ext cx="7354263" cy="4756353"/>
            </a:xfrm>
            <a:prstGeom prst="rect">
              <a:avLst/>
            </a:prstGeom>
          </p:spPr>
        </p:pic>
      </p:gr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28819" y="999558"/>
            <a:ext cx="1104156" cy="53578"/>
          </a:xfrm>
          <a:custGeom>
            <a:avLst/>
            <a:gdLst/>
            <a:ahLst/>
            <a:cxnLst/>
            <a:rect l="l" t="t" r="r" b="b"/>
            <a:pathLst>
              <a:path w="1570355" h="76200">
                <a:moveTo>
                  <a:pt x="1519504" y="38100"/>
                </a:moveTo>
                <a:lnTo>
                  <a:pt x="1494104" y="76200"/>
                </a:lnTo>
                <a:lnTo>
                  <a:pt x="1544904" y="50800"/>
                </a:lnTo>
                <a:lnTo>
                  <a:pt x="1519504" y="50800"/>
                </a:lnTo>
                <a:lnTo>
                  <a:pt x="1519504" y="38100"/>
                </a:lnTo>
                <a:close/>
              </a:path>
              <a:path w="1570355" h="76200">
                <a:moveTo>
                  <a:pt x="1511037" y="25400"/>
                </a:moveTo>
                <a:lnTo>
                  <a:pt x="0" y="25400"/>
                </a:lnTo>
                <a:lnTo>
                  <a:pt x="0" y="50800"/>
                </a:lnTo>
                <a:lnTo>
                  <a:pt x="1511037" y="50800"/>
                </a:lnTo>
                <a:lnTo>
                  <a:pt x="1519504" y="38100"/>
                </a:lnTo>
                <a:lnTo>
                  <a:pt x="1511037" y="25400"/>
                </a:lnTo>
                <a:close/>
              </a:path>
              <a:path w="1570355" h="76200">
                <a:moveTo>
                  <a:pt x="1544904" y="25400"/>
                </a:moveTo>
                <a:lnTo>
                  <a:pt x="1519504" y="25400"/>
                </a:lnTo>
                <a:lnTo>
                  <a:pt x="1519504" y="50800"/>
                </a:lnTo>
                <a:lnTo>
                  <a:pt x="1544904" y="50800"/>
                </a:lnTo>
                <a:lnTo>
                  <a:pt x="1570304" y="38100"/>
                </a:lnTo>
                <a:lnTo>
                  <a:pt x="1544904" y="25400"/>
                </a:lnTo>
                <a:close/>
              </a:path>
              <a:path w="1570355" h="76200">
                <a:moveTo>
                  <a:pt x="1494104" y="0"/>
                </a:moveTo>
                <a:lnTo>
                  <a:pt x="1519504" y="38100"/>
                </a:lnTo>
                <a:lnTo>
                  <a:pt x="1519504" y="25400"/>
                </a:lnTo>
                <a:lnTo>
                  <a:pt x="1544904" y="25400"/>
                </a:lnTo>
                <a:lnTo>
                  <a:pt x="1494104" y="0"/>
                </a:lnTo>
                <a:close/>
              </a:path>
            </a:pathLst>
          </a:custGeom>
          <a:solidFill>
            <a:srgbClr val="000000"/>
          </a:solidFill>
        </p:spPr>
        <p:txBody>
          <a:bodyPr wrap="square" lIns="0" tIns="0" rIns="0" bIns="0" rtlCol="0"/>
          <a:lstStyle/>
          <a:p>
            <a:endParaRPr sz="1266"/>
          </a:p>
        </p:txBody>
      </p:sp>
      <p:pic>
        <p:nvPicPr>
          <p:cNvPr id="3" name="object 3"/>
          <p:cNvPicPr/>
          <p:nvPr/>
        </p:nvPicPr>
        <p:blipFill>
          <a:blip r:embed="rId2" cstate="print"/>
          <a:stretch>
            <a:fillRect/>
          </a:stretch>
        </p:blipFill>
        <p:spPr>
          <a:xfrm>
            <a:off x="799164" y="950449"/>
            <a:ext cx="169662" cy="151800"/>
          </a:xfrm>
          <a:prstGeom prst="rect">
            <a:avLst/>
          </a:prstGeom>
        </p:spPr>
      </p:pic>
      <p:sp>
        <p:nvSpPr>
          <p:cNvPr id="4" name="object 4"/>
          <p:cNvSpPr/>
          <p:nvPr/>
        </p:nvSpPr>
        <p:spPr>
          <a:xfrm>
            <a:off x="2282822" y="574400"/>
            <a:ext cx="903684" cy="903684"/>
          </a:xfrm>
          <a:custGeom>
            <a:avLst/>
            <a:gdLst/>
            <a:ahLst/>
            <a:cxnLst/>
            <a:rect l="l" t="t" r="r" b="b"/>
            <a:pathLst>
              <a:path w="1285239" h="1285239">
                <a:moveTo>
                  <a:pt x="0" y="642441"/>
                </a:moveTo>
                <a:lnTo>
                  <a:pt x="1762" y="594495"/>
                </a:lnTo>
                <a:lnTo>
                  <a:pt x="6965" y="547506"/>
                </a:lnTo>
                <a:lnTo>
                  <a:pt x="15486" y="501598"/>
                </a:lnTo>
                <a:lnTo>
                  <a:pt x="27200" y="456896"/>
                </a:lnTo>
                <a:lnTo>
                  <a:pt x="41983"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4" y="80257"/>
                </a:lnTo>
                <a:lnTo>
                  <a:pt x="371604" y="59710"/>
                </a:lnTo>
                <a:lnTo>
                  <a:pt x="413523" y="41982"/>
                </a:lnTo>
                <a:lnTo>
                  <a:pt x="456896" y="27200"/>
                </a:lnTo>
                <a:lnTo>
                  <a:pt x="501598" y="15486"/>
                </a:lnTo>
                <a:lnTo>
                  <a:pt x="547506" y="6965"/>
                </a:lnTo>
                <a:lnTo>
                  <a:pt x="594495" y="1762"/>
                </a:lnTo>
                <a:lnTo>
                  <a:pt x="642442" y="0"/>
                </a:lnTo>
                <a:lnTo>
                  <a:pt x="690388" y="1762"/>
                </a:lnTo>
                <a:lnTo>
                  <a:pt x="737377" y="6965"/>
                </a:lnTo>
                <a:lnTo>
                  <a:pt x="783285" y="15486"/>
                </a:lnTo>
                <a:lnTo>
                  <a:pt x="827988" y="27200"/>
                </a:lnTo>
                <a:lnTo>
                  <a:pt x="871360" y="41982"/>
                </a:lnTo>
                <a:lnTo>
                  <a:pt x="913279" y="59710"/>
                </a:lnTo>
                <a:lnTo>
                  <a:pt x="953620" y="80257"/>
                </a:lnTo>
                <a:lnTo>
                  <a:pt x="992258" y="103501"/>
                </a:lnTo>
                <a:lnTo>
                  <a:pt x="1029070" y="129316"/>
                </a:lnTo>
                <a:lnTo>
                  <a:pt x="1063931" y="157580"/>
                </a:lnTo>
                <a:lnTo>
                  <a:pt x="1096717" y="188166"/>
                </a:lnTo>
                <a:lnTo>
                  <a:pt x="1127304" y="220952"/>
                </a:lnTo>
                <a:lnTo>
                  <a:pt x="1155567" y="255813"/>
                </a:lnTo>
                <a:lnTo>
                  <a:pt x="1181383" y="292625"/>
                </a:lnTo>
                <a:lnTo>
                  <a:pt x="1204626" y="331263"/>
                </a:lnTo>
                <a:lnTo>
                  <a:pt x="1225174" y="371604"/>
                </a:lnTo>
                <a:lnTo>
                  <a:pt x="1242901" y="413523"/>
                </a:lnTo>
                <a:lnTo>
                  <a:pt x="1257684" y="456896"/>
                </a:lnTo>
                <a:lnTo>
                  <a:pt x="1269397" y="501598"/>
                </a:lnTo>
                <a:lnTo>
                  <a:pt x="1277918" y="547506"/>
                </a:lnTo>
                <a:lnTo>
                  <a:pt x="1283122" y="594495"/>
                </a:lnTo>
                <a:lnTo>
                  <a:pt x="1284884" y="642441"/>
                </a:lnTo>
                <a:lnTo>
                  <a:pt x="1283122" y="690387"/>
                </a:lnTo>
                <a:lnTo>
                  <a:pt x="1277918" y="737377"/>
                </a:lnTo>
                <a:lnTo>
                  <a:pt x="1269397" y="783284"/>
                </a:lnTo>
                <a:lnTo>
                  <a:pt x="1257684" y="827987"/>
                </a:lnTo>
                <a:lnTo>
                  <a:pt x="1242901" y="871360"/>
                </a:lnTo>
                <a:lnTo>
                  <a:pt x="1225174" y="913278"/>
                </a:lnTo>
                <a:lnTo>
                  <a:pt x="1204626" y="953619"/>
                </a:lnTo>
                <a:lnTo>
                  <a:pt x="1181383" y="992257"/>
                </a:lnTo>
                <a:lnTo>
                  <a:pt x="1155567" y="1029069"/>
                </a:lnTo>
                <a:lnTo>
                  <a:pt x="1127304" y="1063930"/>
                </a:lnTo>
                <a:lnTo>
                  <a:pt x="1096717" y="1096716"/>
                </a:lnTo>
                <a:lnTo>
                  <a:pt x="1063931" y="1127303"/>
                </a:lnTo>
                <a:lnTo>
                  <a:pt x="1029070" y="1155566"/>
                </a:lnTo>
                <a:lnTo>
                  <a:pt x="992258" y="1181382"/>
                </a:lnTo>
                <a:lnTo>
                  <a:pt x="953620" y="1204625"/>
                </a:lnTo>
                <a:lnTo>
                  <a:pt x="913279" y="1225173"/>
                </a:lnTo>
                <a:lnTo>
                  <a:pt x="871360" y="1242900"/>
                </a:lnTo>
                <a:lnTo>
                  <a:pt x="827988" y="1257683"/>
                </a:lnTo>
                <a:lnTo>
                  <a:pt x="783285" y="1269396"/>
                </a:lnTo>
                <a:lnTo>
                  <a:pt x="737377" y="1277917"/>
                </a:lnTo>
                <a:lnTo>
                  <a:pt x="690388" y="1283121"/>
                </a:lnTo>
                <a:lnTo>
                  <a:pt x="642442" y="1284883"/>
                </a:lnTo>
                <a:lnTo>
                  <a:pt x="594495" y="1283121"/>
                </a:lnTo>
                <a:lnTo>
                  <a:pt x="547506" y="1277917"/>
                </a:lnTo>
                <a:lnTo>
                  <a:pt x="501598" y="1269396"/>
                </a:lnTo>
                <a:lnTo>
                  <a:pt x="456896" y="1257683"/>
                </a:lnTo>
                <a:lnTo>
                  <a:pt x="413523" y="1242900"/>
                </a:lnTo>
                <a:lnTo>
                  <a:pt x="371604" y="1225173"/>
                </a:lnTo>
                <a:lnTo>
                  <a:pt x="331264"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3"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grpSp>
        <p:nvGrpSpPr>
          <p:cNvPr id="5" name="object 5"/>
          <p:cNvGrpSpPr/>
          <p:nvPr/>
        </p:nvGrpSpPr>
        <p:grpSpPr>
          <a:xfrm>
            <a:off x="1390669" y="736137"/>
            <a:ext cx="580430" cy="580430"/>
            <a:chOff x="1977840" y="1046950"/>
            <a:chExt cx="825500" cy="825500"/>
          </a:xfrm>
        </p:grpSpPr>
        <p:sp>
          <p:nvSpPr>
            <p:cNvPr id="6" name="object 6"/>
            <p:cNvSpPr/>
            <p:nvPr/>
          </p:nvSpPr>
          <p:spPr>
            <a:xfrm>
              <a:off x="1990534" y="1059643"/>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7" name="object 7"/>
            <p:cNvSpPr/>
            <p:nvPr/>
          </p:nvSpPr>
          <p:spPr>
            <a:xfrm>
              <a:off x="1990534" y="1059643"/>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8" name="object 8"/>
            <p:cNvPicPr/>
            <p:nvPr/>
          </p:nvPicPr>
          <p:blipFill>
            <a:blip r:embed="rId3" cstate="print"/>
            <a:stretch>
              <a:fillRect/>
            </a:stretch>
          </p:blipFill>
          <p:spPr>
            <a:xfrm>
              <a:off x="2155634" y="1319999"/>
              <a:ext cx="469900" cy="279394"/>
            </a:xfrm>
            <a:prstGeom prst="rect">
              <a:avLst/>
            </a:prstGeom>
          </p:spPr>
        </p:pic>
      </p:grpSp>
      <p:sp>
        <p:nvSpPr>
          <p:cNvPr id="9" name="object 9"/>
          <p:cNvSpPr/>
          <p:nvPr/>
        </p:nvSpPr>
        <p:spPr>
          <a:xfrm>
            <a:off x="2734768" y="728051"/>
            <a:ext cx="0" cy="580430"/>
          </a:xfrm>
          <a:custGeom>
            <a:avLst/>
            <a:gdLst/>
            <a:ahLst/>
            <a:cxnLst/>
            <a:rect l="l" t="t" r="r" b="b"/>
            <a:pathLst>
              <a:path h="825500">
                <a:moveTo>
                  <a:pt x="0" y="825081"/>
                </a:moveTo>
                <a:lnTo>
                  <a:pt x="0" y="0"/>
                </a:lnTo>
              </a:path>
            </a:pathLst>
          </a:custGeom>
          <a:ln w="25387">
            <a:solidFill>
              <a:srgbClr val="000000"/>
            </a:solidFill>
          </a:ln>
        </p:spPr>
        <p:txBody>
          <a:bodyPr wrap="square" lIns="0" tIns="0" rIns="0" bIns="0" rtlCol="0"/>
          <a:lstStyle/>
          <a:p>
            <a:endParaRPr sz="1266"/>
          </a:p>
        </p:txBody>
      </p:sp>
      <p:pic>
        <p:nvPicPr>
          <p:cNvPr id="10" name="object 10"/>
          <p:cNvPicPr/>
          <p:nvPr/>
        </p:nvPicPr>
        <p:blipFill>
          <a:blip r:embed="rId4" cstate="print"/>
          <a:stretch>
            <a:fillRect/>
          </a:stretch>
        </p:blipFill>
        <p:spPr>
          <a:xfrm>
            <a:off x="2382864" y="928124"/>
            <a:ext cx="267891" cy="196449"/>
          </a:xfrm>
          <a:prstGeom prst="rect">
            <a:avLst/>
          </a:prstGeom>
        </p:spPr>
      </p:pic>
      <p:pic>
        <p:nvPicPr>
          <p:cNvPr id="11" name="object 11"/>
          <p:cNvPicPr/>
          <p:nvPr/>
        </p:nvPicPr>
        <p:blipFill>
          <a:blip r:embed="rId5" cstate="print"/>
          <a:stretch>
            <a:fillRect/>
          </a:stretch>
        </p:blipFill>
        <p:spPr>
          <a:xfrm>
            <a:off x="2810745" y="866167"/>
            <a:ext cx="258960" cy="303610"/>
          </a:xfrm>
          <a:prstGeom prst="rect">
            <a:avLst/>
          </a:prstGeom>
        </p:spPr>
      </p:pic>
      <p:grpSp>
        <p:nvGrpSpPr>
          <p:cNvPr id="12" name="object 12"/>
          <p:cNvGrpSpPr/>
          <p:nvPr/>
        </p:nvGrpSpPr>
        <p:grpSpPr>
          <a:xfrm>
            <a:off x="3222454" y="547615"/>
            <a:ext cx="2171700" cy="921544"/>
            <a:chOff x="4583046" y="778831"/>
            <a:chExt cx="3088640" cy="1310640"/>
          </a:xfrm>
        </p:grpSpPr>
        <p:sp>
          <p:nvSpPr>
            <p:cNvPr id="13" name="object 13"/>
            <p:cNvSpPr/>
            <p:nvPr/>
          </p:nvSpPr>
          <p:spPr>
            <a:xfrm>
              <a:off x="4583046" y="1433507"/>
              <a:ext cx="1740535" cy="76200"/>
            </a:xfrm>
            <a:custGeom>
              <a:avLst/>
              <a:gdLst/>
              <a:ahLst/>
              <a:cxnLst/>
              <a:rect l="l" t="t" r="r" b="b"/>
              <a:pathLst>
                <a:path w="1740535" h="76200">
                  <a:moveTo>
                    <a:pt x="1689239" y="38100"/>
                  </a:moveTo>
                  <a:lnTo>
                    <a:pt x="1663839" y="76200"/>
                  </a:lnTo>
                  <a:lnTo>
                    <a:pt x="1714639" y="50800"/>
                  </a:lnTo>
                  <a:lnTo>
                    <a:pt x="1689239" y="50800"/>
                  </a:lnTo>
                  <a:lnTo>
                    <a:pt x="1689239" y="38100"/>
                  </a:lnTo>
                  <a:close/>
                </a:path>
                <a:path w="1740535" h="76200">
                  <a:moveTo>
                    <a:pt x="1680773" y="25400"/>
                  </a:moveTo>
                  <a:lnTo>
                    <a:pt x="0" y="25400"/>
                  </a:lnTo>
                  <a:lnTo>
                    <a:pt x="0" y="50800"/>
                  </a:lnTo>
                  <a:lnTo>
                    <a:pt x="1680773" y="50800"/>
                  </a:lnTo>
                  <a:lnTo>
                    <a:pt x="1689239" y="38100"/>
                  </a:lnTo>
                  <a:lnTo>
                    <a:pt x="1680773" y="25400"/>
                  </a:lnTo>
                  <a:close/>
                </a:path>
                <a:path w="1740535" h="76200">
                  <a:moveTo>
                    <a:pt x="1714639" y="25400"/>
                  </a:moveTo>
                  <a:lnTo>
                    <a:pt x="1689239" y="25400"/>
                  </a:lnTo>
                  <a:lnTo>
                    <a:pt x="1689239" y="50800"/>
                  </a:lnTo>
                  <a:lnTo>
                    <a:pt x="1714639" y="50800"/>
                  </a:lnTo>
                  <a:lnTo>
                    <a:pt x="1740039" y="38100"/>
                  </a:lnTo>
                  <a:lnTo>
                    <a:pt x="1714639" y="25400"/>
                  </a:lnTo>
                  <a:close/>
                </a:path>
                <a:path w="1740535"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14" name="object 14"/>
            <p:cNvSpPr/>
            <p:nvPr/>
          </p:nvSpPr>
          <p:spPr>
            <a:xfrm>
              <a:off x="5001474" y="1071557"/>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15" name="object 15"/>
            <p:cNvSpPr/>
            <p:nvPr/>
          </p:nvSpPr>
          <p:spPr>
            <a:xfrm>
              <a:off x="5001474" y="1071557"/>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16" name="object 16"/>
            <p:cNvPicPr/>
            <p:nvPr/>
          </p:nvPicPr>
          <p:blipFill>
            <a:blip r:embed="rId6" cstate="print"/>
            <a:stretch>
              <a:fillRect/>
            </a:stretch>
          </p:blipFill>
          <p:spPr>
            <a:xfrm>
              <a:off x="5160226" y="1343825"/>
              <a:ext cx="482599" cy="279396"/>
            </a:xfrm>
            <a:prstGeom prst="rect">
              <a:avLst/>
            </a:prstGeom>
          </p:spPr>
        </p:pic>
        <p:sp>
          <p:nvSpPr>
            <p:cNvPr id="17" name="object 17"/>
            <p:cNvSpPr/>
            <p:nvPr/>
          </p:nvSpPr>
          <p:spPr>
            <a:xfrm>
              <a:off x="6373913" y="791524"/>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18" name="object 18"/>
            <p:cNvSpPr/>
            <p:nvPr/>
          </p:nvSpPr>
          <p:spPr>
            <a:xfrm>
              <a:off x="7016681" y="1021964"/>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grpSp>
      <p:sp>
        <p:nvSpPr>
          <p:cNvPr id="19" name="object 19"/>
          <p:cNvSpPr/>
          <p:nvPr/>
        </p:nvSpPr>
        <p:spPr>
          <a:xfrm>
            <a:off x="7502291" y="991181"/>
            <a:ext cx="448717" cy="53578"/>
          </a:xfrm>
          <a:custGeom>
            <a:avLst/>
            <a:gdLst/>
            <a:ahLst/>
            <a:cxnLst/>
            <a:rect l="l" t="t" r="r" b="b"/>
            <a:pathLst>
              <a:path w="638175" h="76200">
                <a:moveTo>
                  <a:pt x="587121" y="38100"/>
                </a:moveTo>
                <a:lnTo>
                  <a:pt x="561721" y="76200"/>
                </a:lnTo>
                <a:lnTo>
                  <a:pt x="612521" y="50800"/>
                </a:lnTo>
                <a:lnTo>
                  <a:pt x="587121" y="50800"/>
                </a:lnTo>
                <a:lnTo>
                  <a:pt x="587121" y="38100"/>
                </a:lnTo>
                <a:close/>
              </a:path>
              <a:path w="638175" h="76200">
                <a:moveTo>
                  <a:pt x="578654" y="25400"/>
                </a:moveTo>
                <a:lnTo>
                  <a:pt x="0" y="25400"/>
                </a:lnTo>
                <a:lnTo>
                  <a:pt x="0" y="50800"/>
                </a:lnTo>
                <a:lnTo>
                  <a:pt x="578654" y="50800"/>
                </a:lnTo>
                <a:lnTo>
                  <a:pt x="587121" y="38100"/>
                </a:lnTo>
                <a:lnTo>
                  <a:pt x="578654" y="25400"/>
                </a:lnTo>
                <a:close/>
              </a:path>
              <a:path w="638175" h="76200">
                <a:moveTo>
                  <a:pt x="612521" y="25400"/>
                </a:moveTo>
                <a:lnTo>
                  <a:pt x="587121" y="25400"/>
                </a:lnTo>
                <a:lnTo>
                  <a:pt x="587121" y="50800"/>
                </a:lnTo>
                <a:lnTo>
                  <a:pt x="612521" y="50800"/>
                </a:lnTo>
                <a:lnTo>
                  <a:pt x="637921" y="38100"/>
                </a:lnTo>
                <a:lnTo>
                  <a:pt x="612521" y="25400"/>
                </a:lnTo>
                <a:close/>
              </a:path>
              <a:path w="638175" h="76200">
                <a:moveTo>
                  <a:pt x="561721" y="0"/>
                </a:moveTo>
                <a:lnTo>
                  <a:pt x="587121" y="38100"/>
                </a:lnTo>
                <a:lnTo>
                  <a:pt x="587121" y="25400"/>
                </a:lnTo>
                <a:lnTo>
                  <a:pt x="612521" y="25400"/>
                </a:lnTo>
                <a:lnTo>
                  <a:pt x="561721" y="0"/>
                </a:lnTo>
                <a:close/>
              </a:path>
            </a:pathLst>
          </a:custGeom>
          <a:solidFill>
            <a:srgbClr val="000000"/>
          </a:solidFill>
        </p:spPr>
        <p:txBody>
          <a:bodyPr wrap="square" lIns="0" tIns="0" rIns="0" bIns="0" rtlCol="0"/>
          <a:lstStyle/>
          <a:p>
            <a:endParaRPr sz="1266"/>
          </a:p>
        </p:txBody>
      </p:sp>
      <p:pic>
        <p:nvPicPr>
          <p:cNvPr id="20" name="object 20"/>
          <p:cNvPicPr/>
          <p:nvPr/>
        </p:nvPicPr>
        <p:blipFill>
          <a:blip r:embed="rId7" cstate="print"/>
          <a:stretch>
            <a:fillRect/>
          </a:stretch>
        </p:blipFill>
        <p:spPr>
          <a:xfrm>
            <a:off x="5034013" y="865063"/>
            <a:ext cx="258957" cy="303605"/>
          </a:xfrm>
          <a:prstGeom prst="rect">
            <a:avLst/>
          </a:prstGeom>
        </p:spPr>
      </p:pic>
      <p:grpSp>
        <p:nvGrpSpPr>
          <p:cNvPr id="21" name="object 21"/>
          <p:cNvGrpSpPr/>
          <p:nvPr/>
        </p:nvGrpSpPr>
        <p:grpSpPr>
          <a:xfrm>
            <a:off x="5384445" y="744513"/>
            <a:ext cx="1223814" cy="580430"/>
            <a:chOff x="7657877" y="1058863"/>
            <a:chExt cx="1740535" cy="825500"/>
          </a:xfrm>
        </p:grpSpPr>
        <p:sp>
          <p:nvSpPr>
            <p:cNvPr id="22" name="object 22"/>
            <p:cNvSpPr/>
            <p:nvPr/>
          </p:nvSpPr>
          <p:spPr>
            <a:xfrm>
              <a:off x="7657877" y="1433507"/>
              <a:ext cx="1740535" cy="76200"/>
            </a:xfrm>
            <a:custGeom>
              <a:avLst/>
              <a:gdLst/>
              <a:ahLst/>
              <a:cxnLst/>
              <a:rect l="l" t="t" r="r" b="b"/>
              <a:pathLst>
                <a:path w="1740534" h="76200">
                  <a:moveTo>
                    <a:pt x="1689239" y="38100"/>
                  </a:moveTo>
                  <a:lnTo>
                    <a:pt x="1663839" y="76200"/>
                  </a:lnTo>
                  <a:lnTo>
                    <a:pt x="1714639" y="50800"/>
                  </a:lnTo>
                  <a:lnTo>
                    <a:pt x="1689239" y="50800"/>
                  </a:lnTo>
                  <a:lnTo>
                    <a:pt x="1689239" y="38100"/>
                  </a:lnTo>
                  <a:close/>
                </a:path>
                <a:path w="1740534" h="76200">
                  <a:moveTo>
                    <a:pt x="1680773" y="25400"/>
                  </a:moveTo>
                  <a:lnTo>
                    <a:pt x="0" y="25400"/>
                  </a:lnTo>
                  <a:lnTo>
                    <a:pt x="0" y="50800"/>
                  </a:lnTo>
                  <a:lnTo>
                    <a:pt x="1680773" y="50800"/>
                  </a:lnTo>
                  <a:lnTo>
                    <a:pt x="1689239" y="38100"/>
                  </a:lnTo>
                  <a:lnTo>
                    <a:pt x="1680773" y="25400"/>
                  </a:lnTo>
                  <a:close/>
                </a:path>
                <a:path w="1740534" h="76200">
                  <a:moveTo>
                    <a:pt x="1714639" y="25400"/>
                  </a:moveTo>
                  <a:lnTo>
                    <a:pt x="1689239" y="25400"/>
                  </a:lnTo>
                  <a:lnTo>
                    <a:pt x="1689239" y="50800"/>
                  </a:lnTo>
                  <a:lnTo>
                    <a:pt x="1714639" y="50800"/>
                  </a:lnTo>
                  <a:lnTo>
                    <a:pt x="1740039" y="38100"/>
                  </a:lnTo>
                  <a:lnTo>
                    <a:pt x="1714639" y="25400"/>
                  </a:lnTo>
                  <a:close/>
                </a:path>
                <a:path w="1740534"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23" name="object 23"/>
            <p:cNvSpPr/>
            <p:nvPr/>
          </p:nvSpPr>
          <p:spPr>
            <a:xfrm>
              <a:off x="8076305" y="1071557"/>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24" name="object 24"/>
            <p:cNvSpPr/>
            <p:nvPr/>
          </p:nvSpPr>
          <p:spPr>
            <a:xfrm>
              <a:off x="8076305" y="1071557"/>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grpSp>
      <p:grpSp>
        <p:nvGrpSpPr>
          <p:cNvPr id="25" name="object 25"/>
          <p:cNvGrpSpPr/>
          <p:nvPr/>
        </p:nvGrpSpPr>
        <p:grpSpPr>
          <a:xfrm>
            <a:off x="6634723" y="547615"/>
            <a:ext cx="921544" cy="921544"/>
            <a:chOff x="9436050" y="778831"/>
            <a:chExt cx="1310640" cy="1310640"/>
          </a:xfrm>
        </p:grpSpPr>
        <p:sp>
          <p:nvSpPr>
            <p:cNvPr id="26" name="object 26"/>
            <p:cNvSpPr/>
            <p:nvPr/>
          </p:nvSpPr>
          <p:spPr>
            <a:xfrm>
              <a:off x="9448743" y="791522"/>
              <a:ext cx="1285875" cy="1285875"/>
            </a:xfrm>
            <a:custGeom>
              <a:avLst/>
              <a:gdLst/>
              <a:ahLst/>
              <a:cxnLst/>
              <a:rect l="l" t="t" r="r" b="b"/>
              <a:pathLst>
                <a:path w="1285875" h="1285875">
                  <a:moveTo>
                    <a:pt x="642772" y="0"/>
                  </a:moveTo>
                  <a:lnTo>
                    <a:pt x="594801" y="1763"/>
                  </a:lnTo>
                  <a:lnTo>
                    <a:pt x="547788" y="6969"/>
                  </a:lnTo>
                  <a:lnTo>
                    <a:pt x="501857" y="15494"/>
                  </a:lnTo>
                  <a:lnTo>
                    <a:pt x="457132" y="27214"/>
                  </a:lnTo>
                  <a:lnTo>
                    <a:pt x="413737" y="42004"/>
                  </a:lnTo>
                  <a:lnTo>
                    <a:pt x="371797" y="59741"/>
                  </a:lnTo>
                  <a:lnTo>
                    <a:pt x="331435" y="80299"/>
                  </a:lnTo>
                  <a:lnTo>
                    <a:pt x="292777" y="103555"/>
                  </a:lnTo>
                  <a:lnTo>
                    <a:pt x="255946" y="129384"/>
                  </a:lnTo>
                  <a:lnTo>
                    <a:pt x="221067" y="157662"/>
                  </a:lnTo>
                  <a:lnTo>
                    <a:pt x="188264" y="188264"/>
                  </a:lnTo>
                  <a:lnTo>
                    <a:pt x="157662" y="221067"/>
                  </a:lnTo>
                  <a:lnTo>
                    <a:pt x="129384" y="255946"/>
                  </a:lnTo>
                  <a:lnTo>
                    <a:pt x="103555" y="292777"/>
                  </a:lnTo>
                  <a:lnTo>
                    <a:pt x="80299" y="331435"/>
                  </a:lnTo>
                  <a:lnTo>
                    <a:pt x="59741" y="371797"/>
                  </a:lnTo>
                  <a:lnTo>
                    <a:pt x="42004" y="413737"/>
                  </a:lnTo>
                  <a:lnTo>
                    <a:pt x="27214" y="457132"/>
                  </a:lnTo>
                  <a:lnTo>
                    <a:pt x="15494" y="501857"/>
                  </a:lnTo>
                  <a:lnTo>
                    <a:pt x="6969" y="547788"/>
                  </a:lnTo>
                  <a:lnTo>
                    <a:pt x="1763" y="594801"/>
                  </a:lnTo>
                  <a:lnTo>
                    <a:pt x="0" y="642772"/>
                  </a:lnTo>
                  <a:lnTo>
                    <a:pt x="1763" y="690742"/>
                  </a:lnTo>
                  <a:lnTo>
                    <a:pt x="6969" y="737755"/>
                  </a:lnTo>
                  <a:lnTo>
                    <a:pt x="15494" y="783687"/>
                  </a:lnTo>
                  <a:lnTo>
                    <a:pt x="27214" y="828412"/>
                  </a:lnTo>
                  <a:lnTo>
                    <a:pt x="42004" y="871807"/>
                  </a:lnTo>
                  <a:lnTo>
                    <a:pt x="59741" y="913747"/>
                  </a:lnTo>
                  <a:lnTo>
                    <a:pt x="80299" y="954109"/>
                  </a:lnTo>
                  <a:lnTo>
                    <a:pt x="103555" y="992767"/>
                  </a:lnTo>
                  <a:lnTo>
                    <a:pt x="129384" y="1029598"/>
                  </a:lnTo>
                  <a:lnTo>
                    <a:pt x="157662" y="1064477"/>
                  </a:lnTo>
                  <a:lnTo>
                    <a:pt x="188264" y="1097279"/>
                  </a:lnTo>
                  <a:lnTo>
                    <a:pt x="221067" y="1127882"/>
                  </a:lnTo>
                  <a:lnTo>
                    <a:pt x="255946" y="1156160"/>
                  </a:lnTo>
                  <a:lnTo>
                    <a:pt x="292777" y="1181989"/>
                  </a:lnTo>
                  <a:lnTo>
                    <a:pt x="331435" y="1205245"/>
                  </a:lnTo>
                  <a:lnTo>
                    <a:pt x="371797" y="1225803"/>
                  </a:lnTo>
                  <a:lnTo>
                    <a:pt x="413737" y="1243539"/>
                  </a:lnTo>
                  <a:lnTo>
                    <a:pt x="457132" y="1258330"/>
                  </a:lnTo>
                  <a:lnTo>
                    <a:pt x="501857" y="1270050"/>
                  </a:lnTo>
                  <a:lnTo>
                    <a:pt x="547788" y="1278575"/>
                  </a:lnTo>
                  <a:lnTo>
                    <a:pt x="594801" y="1283781"/>
                  </a:lnTo>
                  <a:lnTo>
                    <a:pt x="642772" y="1285544"/>
                  </a:lnTo>
                  <a:lnTo>
                    <a:pt x="690742" y="1283781"/>
                  </a:lnTo>
                  <a:lnTo>
                    <a:pt x="737755" y="1278575"/>
                  </a:lnTo>
                  <a:lnTo>
                    <a:pt x="783687" y="1270050"/>
                  </a:lnTo>
                  <a:lnTo>
                    <a:pt x="828412" y="1258330"/>
                  </a:lnTo>
                  <a:lnTo>
                    <a:pt x="871807" y="1243539"/>
                  </a:lnTo>
                  <a:lnTo>
                    <a:pt x="913747" y="1225803"/>
                  </a:lnTo>
                  <a:lnTo>
                    <a:pt x="954109" y="1205245"/>
                  </a:lnTo>
                  <a:lnTo>
                    <a:pt x="992767" y="1181989"/>
                  </a:lnTo>
                  <a:lnTo>
                    <a:pt x="1029598" y="1156160"/>
                  </a:lnTo>
                  <a:lnTo>
                    <a:pt x="1064477" y="1127882"/>
                  </a:lnTo>
                  <a:lnTo>
                    <a:pt x="1097280" y="1097279"/>
                  </a:lnTo>
                  <a:lnTo>
                    <a:pt x="1127882" y="1064477"/>
                  </a:lnTo>
                  <a:lnTo>
                    <a:pt x="1156160" y="1029598"/>
                  </a:lnTo>
                  <a:lnTo>
                    <a:pt x="1181989" y="992767"/>
                  </a:lnTo>
                  <a:lnTo>
                    <a:pt x="1205245" y="954109"/>
                  </a:lnTo>
                  <a:lnTo>
                    <a:pt x="1225803" y="913747"/>
                  </a:lnTo>
                  <a:lnTo>
                    <a:pt x="1243539" y="871807"/>
                  </a:lnTo>
                  <a:lnTo>
                    <a:pt x="1258330" y="828412"/>
                  </a:lnTo>
                  <a:lnTo>
                    <a:pt x="1270050" y="783687"/>
                  </a:lnTo>
                  <a:lnTo>
                    <a:pt x="1278575" y="737755"/>
                  </a:lnTo>
                  <a:lnTo>
                    <a:pt x="1283781" y="690742"/>
                  </a:lnTo>
                  <a:lnTo>
                    <a:pt x="1285544" y="642772"/>
                  </a:lnTo>
                  <a:lnTo>
                    <a:pt x="1283781" y="594801"/>
                  </a:lnTo>
                  <a:lnTo>
                    <a:pt x="1278575" y="547788"/>
                  </a:lnTo>
                  <a:lnTo>
                    <a:pt x="1270050" y="501857"/>
                  </a:lnTo>
                  <a:lnTo>
                    <a:pt x="1258330" y="457132"/>
                  </a:lnTo>
                  <a:lnTo>
                    <a:pt x="1243539" y="413737"/>
                  </a:lnTo>
                  <a:lnTo>
                    <a:pt x="1225803" y="371797"/>
                  </a:lnTo>
                  <a:lnTo>
                    <a:pt x="1205245" y="331435"/>
                  </a:lnTo>
                  <a:lnTo>
                    <a:pt x="1181989" y="292777"/>
                  </a:lnTo>
                  <a:lnTo>
                    <a:pt x="1156160" y="255946"/>
                  </a:lnTo>
                  <a:lnTo>
                    <a:pt x="1127882" y="221067"/>
                  </a:lnTo>
                  <a:lnTo>
                    <a:pt x="1097280" y="188264"/>
                  </a:lnTo>
                  <a:lnTo>
                    <a:pt x="1064477" y="157662"/>
                  </a:lnTo>
                  <a:lnTo>
                    <a:pt x="1029598" y="129384"/>
                  </a:lnTo>
                  <a:lnTo>
                    <a:pt x="992767" y="103555"/>
                  </a:lnTo>
                  <a:lnTo>
                    <a:pt x="954109" y="80299"/>
                  </a:lnTo>
                  <a:lnTo>
                    <a:pt x="913747" y="59741"/>
                  </a:lnTo>
                  <a:lnTo>
                    <a:pt x="871807" y="42004"/>
                  </a:lnTo>
                  <a:lnTo>
                    <a:pt x="828412" y="27214"/>
                  </a:lnTo>
                  <a:lnTo>
                    <a:pt x="783687" y="15494"/>
                  </a:lnTo>
                  <a:lnTo>
                    <a:pt x="737755" y="6969"/>
                  </a:lnTo>
                  <a:lnTo>
                    <a:pt x="690742" y="1763"/>
                  </a:lnTo>
                  <a:lnTo>
                    <a:pt x="642772" y="0"/>
                  </a:lnTo>
                  <a:close/>
                </a:path>
              </a:pathLst>
            </a:custGeom>
            <a:solidFill>
              <a:srgbClr val="FFFFFF"/>
            </a:solidFill>
          </p:spPr>
          <p:txBody>
            <a:bodyPr wrap="square" lIns="0" tIns="0" rIns="0" bIns="0" rtlCol="0"/>
            <a:lstStyle/>
            <a:p>
              <a:endParaRPr sz="1266"/>
            </a:p>
          </p:txBody>
        </p:sp>
        <p:sp>
          <p:nvSpPr>
            <p:cNvPr id="27" name="object 27"/>
            <p:cNvSpPr/>
            <p:nvPr/>
          </p:nvSpPr>
          <p:spPr>
            <a:xfrm>
              <a:off x="9448743" y="791524"/>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28" name="object 28"/>
            <p:cNvSpPr/>
            <p:nvPr/>
          </p:nvSpPr>
          <p:spPr>
            <a:xfrm>
              <a:off x="10091512" y="1021964"/>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grpSp>
      <p:pic>
        <p:nvPicPr>
          <p:cNvPr id="29" name="object 29"/>
          <p:cNvPicPr/>
          <p:nvPr/>
        </p:nvPicPr>
        <p:blipFill>
          <a:blip r:embed="rId8" cstate="print"/>
          <a:stretch>
            <a:fillRect/>
          </a:stretch>
        </p:blipFill>
        <p:spPr>
          <a:xfrm>
            <a:off x="4588958" y="936501"/>
            <a:ext cx="276819" cy="196449"/>
          </a:xfrm>
          <a:prstGeom prst="rect">
            <a:avLst/>
          </a:prstGeom>
        </p:spPr>
      </p:pic>
      <p:pic>
        <p:nvPicPr>
          <p:cNvPr id="30" name="object 30"/>
          <p:cNvPicPr/>
          <p:nvPr/>
        </p:nvPicPr>
        <p:blipFill>
          <a:blip r:embed="rId9" cstate="print"/>
          <a:stretch>
            <a:fillRect/>
          </a:stretch>
        </p:blipFill>
        <p:spPr>
          <a:xfrm>
            <a:off x="6761785" y="905800"/>
            <a:ext cx="276818" cy="205379"/>
          </a:xfrm>
          <a:prstGeom prst="rect">
            <a:avLst/>
          </a:prstGeom>
        </p:spPr>
      </p:pic>
      <p:pic>
        <p:nvPicPr>
          <p:cNvPr id="31" name="object 31"/>
          <p:cNvPicPr/>
          <p:nvPr/>
        </p:nvPicPr>
        <p:blipFill>
          <a:blip r:embed="rId10" cstate="print"/>
          <a:stretch>
            <a:fillRect/>
          </a:stretch>
        </p:blipFill>
        <p:spPr>
          <a:xfrm>
            <a:off x="5804441" y="942653"/>
            <a:ext cx="339326" cy="205380"/>
          </a:xfrm>
          <a:prstGeom prst="rect">
            <a:avLst/>
          </a:prstGeom>
        </p:spPr>
      </p:pic>
      <p:pic>
        <p:nvPicPr>
          <p:cNvPr id="32" name="object 32"/>
          <p:cNvPicPr/>
          <p:nvPr/>
        </p:nvPicPr>
        <p:blipFill>
          <a:blip r:embed="rId11" cstate="print"/>
          <a:stretch>
            <a:fillRect/>
          </a:stretch>
        </p:blipFill>
        <p:spPr>
          <a:xfrm>
            <a:off x="7188176" y="856687"/>
            <a:ext cx="267889" cy="303605"/>
          </a:xfrm>
          <a:prstGeom prst="rect">
            <a:avLst/>
          </a:prstGeom>
        </p:spPr>
      </p:pic>
      <p:grpSp>
        <p:nvGrpSpPr>
          <p:cNvPr id="33" name="object 33"/>
          <p:cNvGrpSpPr/>
          <p:nvPr/>
        </p:nvGrpSpPr>
        <p:grpSpPr>
          <a:xfrm>
            <a:off x="1390669" y="1249312"/>
            <a:ext cx="901452" cy="952351"/>
            <a:chOff x="1977840" y="1776798"/>
            <a:chExt cx="1282065" cy="1354455"/>
          </a:xfrm>
        </p:grpSpPr>
        <p:sp>
          <p:nvSpPr>
            <p:cNvPr id="34" name="object 34"/>
            <p:cNvSpPr/>
            <p:nvPr/>
          </p:nvSpPr>
          <p:spPr>
            <a:xfrm>
              <a:off x="2598954" y="1776798"/>
              <a:ext cx="660400" cy="660400"/>
            </a:xfrm>
            <a:custGeom>
              <a:avLst/>
              <a:gdLst/>
              <a:ahLst/>
              <a:cxnLst/>
              <a:rect l="l" t="t" r="r" b="b"/>
              <a:pathLst>
                <a:path w="660400" h="660400">
                  <a:moveTo>
                    <a:pt x="609506" y="32922"/>
                  </a:moveTo>
                  <a:lnTo>
                    <a:pt x="0" y="642442"/>
                  </a:lnTo>
                  <a:lnTo>
                    <a:pt x="17957" y="660400"/>
                  </a:lnTo>
                  <a:lnTo>
                    <a:pt x="627469" y="50888"/>
                  </a:lnTo>
                  <a:lnTo>
                    <a:pt x="624471" y="35915"/>
                  </a:lnTo>
                  <a:lnTo>
                    <a:pt x="609506" y="32922"/>
                  </a:lnTo>
                  <a:close/>
                </a:path>
                <a:path w="660400" h="660400">
                  <a:moveTo>
                    <a:pt x="651422" y="26936"/>
                  </a:moveTo>
                  <a:lnTo>
                    <a:pt x="615492" y="26936"/>
                  </a:lnTo>
                  <a:lnTo>
                    <a:pt x="633463" y="44894"/>
                  </a:lnTo>
                  <a:lnTo>
                    <a:pt x="627469" y="50888"/>
                  </a:lnTo>
                  <a:lnTo>
                    <a:pt x="633463" y="80822"/>
                  </a:lnTo>
                  <a:lnTo>
                    <a:pt x="651422" y="26936"/>
                  </a:lnTo>
                  <a:close/>
                </a:path>
                <a:path w="660400" h="660400">
                  <a:moveTo>
                    <a:pt x="615492" y="26936"/>
                  </a:moveTo>
                  <a:lnTo>
                    <a:pt x="609506" y="32922"/>
                  </a:lnTo>
                  <a:lnTo>
                    <a:pt x="624471" y="35915"/>
                  </a:lnTo>
                  <a:lnTo>
                    <a:pt x="627469" y="50888"/>
                  </a:lnTo>
                  <a:lnTo>
                    <a:pt x="633463" y="44894"/>
                  </a:lnTo>
                  <a:lnTo>
                    <a:pt x="615492" y="26936"/>
                  </a:lnTo>
                  <a:close/>
                </a:path>
                <a:path w="660400" h="660400">
                  <a:moveTo>
                    <a:pt x="660399" y="0"/>
                  </a:moveTo>
                  <a:lnTo>
                    <a:pt x="579577" y="26936"/>
                  </a:lnTo>
                  <a:lnTo>
                    <a:pt x="609506" y="32922"/>
                  </a:lnTo>
                  <a:lnTo>
                    <a:pt x="615492" y="26936"/>
                  </a:lnTo>
                  <a:lnTo>
                    <a:pt x="651422" y="26936"/>
                  </a:lnTo>
                  <a:lnTo>
                    <a:pt x="660399" y="0"/>
                  </a:lnTo>
                  <a:close/>
                </a:path>
              </a:pathLst>
            </a:custGeom>
            <a:solidFill>
              <a:srgbClr val="000000"/>
            </a:solidFill>
          </p:spPr>
          <p:txBody>
            <a:bodyPr wrap="square" lIns="0" tIns="0" rIns="0" bIns="0" rtlCol="0"/>
            <a:lstStyle/>
            <a:p>
              <a:endParaRPr sz="1266"/>
            </a:p>
          </p:txBody>
        </p:sp>
        <p:sp>
          <p:nvSpPr>
            <p:cNvPr id="35" name="object 35"/>
            <p:cNvSpPr/>
            <p:nvPr/>
          </p:nvSpPr>
          <p:spPr>
            <a:xfrm>
              <a:off x="1990534" y="2318603"/>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36" name="object 36"/>
            <p:cNvSpPr/>
            <p:nvPr/>
          </p:nvSpPr>
          <p:spPr>
            <a:xfrm>
              <a:off x="1990534" y="2318603"/>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37" name="object 37"/>
            <p:cNvPicPr/>
            <p:nvPr/>
          </p:nvPicPr>
          <p:blipFill>
            <a:blip r:embed="rId12" cstate="print"/>
            <a:stretch>
              <a:fillRect/>
            </a:stretch>
          </p:blipFill>
          <p:spPr>
            <a:xfrm>
              <a:off x="2240152" y="2515452"/>
              <a:ext cx="342897" cy="406398"/>
            </a:xfrm>
            <a:prstGeom prst="rect">
              <a:avLst/>
            </a:prstGeom>
          </p:spPr>
        </p:pic>
      </p:grpSp>
      <p:pic>
        <p:nvPicPr>
          <p:cNvPr id="38" name="object 38"/>
          <p:cNvPicPr/>
          <p:nvPr/>
        </p:nvPicPr>
        <p:blipFill>
          <a:blip r:embed="rId13" cstate="print"/>
          <a:stretch>
            <a:fillRect/>
          </a:stretch>
        </p:blipFill>
        <p:spPr>
          <a:xfrm>
            <a:off x="8094038" y="938188"/>
            <a:ext cx="160734" cy="214310"/>
          </a:xfrm>
          <a:prstGeom prst="rect">
            <a:avLst/>
          </a:prstGeom>
        </p:spPr>
      </p:pic>
      <p:pic>
        <p:nvPicPr>
          <p:cNvPr id="39" name="object 39"/>
          <p:cNvPicPr/>
          <p:nvPr/>
        </p:nvPicPr>
        <p:blipFill>
          <a:blip r:embed="rId14" cstate="print"/>
          <a:stretch>
            <a:fillRect/>
          </a:stretch>
        </p:blipFill>
        <p:spPr>
          <a:xfrm>
            <a:off x="7485993" y="1289572"/>
            <a:ext cx="648425" cy="235962"/>
          </a:xfrm>
          <a:prstGeom prst="rect">
            <a:avLst/>
          </a:prstGeom>
        </p:spPr>
      </p:pic>
      <p:grpSp>
        <p:nvGrpSpPr>
          <p:cNvPr id="40" name="object 40"/>
          <p:cNvGrpSpPr/>
          <p:nvPr/>
        </p:nvGrpSpPr>
        <p:grpSpPr>
          <a:xfrm>
            <a:off x="5239288" y="1196337"/>
            <a:ext cx="2094012" cy="396032"/>
            <a:chOff x="7451432" y="1701457"/>
            <a:chExt cx="2978150" cy="563245"/>
          </a:xfrm>
        </p:grpSpPr>
        <p:pic>
          <p:nvPicPr>
            <p:cNvPr id="41" name="object 41"/>
            <p:cNvPicPr/>
            <p:nvPr/>
          </p:nvPicPr>
          <p:blipFill>
            <a:blip r:embed="rId15" cstate="print"/>
            <a:stretch>
              <a:fillRect/>
            </a:stretch>
          </p:blipFill>
          <p:spPr>
            <a:xfrm>
              <a:off x="7451432" y="1701457"/>
              <a:ext cx="2265781" cy="500380"/>
            </a:xfrm>
            <a:prstGeom prst="rect">
              <a:avLst/>
            </a:prstGeom>
          </p:spPr>
        </p:pic>
        <p:pic>
          <p:nvPicPr>
            <p:cNvPr id="42" name="object 42"/>
            <p:cNvPicPr/>
            <p:nvPr/>
          </p:nvPicPr>
          <p:blipFill>
            <a:blip r:embed="rId16" cstate="print"/>
            <a:stretch>
              <a:fillRect/>
            </a:stretch>
          </p:blipFill>
          <p:spPr>
            <a:xfrm>
              <a:off x="9753893" y="1712384"/>
              <a:ext cx="675240" cy="551949"/>
            </a:xfrm>
            <a:prstGeom prst="rect">
              <a:avLst/>
            </a:prstGeom>
          </p:spPr>
        </p:pic>
      </p:grpSp>
      <p:sp>
        <p:nvSpPr>
          <p:cNvPr id="43" name="object 43"/>
          <p:cNvSpPr txBox="1"/>
          <p:nvPr/>
        </p:nvSpPr>
        <p:spPr>
          <a:xfrm>
            <a:off x="7628993" y="1576268"/>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44" name="object 44"/>
          <p:cNvSpPr txBox="1"/>
          <p:nvPr/>
        </p:nvSpPr>
        <p:spPr>
          <a:xfrm>
            <a:off x="6756135" y="1640526"/>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grpSp>
        <p:nvGrpSpPr>
          <p:cNvPr id="45" name="object 45"/>
          <p:cNvGrpSpPr/>
          <p:nvPr/>
        </p:nvGrpSpPr>
        <p:grpSpPr>
          <a:xfrm>
            <a:off x="2492321" y="1204021"/>
            <a:ext cx="2660600" cy="403175"/>
            <a:chOff x="3544633" y="1712384"/>
            <a:chExt cx="3783965" cy="573405"/>
          </a:xfrm>
        </p:grpSpPr>
        <p:pic>
          <p:nvPicPr>
            <p:cNvPr id="46" name="object 46"/>
            <p:cNvPicPr/>
            <p:nvPr/>
          </p:nvPicPr>
          <p:blipFill>
            <a:blip r:embed="rId16" cstate="print"/>
            <a:stretch>
              <a:fillRect/>
            </a:stretch>
          </p:blipFill>
          <p:spPr>
            <a:xfrm>
              <a:off x="6652860" y="1712384"/>
              <a:ext cx="675240" cy="551949"/>
            </a:xfrm>
            <a:prstGeom prst="rect">
              <a:avLst/>
            </a:prstGeom>
          </p:spPr>
        </p:pic>
        <p:pic>
          <p:nvPicPr>
            <p:cNvPr id="47" name="object 47"/>
            <p:cNvPicPr/>
            <p:nvPr/>
          </p:nvPicPr>
          <p:blipFill>
            <a:blip r:embed="rId17" cstate="print"/>
            <a:stretch>
              <a:fillRect/>
            </a:stretch>
          </p:blipFill>
          <p:spPr>
            <a:xfrm>
              <a:off x="4251668" y="1714093"/>
              <a:ext cx="2357323" cy="504289"/>
            </a:xfrm>
            <a:prstGeom prst="rect">
              <a:avLst/>
            </a:prstGeom>
          </p:spPr>
        </p:pic>
        <p:pic>
          <p:nvPicPr>
            <p:cNvPr id="48" name="object 48"/>
            <p:cNvPicPr/>
            <p:nvPr/>
          </p:nvPicPr>
          <p:blipFill>
            <a:blip r:embed="rId16" cstate="print"/>
            <a:stretch>
              <a:fillRect/>
            </a:stretch>
          </p:blipFill>
          <p:spPr>
            <a:xfrm>
              <a:off x="3544633" y="1733448"/>
              <a:ext cx="675233" cy="551953"/>
            </a:xfrm>
            <a:prstGeom prst="rect">
              <a:avLst/>
            </a:prstGeom>
          </p:spPr>
        </p:pic>
      </p:grpSp>
      <p:pic>
        <p:nvPicPr>
          <p:cNvPr id="49" name="object 49"/>
          <p:cNvPicPr/>
          <p:nvPr/>
        </p:nvPicPr>
        <p:blipFill>
          <a:blip r:embed="rId18" cstate="print"/>
          <a:stretch>
            <a:fillRect/>
          </a:stretch>
        </p:blipFill>
        <p:spPr>
          <a:xfrm>
            <a:off x="1787307" y="642251"/>
            <a:ext cx="696431" cy="264192"/>
          </a:xfrm>
          <a:prstGeom prst="rect">
            <a:avLst/>
          </a:prstGeom>
        </p:spPr>
      </p:pic>
      <p:sp>
        <p:nvSpPr>
          <p:cNvPr id="50" name="object 50"/>
          <p:cNvSpPr txBox="1"/>
          <p:nvPr/>
        </p:nvSpPr>
        <p:spPr>
          <a:xfrm>
            <a:off x="4575679" y="1739146"/>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51" name="object 51"/>
          <p:cNvSpPr txBox="1"/>
          <p:nvPr/>
        </p:nvSpPr>
        <p:spPr>
          <a:xfrm>
            <a:off x="3371278" y="1612755"/>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52" name="object 52"/>
          <p:cNvSpPr txBox="1"/>
          <p:nvPr/>
        </p:nvSpPr>
        <p:spPr>
          <a:xfrm>
            <a:off x="2137374" y="1638507"/>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53" name="object 53"/>
          <p:cNvSpPr txBox="1"/>
          <p:nvPr/>
        </p:nvSpPr>
        <p:spPr>
          <a:xfrm>
            <a:off x="1813458" y="391227"/>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sp>
        <p:nvSpPr>
          <p:cNvPr id="54" name="object 54"/>
          <p:cNvSpPr txBox="1"/>
          <p:nvPr/>
        </p:nvSpPr>
        <p:spPr>
          <a:xfrm>
            <a:off x="5656688" y="1612755"/>
            <a:ext cx="689372"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depends</a:t>
            </a:r>
            <a:r>
              <a:rPr sz="984" spc="-35" dirty="0">
                <a:solidFill>
                  <a:srgbClr val="00882B"/>
                </a:solidFill>
                <a:latin typeface="Calibri" panose="020F0502020204030204" pitchFamily="34" charset="0"/>
                <a:cs typeface="Calibri" panose="020F0502020204030204" pitchFamily="34" charset="0"/>
              </a:rPr>
              <a:t> </a:t>
            </a:r>
            <a:r>
              <a:rPr sz="984" spc="-18" dirty="0">
                <a:solidFill>
                  <a:srgbClr val="00882B"/>
                </a:solidFill>
                <a:latin typeface="Calibri" panose="020F0502020204030204" pitchFamily="34" charset="0"/>
                <a:cs typeface="Calibri" panose="020F0502020204030204" pitchFamily="34" charset="0"/>
              </a:rPr>
              <a:t>on</a:t>
            </a:r>
            <a:endParaRPr sz="984" dirty="0">
              <a:latin typeface="Calibri" panose="020F0502020204030204" pitchFamily="34" charset="0"/>
              <a:cs typeface="Calibri" panose="020F0502020204030204" pitchFamily="34" charset="0"/>
            </a:endParaRPr>
          </a:p>
        </p:txBody>
      </p:sp>
      <p:grpSp>
        <p:nvGrpSpPr>
          <p:cNvPr id="55" name="object 55"/>
          <p:cNvGrpSpPr/>
          <p:nvPr/>
        </p:nvGrpSpPr>
        <p:grpSpPr>
          <a:xfrm>
            <a:off x="2302958" y="2771337"/>
            <a:ext cx="5171182" cy="3512493"/>
            <a:chOff x="3275318" y="3941457"/>
            <a:chExt cx="7354570" cy="4995545"/>
          </a:xfrm>
        </p:grpSpPr>
        <p:pic>
          <p:nvPicPr>
            <p:cNvPr id="56" name="object 56"/>
            <p:cNvPicPr/>
            <p:nvPr/>
          </p:nvPicPr>
          <p:blipFill>
            <a:blip r:embed="rId19" cstate="print"/>
            <a:stretch>
              <a:fillRect/>
            </a:stretch>
          </p:blipFill>
          <p:spPr>
            <a:xfrm>
              <a:off x="4575048" y="6342888"/>
              <a:ext cx="5382767" cy="1335024"/>
            </a:xfrm>
            <a:prstGeom prst="rect">
              <a:avLst/>
            </a:prstGeom>
          </p:spPr>
        </p:pic>
        <p:sp>
          <p:nvSpPr>
            <p:cNvPr id="57" name="object 57"/>
            <p:cNvSpPr/>
            <p:nvPr/>
          </p:nvSpPr>
          <p:spPr>
            <a:xfrm>
              <a:off x="4634895" y="6376012"/>
              <a:ext cx="5260975" cy="1217295"/>
            </a:xfrm>
            <a:custGeom>
              <a:avLst/>
              <a:gdLst/>
              <a:ahLst/>
              <a:cxnLst/>
              <a:rect l="l" t="t" r="r" b="b"/>
              <a:pathLst>
                <a:path w="5260975" h="1217295">
                  <a:moveTo>
                    <a:pt x="0" y="120800"/>
                  </a:moveTo>
                  <a:lnTo>
                    <a:pt x="9493" y="73779"/>
                  </a:lnTo>
                  <a:lnTo>
                    <a:pt x="35381" y="35381"/>
                  </a:lnTo>
                  <a:lnTo>
                    <a:pt x="73779" y="9493"/>
                  </a:lnTo>
                  <a:lnTo>
                    <a:pt x="120800" y="0"/>
                  </a:lnTo>
                  <a:lnTo>
                    <a:pt x="5139691" y="0"/>
                  </a:lnTo>
                  <a:lnTo>
                    <a:pt x="5186712" y="9493"/>
                  </a:lnTo>
                  <a:lnTo>
                    <a:pt x="5225110" y="35381"/>
                  </a:lnTo>
                  <a:lnTo>
                    <a:pt x="5250998" y="73779"/>
                  </a:lnTo>
                  <a:lnTo>
                    <a:pt x="5260491" y="120800"/>
                  </a:lnTo>
                  <a:lnTo>
                    <a:pt x="5260491" y="1096351"/>
                  </a:lnTo>
                  <a:lnTo>
                    <a:pt x="5250998" y="1143372"/>
                  </a:lnTo>
                  <a:lnTo>
                    <a:pt x="5225110" y="1181770"/>
                  </a:lnTo>
                  <a:lnTo>
                    <a:pt x="5186712" y="1207658"/>
                  </a:lnTo>
                  <a:lnTo>
                    <a:pt x="5139691" y="1217151"/>
                  </a:lnTo>
                  <a:lnTo>
                    <a:pt x="120800" y="1217151"/>
                  </a:lnTo>
                  <a:lnTo>
                    <a:pt x="73779" y="1207658"/>
                  </a:lnTo>
                  <a:lnTo>
                    <a:pt x="35381" y="1181770"/>
                  </a:lnTo>
                  <a:lnTo>
                    <a:pt x="9493" y="1143372"/>
                  </a:lnTo>
                  <a:lnTo>
                    <a:pt x="0" y="1096351"/>
                  </a:lnTo>
                  <a:lnTo>
                    <a:pt x="0" y="120800"/>
                  </a:lnTo>
                  <a:close/>
                </a:path>
              </a:pathLst>
            </a:custGeom>
            <a:ln w="32751">
              <a:solidFill>
                <a:srgbClr val="00882B"/>
              </a:solidFill>
            </a:ln>
          </p:spPr>
          <p:txBody>
            <a:bodyPr wrap="square" lIns="0" tIns="0" rIns="0" bIns="0" rtlCol="0"/>
            <a:lstStyle/>
            <a:p>
              <a:endParaRPr sz="1266"/>
            </a:p>
          </p:txBody>
        </p:sp>
        <p:pic>
          <p:nvPicPr>
            <p:cNvPr id="58" name="object 58"/>
            <p:cNvPicPr/>
            <p:nvPr/>
          </p:nvPicPr>
          <p:blipFill>
            <a:blip r:embed="rId20" cstate="print"/>
            <a:stretch>
              <a:fillRect/>
            </a:stretch>
          </p:blipFill>
          <p:spPr>
            <a:xfrm>
              <a:off x="4575048" y="7601711"/>
              <a:ext cx="5382767" cy="1335024"/>
            </a:xfrm>
            <a:prstGeom prst="rect">
              <a:avLst/>
            </a:prstGeom>
          </p:spPr>
        </p:pic>
        <p:sp>
          <p:nvSpPr>
            <p:cNvPr id="59" name="object 59"/>
            <p:cNvSpPr/>
            <p:nvPr/>
          </p:nvSpPr>
          <p:spPr>
            <a:xfrm>
              <a:off x="4634895" y="7634620"/>
              <a:ext cx="5260975" cy="1217295"/>
            </a:xfrm>
            <a:custGeom>
              <a:avLst/>
              <a:gdLst/>
              <a:ahLst/>
              <a:cxnLst/>
              <a:rect l="l" t="t" r="r" b="b"/>
              <a:pathLst>
                <a:path w="5260975" h="1217295">
                  <a:moveTo>
                    <a:pt x="0" y="120800"/>
                  </a:moveTo>
                  <a:lnTo>
                    <a:pt x="9493" y="73779"/>
                  </a:lnTo>
                  <a:lnTo>
                    <a:pt x="35381" y="35381"/>
                  </a:lnTo>
                  <a:lnTo>
                    <a:pt x="73779" y="9493"/>
                  </a:lnTo>
                  <a:lnTo>
                    <a:pt x="120800" y="0"/>
                  </a:lnTo>
                  <a:lnTo>
                    <a:pt x="5139691" y="0"/>
                  </a:lnTo>
                  <a:lnTo>
                    <a:pt x="5186712" y="9493"/>
                  </a:lnTo>
                  <a:lnTo>
                    <a:pt x="5225110" y="35381"/>
                  </a:lnTo>
                  <a:lnTo>
                    <a:pt x="5250998" y="73779"/>
                  </a:lnTo>
                  <a:lnTo>
                    <a:pt x="5260491" y="120800"/>
                  </a:lnTo>
                  <a:lnTo>
                    <a:pt x="5260491" y="1096351"/>
                  </a:lnTo>
                  <a:lnTo>
                    <a:pt x="5250998" y="1143372"/>
                  </a:lnTo>
                  <a:lnTo>
                    <a:pt x="5225110" y="1181770"/>
                  </a:lnTo>
                  <a:lnTo>
                    <a:pt x="5186712" y="1207658"/>
                  </a:lnTo>
                  <a:lnTo>
                    <a:pt x="5139691" y="1217151"/>
                  </a:lnTo>
                  <a:lnTo>
                    <a:pt x="120800" y="1217151"/>
                  </a:lnTo>
                  <a:lnTo>
                    <a:pt x="73779" y="1207658"/>
                  </a:lnTo>
                  <a:lnTo>
                    <a:pt x="35381" y="1181770"/>
                  </a:lnTo>
                  <a:lnTo>
                    <a:pt x="9493" y="1143372"/>
                  </a:lnTo>
                  <a:lnTo>
                    <a:pt x="0" y="1096351"/>
                  </a:lnTo>
                  <a:lnTo>
                    <a:pt x="0" y="120800"/>
                  </a:lnTo>
                  <a:close/>
                </a:path>
              </a:pathLst>
            </a:custGeom>
            <a:ln w="32751">
              <a:solidFill>
                <a:srgbClr val="00882B"/>
              </a:solidFill>
            </a:ln>
          </p:spPr>
          <p:txBody>
            <a:bodyPr wrap="square" lIns="0" tIns="0" rIns="0" bIns="0" rtlCol="0"/>
            <a:lstStyle/>
            <a:p>
              <a:endParaRPr sz="1266"/>
            </a:p>
          </p:txBody>
        </p:sp>
        <p:pic>
          <p:nvPicPr>
            <p:cNvPr id="60" name="object 60"/>
            <p:cNvPicPr/>
            <p:nvPr/>
          </p:nvPicPr>
          <p:blipFill>
            <a:blip r:embed="rId21" cstate="print"/>
            <a:stretch>
              <a:fillRect/>
            </a:stretch>
          </p:blipFill>
          <p:spPr>
            <a:xfrm>
              <a:off x="4180333" y="7230529"/>
              <a:ext cx="360424" cy="795115"/>
            </a:xfrm>
            <a:prstGeom prst="rect">
              <a:avLst/>
            </a:prstGeom>
          </p:spPr>
        </p:pic>
        <p:pic>
          <p:nvPicPr>
            <p:cNvPr id="61" name="object 61"/>
            <p:cNvPicPr/>
            <p:nvPr/>
          </p:nvPicPr>
          <p:blipFill>
            <a:blip r:embed="rId22" cstate="print"/>
            <a:stretch>
              <a:fillRect/>
            </a:stretch>
          </p:blipFill>
          <p:spPr>
            <a:xfrm>
              <a:off x="3275318" y="3941457"/>
              <a:ext cx="7354263" cy="4756353"/>
            </a:xfrm>
            <a:prstGeom prst="rect">
              <a:avLst/>
            </a:prstGeom>
          </p:spPr>
        </p:pic>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44772" y="655280"/>
            <a:ext cx="4459039" cy="5909607"/>
          </a:xfrm>
          <a:prstGeom prst="rect">
            <a:avLst/>
          </a:prstGeom>
        </p:spPr>
        <p:txBody>
          <a:bodyPr vert="horz" wrap="square" lIns="0" tIns="8930" rIns="0" bIns="0" rtlCol="0">
            <a:spAutoFit/>
          </a:bodyPr>
          <a:lstStyle/>
          <a:p>
            <a:pPr marL="8929">
              <a:spcBef>
                <a:spcPts val="70"/>
              </a:spcBef>
            </a:pPr>
            <a:r>
              <a:rPr sz="2531" dirty="0">
                <a:latin typeface="Calibri" panose="020F0502020204030204" pitchFamily="34" charset="0"/>
                <a:cs typeface="Calibri" panose="020F0502020204030204" pitchFamily="34" charset="0"/>
              </a:rPr>
              <a:t>Gradient </a:t>
            </a:r>
            <a:r>
              <a:rPr sz="2531" spc="-7" dirty="0">
                <a:latin typeface="Calibri" panose="020F0502020204030204" pitchFamily="34" charset="0"/>
                <a:cs typeface="Calibri" panose="020F0502020204030204" pitchFamily="34" charset="0"/>
              </a:rPr>
              <a:t>Descent</a:t>
            </a:r>
            <a:endParaRPr sz="2531" dirty="0">
              <a:latin typeface="Calibri" panose="020F0502020204030204" pitchFamily="34" charset="0"/>
              <a:cs typeface="Calibri" panose="020F0502020204030204" pitchFamily="34" charset="0"/>
            </a:endParaRPr>
          </a:p>
          <a:p>
            <a:pPr marL="8929">
              <a:spcBef>
                <a:spcPts val="2310"/>
              </a:spcBef>
            </a:pPr>
            <a:r>
              <a:rPr sz="2531" dirty="0">
                <a:latin typeface="Calibri" panose="020F0502020204030204" pitchFamily="34" charset="0"/>
                <a:cs typeface="Calibri" panose="020F0502020204030204" pitchFamily="34" charset="0"/>
              </a:rPr>
              <a:t>For each example </a:t>
            </a:r>
            <a:r>
              <a:rPr sz="2531" spc="-7" dirty="0">
                <a:latin typeface="Calibri" panose="020F0502020204030204" pitchFamily="34" charset="0"/>
                <a:cs typeface="Calibri" panose="020F0502020204030204" pitchFamily="34" charset="0"/>
              </a:rPr>
              <a:t>sample</a:t>
            </a:r>
            <a:endParaRPr sz="2531" dirty="0">
              <a:latin typeface="Calibri" panose="020F0502020204030204" pitchFamily="34" charset="0"/>
              <a:cs typeface="Calibri" panose="020F0502020204030204" pitchFamily="34" charset="0"/>
            </a:endParaRPr>
          </a:p>
          <a:p>
            <a:pPr marL="901866" indent="-446915">
              <a:spcBef>
                <a:spcPts val="2296"/>
              </a:spcBef>
              <a:buAutoNum type="arabicPeriod"/>
              <a:tabLst>
                <a:tab pos="902313" algn="l"/>
              </a:tabLst>
            </a:pPr>
            <a:r>
              <a:rPr sz="2531" spc="-7" dirty="0">
                <a:latin typeface="Calibri" panose="020F0502020204030204" pitchFamily="34" charset="0"/>
                <a:cs typeface="Calibri" panose="020F0502020204030204" pitchFamily="34" charset="0"/>
              </a:rPr>
              <a:t>Predict</a:t>
            </a:r>
            <a:endParaRPr sz="2531" dirty="0">
              <a:latin typeface="Calibri" panose="020F0502020204030204" pitchFamily="34" charset="0"/>
              <a:cs typeface="Calibri" panose="020F0502020204030204" pitchFamily="34" charset="0"/>
            </a:endParaRPr>
          </a:p>
          <a:p>
            <a:pPr marL="1348335" lvl="1" indent="-446915">
              <a:spcBef>
                <a:spcPts val="2246"/>
              </a:spcBef>
              <a:buAutoNum type="alphaLcPeriod"/>
              <a:tabLst>
                <a:tab pos="1348781" algn="l"/>
              </a:tabLst>
            </a:pPr>
            <a:r>
              <a:rPr sz="2531" dirty="0">
                <a:latin typeface="Calibri" panose="020F0502020204030204" pitchFamily="34" charset="0"/>
                <a:cs typeface="Calibri" panose="020F0502020204030204" pitchFamily="34" charset="0"/>
              </a:rPr>
              <a:t>Forward </a:t>
            </a:r>
            <a:r>
              <a:rPr sz="2531" spc="-14" dirty="0">
                <a:latin typeface="Calibri" panose="020F0502020204030204" pitchFamily="34" charset="0"/>
                <a:cs typeface="Calibri" panose="020F0502020204030204" pitchFamily="34" charset="0"/>
              </a:rPr>
              <a:t>pass</a:t>
            </a:r>
            <a:endParaRPr sz="2531" dirty="0">
              <a:latin typeface="Calibri" panose="020F0502020204030204" pitchFamily="34" charset="0"/>
              <a:cs typeface="Calibri" panose="020F0502020204030204" pitchFamily="34" charset="0"/>
            </a:endParaRPr>
          </a:p>
          <a:p>
            <a:pPr marL="1348335" lvl="1" indent="-446915">
              <a:spcBef>
                <a:spcPts val="2296"/>
              </a:spcBef>
              <a:buAutoNum type="alphaLcPeriod"/>
              <a:tabLst>
                <a:tab pos="1348781" algn="l"/>
              </a:tabLst>
            </a:pPr>
            <a:r>
              <a:rPr sz="2531" dirty="0">
                <a:latin typeface="Calibri" panose="020F0502020204030204" pitchFamily="34" charset="0"/>
                <a:cs typeface="Calibri" panose="020F0502020204030204" pitchFamily="34" charset="0"/>
              </a:rPr>
              <a:t>Compute </a:t>
            </a:r>
            <a:r>
              <a:rPr sz="2531" spc="-14" dirty="0">
                <a:latin typeface="Calibri" panose="020F0502020204030204" pitchFamily="34" charset="0"/>
                <a:cs typeface="Calibri" panose="020F0502020204030204" pitchFamily="34" charset="0"/>
              </a:rPr>
              <a:t>Loss</a:t>
            </a:r>
            <a:endParaRPr sz="2531" dirty="0">
              <a:latin typeface="Calibri" panose="020F0502020204030204" pitchFamily="34" charset="0"/>
              <a:cs typeface="Calibri" panose="020F0502020204030204" pitchFamily="34" charset="0"/>
            </a:endParaRPr>
          </a:p>
          <a:p>
            <a:pPr marL="901866" indent="-446915">
              <a:spcBef>
                <a:spcPts val="2310"/>
              </a:spcBef>
              <a:buAutoNum type="arabicPeriod"/>
              <a:tabLst>
                <a:tab pos="902313" algn="l"/>
              </a:tabLst>
            </a:pPr>
            <a:r>
              <a:rPr sz="2531" spc="-7" dirty="0">
                <a:latin typeface="Calibri" panose="020F0502020204030204" pitchFamily="34" charset="0"/>
                <a:cs typeface="Calibri" panose="020F0502020204030204" pitchFamily="34" charset="0"/>
              </a:rPr>
              <a:t>Update</a:t>
            </a:r>
            <a:endParaRPr sz="2531" dirty="0">
              <a:latin typeface="Calibri" panose="020F0502020204030204" pitchFamily="34" charset="0"/>
              <a:cs typeface="Calibri" panose="020F0502020204030204" pitchFamily="34" charset="0"/>
            </a:endParaRPr>
          </a:p>
          <a:p>
            <a:pPr marL="1348335" lvl="1" indent="-446915">
              <a:spcBef>
                <a:spcPts val="2313"/>
              </a:spcBef>
              <a:buAutoNum type="alphaLcPeriod"/>
              <a:tabLst>
                <a:tab pos="1348781" algn="l"/>
              </a:tabLst>
            </a:pPr>
            <a:r>
              <a:rPr sz="2531" dirty="0">
                <a:latin typeface="Calibri" panose="020F0502020204030204" pitchFamily="34" charset="0"/>
                <a:cs typeface="Calibri" panose="020F0502020204030204" pitchFamily="34" charset="0"/>
              </a:rPr>
              <a:t>Back </a:t>
            </a:r>
            <a:r>
              <a:rPr sz="2531" spc="-7" dirty="0">
                <a:latin typeface="Calibri" panose="020F0502020204030204" pitchFamily="34" charset="0"/>
                <a:cs typeface="Calibri" panose="020F0502020204030204" pitchFamily="34" charset="0"/>
              </a:rPr>
              <a:t>Propagation</a:t>
            </a:r>
            <a:endParaRPr sz="2531" dirty="0">
              <a:latin typeface="Calibri" panose="020F0502020204030204" pitchFamily="34" charset="0"/>
              <a:cs typeface="Calibri" panose="020F0502020204030204" pitchFamily="34" charset="0"/>
            </a:endParaRPr>
          </a:p>
          <a:p>
            <a:pPr lvl="1">
              <a:lnSpc>
                <a:spcPct val="100000"/>
              </a:lnSpc>
              <a:buFont typeface="Courier New"/>
              <a:buAutoNum type="alphaLcPeriod"/>
            </a:pPr>
            <a:endParaRPr sz="2883" dirty="0">
              <a:latin typeface="Calibri" panose="020F0502020204030204" pitchFamily="34" charset="0"/>
              <a:cs typeface="Calibri" panose="020F0502020204030204" pitchFamily="34" charset="0"/>
            </a:endParaRPr>
          </a:p>
          <a:p>
            <a:pPr lvl="1">
              <a:spcBef>
                <a:spcPts val="7"/>
              </a:spcBef>
              <a:buFont typeface="Courier New"/>
              <a:buAutoNum type="alphaLcPeriod"/>
            </a:pPr>
            <a:endParaRPr sz="3797" dirty="0">
              <a:latin typeface="Calibri" panose="020F0502020204030204" pitchFamily="34" charset="0"/>
              <a:cs typeface="Calibri" panose="020F0502020204030204" pitchFamily="34" charset="0"/>
            </a:endParaRPr>
          </a:p>
          <a:p>
            <a:pPr marL="1348335" lvl="1" indent="-446915">
              <a:buAutoNum type="alphaLcPeriod"/>
              <a:tabLst>
                <a:tab pos="1348781" algn="l"/>
              </a:tabLst>
            </a:pPr>
            <a:r>
              <a:rPr sz="2531" dirty="0">
                <a:latin typeface="Calibri" panose="020F0502020204030204" pitchFamily="34" charset="0"/>
                <a:cs typeface="Calibri" panose="020F0502020204030204" pitchFamily="34" charset="0"/>
              </a:rPr>
              <a:t>Gradient </a:t>
            </a:r>
            <a:r>
              <a:rPr sz="2531" spc="-7" dirty="0">
                <a:latin typeface="Calibri" panose="020F0502020204030204" pitchFamily="34" charset="0"/>
                <a:cs typeface="Calibri" panose="020F0502020204030204" pitchFamily="34" charset="0"/>
              </a:rPr>
              <a:t>update</a:t>
            </a:r>
            <a:endParaRPr sz="2531" dirty="0">
              <a:latin typeface="Calibri" panose="020F0502020204030204" pitchFamily="34" charset="0"/>
              <a:cs typeface="Calibri" panose="020F0502020204030204" pitchFamily="34" charset="0"/>
            </a:endParaRPr>
          </a:p>
        </p:txBody>
      </p:sp>
      <p:pic>
        <p:nvPicPr>
          <p:cNvPr id="3" name="object 3"/>
          <p:cNvPicPr/>
          <p:nvPr/>
        </p:nvPicPr>
        <p:blipFill>
          <a:blip r:embed="rId2" cstate="print"/>
          <a:stretch>
            <a:fillRect/>
          </a:stretch>
        </p:blipFill>
        <p:spPr>
          <a:xfrm>
            <a:off x="5498571" y="1251580"/>
            <a:ext cx="1088395" cy="366095"/>
          </a:xfrm>
          <a:prstGeom prst="rect">
            <a:avLst/>
          </a:prstGeom>
        </p:spPr>
      </p:pic>
      <p:pic>
        <p:nvPicPr>
          <p:cNvPr id="4" name="object 4"/>
          <p:cNvPicPr/>
          <p:nvPr/>
        </p:nvPicPr>
        <p:blipFill>
          <a:blip r:embed="rId3" cstate="print"/>
          <a:stretch>
            <a:fillRect/>
          </a:stretch>
        </p:blipFill>
        <p:spPr>
          <a:xfrm>
            <a:off x="5498571" y="2628239"/>
            <a:ext cx="2062756" cy="330394"/>
          </a:xfrm>
          <a:prstGeom prst="rect">
            <a:avLst/>
          </a:prstGeom>
        </p:spPr>
      </p:pic>
      <p:pic>
        <p:nvPicPr>
          <p:cNvPr id="5" name="object 5"/>
          <p:cNvPicPr/>
          <p:nvPr/>
        </p:nvPicPr>
        <p:blipFill>
          <a:blip r:embed="rId4" cstate="print"/>
          <a:stretch>
            <a:fillRect/>
          </a:stretch>
        </p:blipFill>
        <p:spPr>
          <a:xfrm>
            <a:off x="5498571" y="5791368"/>
            <a:ext cx="1219026" cy="899207"/>
          </a:xfrm>
          <a:prstGeom prst="rect">
            <a:avLst/>
          </a:prstGeom>
        </p:spPr>
      </p:pic>
      <p:pic>
        <p:nvPicPr>
          <p:cNvPr id="6" name="object 6"/>
          <p:cNvPicPr/>
          <p:nvPr/>
        </p:nvPicPr>
        <p:blipFill>
          <a:blip r:embed="rId5" cstate="print"/>
          <a:stretch>
            <a:fillRect/>
          </a:stretch>
        </p:blipFill>
        <p:spPr>
          <a:xfrm>
            <a:off x="5552007" y="3324338"/>
            <a:ext cx="303609" cy="285746"/>
          </a:xfrm>
          <a:prstGeom prst="rect">
            <a:avLst/>
          </a:prstGeom>
        </p:spPr>
      </p:pic>
      <p:pic>
        <p:nvPicPr>
          <p:cNvPr id="7" name="object 7"/>
          <p:cNvPicPr/>
          <p:nvPr/>
        </p:nvPicPr>
        <p:blipFill>
          <a:blip r:embed="rId6" cstate="print"/>
          <a:stretch>
            <a:fillRect/>
          </a:stretch>
        </p:blipFill>
        <p:spPr>
          <a:xfrm>
            <a:off x="5400685" y="4092127"/>
            <a:ext cx="2258528" cy="146070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52007" y="4409001"/>
            <a:ext cx="419695" cy="687586"/>
          </a:xfrm>
          <a:prstGeom prst="rect">
            <a:avLst/>
          </a:prstGeom>
        </p:spPr>
      </p:pic>
      <p:pic>
        <p:nvPicPr>
          <p:cNvPr id="3" name="object 3"/>
          <p:cNvPicPr/>
          <p:nvPr/>
        </p:nvPicPr>
        <p:blipFill>
          <a:blip r:embed="rId3" cstate="print"/>
          <a:stretch>
            <a:fillRect/>
          </a:stretch>
        </p:blipFill>
        <p:spPr>
          <a:xfrm>
            <a:off x="5552006" y="5143345"/>
            <a:ext cx="1821656" cy="687582"/>
          </a:xfrm>
          <a:prstGeom prst="rect">
            <a:avLst/>
          </a:prstGeom>
        </p:spPr>
      </p:pic>
      <p:sp>
        <p:nvSpPr>
          <p:cNvPr id="4" name="object 4"/>
          <p:cNvSpPr txBox="1"/>
          <p:nvPr/>
        </p:nvSpPr>
        <p:spPr>
          <a:xfrm>
            <a:off x="5587921" y="5889167"/>
            <a:ext cx="2121247"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vector</a:t>
            </a:r>
            <a:r>
              <a:rPr sz="984" spc="-28"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of</a:t>
            </a:r>
            <a:r>
              <a:rPr sz="984" spc="-21"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parameter</a:t>
            </a:r>
            <a:r>
              <a:rPr sz="984" spc="-25"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update</a:t>
            </a:r>
            <a:r>
              <a:rPr sz="984" spc="-21" dirty="0">
                <a:solidFill>
                  <a:srgbClr val="00882B"/>
                </a:solidFill>
                <a:latin typeface="Calibri" panose="020F0502020204030204" pitchFamily="34" charset="0"/>
                <a:cs typeface="Calibri" panose="020F0502020204030204" pitchFamily="34" charset="0"/>
              </a:rPr>
              <a:t> </a:t>
            </a:r>
            <a:r>
              <a:rPr sz="984" spc="-7" dirty="0">
                <a:solidFill>
                  <a:srgbClr val="00882B"/>
                </a:solidFill>
                <a:latin typeface="Calibri" panose="020F0502020204030204" pitchFamily="34" charset="0"/>
                <a:cs typeface="Calibri" panose="020F0502020204030204" pitchFamily="34" charset="0"/>
              </a:rPr>
              <a:t>equations</a:t>
            </a:r>
            <a:endParaRPr sz="984" dirty="0">
              <a:latin typeface="Calibri" panose="020F0502020204030204" pitchFamily="34" charset="0"/>
              <a:cs typeface="Calibri" panose="020F0502020204030204" pitchFamily="34" charset="0"/>
            </a:endParaRPr>
          </a:p>
        </p:txBody>
      </p:sp>
      <p:sp>
        <p:nvSpPr>
          <p:cNvPr id="5" name="object 5"/>
          <p:cNvSpPr txBox="1"/>
          <p:nvPr/>
        </p:nvSpPr>
        <p:spPr>
          <a:xfrm>
            <a:off x="6309244" y="4592325"/>
            <a:ext cx="2128838"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vector</a:t>
            </a:r>
            <a:r>
              <a:rPr sz="984" spc="-25"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of</a:t>
            </a:r>
            <a:r>
              <a:rPr sz="984" spc="-21"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parameter</a:t>
            </a:r>
            <a:r>
              <a:rPr sz="984" spc="-25"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partial</a:t>
            </a:r>
            <a:r>
              <a:rPr sz="984" spc="-18" dirty="0">
                <a:solidFill>
                  <a:srgbClr val="00882B"/>
                </a:solidFill>
                <a:latin typeface="Calibri" panose="020F0502020204030204" pitchFamily="34" charset="0"/>
                <a:cs typeface="Calibri" panose="020F0502020204030204" pitchFamily="34" charset="0"/>
              </a:rPr>
              <a:t> </a:t>
            </a:r>
            <a:r>
              <a:rPr sz="984" spc="-7" dirty="0">
                <a:solidFill>
                  <a:srgbClr val="00882B"/>
                </a:solidFill>
                <a:latin typeface="Calibri" panose="020F0502020204030204" pitchFamily="34" charset="0"/>
                <a:cs typeface="Calibri" panose="020F0502020204030204" pitchFamily="34" charset="0"/>
              </a:rPr>
              <a:t>derivatives</a:t>
            </a:r>
            <a:endParaRPr sz="984" dirty="0">
              <a:latin typeface="Calibri" panose="020F0502020204030204" pitchFamily="34" charset="0"/>
              <a:cs typeface="Calibri" panose="020F0502020204030204" pitchFamily="34" charset="0"/>
            </a:endParaRPr>
          </a:p>
        </p:txBody>
      </p:sp>
      <p:sp>
        <p:nvSpPr>
          <p:cNvPr id="6" name="object 6"/>
          <p:cNvSpPr txBox="1">
            <a:spLocks noGrp="1"/>
          </p:cNvSpPr>
          <p:nvPr>
            <p:ph type="title"/>
          </p:nvPr>
        </p:nvSpPr>
        <p:spPr>
          <a:xfrm>
            <a:off x="662797" y="557281"/>
            <a:ext cx="3107531" cy="398483"/>
          </a:xfrm>
          <a:prstGeom prst="rect">
            <a:avLst/>
          </a:prstGeom>
        </p:spPr>
        <p:txBody>
          <a:bodyPr vert="horz" wrap="square" lIns="0" tIns="8930" rIns="0" bIns="0" rtlCol="0" anchor="ctr">
            <a:spAutoFit/>
          </a:bodyPr>
          <a:lstStyle/>
          <a:p>
            <a:pPr marL="8929">
              <a:lnSpc>
                <a:spcPct val="100000"/>
              </a:lnSpc>
              <a:spcBef>
                <a:spcPts val="70"/>
              </a:spcBef>
            </a:pPr>
            <a:r>
              <a:rPr sz="2531" dirty="0">
                <a:latin typeface="Calibri" panose="020F0502020204030204" pitchFamily="34" charset="0"/>
                <a:cs typeface="Calibri" panose="020F0502020204030204" pitchFamily="34" charset="0"/>
              </a:rPr>
              <a:t>Gradient </a:t>
            </a:r>
            <a:r>
              <a:rPr sz="2531" spc="-7" dirty="0">
                <a:latin typeface="Calibri" panose="020F0502020204030204" pitchFamily="34" charset="0"/>
                <a:cs typeface="Calibri" panose="020F0502020204030204" pitchFamily="34" charset="0"/>
              </a:rPr>
              <a:t>Descent</a:t>
            </a:r>
            <a:endParaRPr sz="2531" dirty="0">
              <a:latin typeface="Calibri" panose="020F0502020204030204" pitchFamily="34" charset="0"/>
              <a:cs typeface="Calibri" panose="020F0502020204030204" pitchFamily="34" charset="0"/>
            </a:endParaRPr>
          </a:p>
        </p:txBody>
      </p:sp>
      <p:sp>
        <p:nvSpPr>
          <p:cNvPr id="7" name="object 7"/>
          <p:cNvSpPr txBox="1">
            <a:spLocks noGrp="1"/>
          </p:cNvSpPr>
          <p:nvPr>
            <p:ph type="body" idx="1"/>
          </p:nvPr>
        </p:nvSpPr>
        <p:spPr>
          <a:xfrm>
            <a:off x="1337567" y="1139333"/>
            <a:ext cx="5545336" cy="5300850"/>
          </a:xfrm>
          <a:prstGeom prst="rect">
            <a:avLst/>
          </a:prstGeom>
        </p:spPr>
        <p:txBody>
          <a:bodyPr vert="horz" wrap="square" lIns="0" tIns="8930" rIns="0" bIns="0" rtlCol="0">
            <a:spAutoFit/>
          </a:bodyPr>
          <a:lstStyle/>
          <a:p>
            <a:pPr marL="8929">
              <a:lnSpc>
                <a:spcPct val="100000"/>
              </a:lnSpc>
              <a:spcBef>
                <a:spcPts val="70"/>
              </a:spcBef>
            </a:pPr>
            <a:r>
              <a:rPr dirty="0"/>
              <a:t>For each example </a:t>
            </a:r>
            <a:r>
              <a:rPr spc="-7" dirty="0"/>
              <a:t>sample</a:t>
            </a:r>
          </a:p>
          <a:p>
            <a:pPr marL="901866" indent="-446915">
              <a:lnSpc>
                <a:spcPct val="100000"/>
              </a:lnSpc>
              <a:spcBef>
                <a:spcPts val="2296"/>
              </a:spcBef>
              <a:buAutoNum type="arabicPeriod"/>
              <a:tabLst>
                <a:tab pos="902313" algn="l"/>
              </a:tabLst>
            </a:pPr>
            <a:r>
              <a:rPr spc="-7" dirty="0"/>
              <a:t>Predict</a:t>
            </a:r>
          </a:p>
          <a:p>
            <a:pPr marL="1348335" lvl="1" indent="-446915">
              <a:lnSpc>
                <a:spcPct val="100000"/>
              </a:lnSpc>
              <a:spcBef>
                <a:spcPts val="2243"/>
              </a:spcBef>
              <a:buAutoNum type="alphaLcPeriod"/>
              <a:tabLst>
                <a:tab pos="1348781" algn="l"/>
              </a:tabLst>
            </a:pPr>
            <a:r>
              <a:rPr sz="2531" dirty="0">
                <a:latin typeface="Calibri" panose="020F0502020204030204" pitchFamily="34" charset="0"/>
                <a:cs typeface="Calibri" panose="020F0502020204030204" pitchFamily="34" charset="0"/>
              </a:rPr>
              <a:t>Forward </a:t>
            </a:r>
            <a:r>
              <a:rPr sz="2531" spc="-14" dirty="0">
                <a:latin typeface="Calibri" panose="020F0502020204030204" pitchFamily="34" charset="0"/>
                <a:cs typeface="Calibri" panose="020F0502020204030204" pitchFamily="34" charset="0"/>
              </a:rPr>
              <a:t>pass</a:t>
            </a:r>
            <a:endParaRPr sz="2531" dirty="0">
              <a:latin typeface="Calibri" panose="020F0502020204030204" pitchFamily="34" charset="0"/>
              <a:cs typeface="Calibri" panose="020F0502020204030204" pitchFamily="34" charset="0"/>
            </a:endParaRPr>
          </a:p>
          <a:p>
            <a:pPr marL="1348335" lvl="1" indent="-446915">
              <a:lnSpc>
                <a:spcPct val="100000"/>
              </a:lnSpc>
              <a:spcBef>
                <a:spcPts val="2296"/>
              </a:spcBef>
              <a:buAutoNum type="alphaLcPeriod"/>
              <a:tabLst>
                <a:tab pos="1348781" algn="l"/>
              </a:tabLst>
            </a:pPr>
            <a:r>
              <a:rPr sz="2531" dirty="0">
                <a:latin typeface="Calibri" panose="020F0502020204030204" pitchFamily="34" charset="0"/>
                <a:cs typeface="Calibri" panose="020F0502020204030204" pitchFamily="34" charset="0"/>
              </a:rPr>
              <a:t>Compute </a:t>
            </a:r>
            <a:r>
              <a:rPr sz="2531" spc="-14" dirty="0">
                <a:latin typeface="Calibri" panose="020F0502020204030204" pitchFamily="34" charset="0"/>
                <a:cs typeface="Calibri" panose="020F0502020204030204" pitchFamily="34" charset="0"/>
              </a:rPr>
              <a:t>Loss</a:t>
            </a:r>
            <a:endParaRPr sz="2531" dirty="0">
              <a:latin typeface="Calibri" panose="020F0502020204030204" pitchFamily="34" charset="0"/>
              <a:cs typeface="Calibri" panose="020F0502020204030204" pitchFamily="34" charset="0"/>
            </a:endParaRPr>
          </a:p>
          <a:p>
            <a:pPr marL="901866" indent="-446915">
              <a:lnSpc>
                <a:spcPct val="100000"/>
              </a:lnSpc>
              <a:spcBef>
                <a:spcPts val="2313"/>
              </a:spcBef>
              <a:buAutoNum type="arabicPeriod"/>
              <a:tabLst>
                <a:tab pos="902313" algn="l"/>
              </a:tabLst>
            </a:pPr>
            <a:r>
              <a:rPr spc="-7" dirty="0"/>
              <a:t>Update</a:t>
            </a:r>
          </a:p>
          <a:p>
            <a:pPr marL="1348335" lvl="1" indent="-446915">
              <a:lnSpc>
                <a:spcPct val="100000"/>
              </a:lnSpc>
              <a:spcBef>
                <a:spcPts val="2310"/>
              </a:spcBef>
              <a:buAutoNum type="alphaLcPeriod"/>
              <a:tabLst>
                <a:tab pos="1348781" algn="l"/>
              </a:tabLst>
            </a:pPr>
            <a:r>
              <a:rPr sz="2531" dirty="0">
                <a:latin typeface="Calibri" panose="020F0502020204030204" pitchFamily="34" charset="0"/>
                <a:cs typeface="Calibri" panose="020F0502020204030204" pitchFamily="34" charset="0"/>
              </a:rPr>
              <a:t>Back </a:t>
            </a:r>
            <a:r>
              <a:rPr sz="2531" spc="-7" dirty="0">
                <a:latin typeface="Calibri" panose="020F0502020204030204" pitchFamily="34" charset="0"/>
                <a:cs typeface="Calibri" panose="020F0502020204030204" pitchFamily="34" charset="0"/>
              </a:rPr>
              <a:t>Propagation</a:t>
            </a:r>
            <a:endParaRPr lang="en-US" sz="2531" spc="-7" dirty="0">
              <a:latin typeface="Calibri" panose="020F0502020204030204" pitchFamily="34" charset="0"/>
              <a:cs typeface="Calibri" panose="020F0502020204030204" pitchFamily="34" charset="0"/>
            </a:endParaRPr>
          </a:p>
          <a:p>
            <a:pPr marL="1348335" lvl="1" indent="-446915">
              <a:lnSpc>
                <a:spcPct val="100000"/>
              </a:lnSpc>
              <a:spcBef>
                <a:spcPts val="2310"/>
              </a:spcBef>
              <a:buFont typeface="Arial" panose="020B0604020202020204" pitchFamily="34" charset="0"/>
              <a:buAutoNum type="alphaLcPeriod"/>
              <a:tabLst>
                <a:tab pos="1348781" algn="l"/>
              </a:tabLst>
            </a:pPr>
            <a:r>
              <a:rPr lang="en-US" sz="2531" dirty="0">
                <a:latin typeface="Calibri" panose="020F0502020204030204" pitchFamily="34" charset="0"/>
                <a:cs typeface="Calibri" panose="020F0502020204030204" pitchFamily="34" charset="0"/>
              </a:rPr>
              <a:t>Gradient </a:t>
            </a:r>
            <a:r>
              <a:rPr lang="en-US" sz="2531" spc="-7" dirty="0">
                <a:latin typeface="Calibri" panose="020F0502020204030204" pitchFamily="34" charset="0"/>
                <a:cs typeface="Calibri" panose="020F0502020204030204" pitchFamily="34" charset="0"/>
              </a:rPr>
              <a:t>update</a:t>
            </a:r>
            <a:endParaRPr lang="en-US" sz="2531" dirty="0">
              <a:latin typeface="Calibri" panose="020F0502020204030204" pitchFamily="34" charset="0"/>
              <a:cs typeface="Calibri" panose="020F0502020204030204" pitchFamily="34" charset="0"/>
            </a:endParaRPr>
          </a:p>
          <a:p>
            <a:pPr marL="1348335" lvl="1" indent="-446915">
              <a:lnSpc>
                <a:spcPct val="100000"/>
              </a:lnSpc>
              <a:spcBef>
                <a:spcPts val="2310"/>
              </a:spcBef>
              <a:buAutoNum type="alphaLcPeriod"/>
              <a:tabLst>
                <a:tab pos="1348781" algn="l"/>
              </a:tabLst>
            </a:pPr>
            <a:endParaRPr sz="2531" dirty="0">
              <a:latin typeface="Calibri" panose="020F0502020204030204" pitchFamily="34" charset="0"/>
              <a:cs typeface="Calibri" panose="020F0502020204030204" pitchFamily="34" charset="0"/>
            </a:endParaRPr>
          </a:p>
        </p:txBody>
      </p:sp>
      <p:pic>
        <p:nvPicPr>
          <p:cNvPr id="9" name="object 9"/>
          <p:cNvPicPr/>
          <p:nvPr/>
        </p:nvPicPr>
        <p:blipFill>
          <a:blip r:embed="rId4" cstate="print"/>
          <a:stretch>
            <a:fillRect/>
          </a:stretch>
        </p:blipFill>
        <p:spPr>
          <a:xfrm>
            <a:off x="5498571" y="1276632"/>
            <a:ext cx="1088395" cy="366098"/>
          </a:xfrm>
          <a:prstGeom prst="rect">
            <a:avLst/>
          </a:prstGeom>
        </p:spPr>
      </p:pic>
      <p:pic>
        <p:nvPicPr>
          <p:cNvPr id="10" name="object 10"/>
          <p:cNvPicPr/>
          <p:nvPr/>
        </p:nvPicPr>
        <p:blipFill>
          <a:blip r:embed="rId5" cstate="print"/>
          <a:stretch>
            <a:fillRect/>
          </a:stretch>
        </p:blipFill>
        <p:spPr>
          <a:xfrm>
            <a:off x="5552006" y="2544740"/>
            <a:ext cx="2062758" cy="330395"/>
          </a:xfrm>
          <a:prstGeom prst="rect">
            <a:avLst/>
          </a:prstGeom>
        </p:spPr>
      </p:pic>
      <p:pic>
        <p:nvPicPr>
          <p:cNvPr id="11" name="object 11"/>
          <p:cNvPicPr/>
          <p:nvPr/>
        </p:nvPicPr>
        <p:blipFill>
          <a:blip r:embed="rId6" cstate="print"/>
          <a:stretch>
            <a:fillRect/>
          </a:stretch>
        </p:blipFill>
        <p:spPr>
          <a:xfrm>
            <a:off x="5552007" y="3240843"/>
            <a:ext cx="303609" cy="285749"/>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5584" y="2504578"/>
            <a:ext cx="6211491" cy="1740260"/>
          </a:xfrm>
          <a:prstGeom prst="rect">
            <a:avLst/>
          </a:prstGeom>
        </p:spPr>
        <p:txBody>
          <a:bodyPr vert="horz" wrap="square" lIns="0" tIns="8930" rIns="0" bIns="0" rtlCol="0" anchor="ctr">
            <a:spAutoFit/>
          </a:bodyPr>
          <a:lstStyle/>
          <a:p>
            <a:pPr marL="1815341" marR="3572" indent="-1806858">
              <a:lnSpc>
                <a:spcPct val="100000"/>
              </a:lnSpc>
              <a:spcBef>
                <a:spcPts val="70"/>
              </a:spcBef>
              <a:tabLst>
                <a:tab pos="3542728" algn="l"/>
              </a:tabLst>
            </a:pPr>
            <a:r>
              <a:rPr sz="5625" spc="-7" dirty="0"/>
              <a:t>Stochastic</a:t>
            </a:r>
            <a:r>
              <a:rPr lang="en-US" sz="5625" spc="-7" dirty="0"/>
              <a:t> </a:t>
            </a:r>
            <a:r>
              <a:rPr sz="5625" spc="-7" dirty="0"/>
              <a:t>gradient descent</a:t>
            </a:r>
            <a:endParaRPr sz="5625"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C21C09A0-E4B3-8CD1-C665-7776054D1C3A}"/>
              </a:ext>
            </a:extLst>
          </p:cNvPr>
          <p:cNvSpPr txBox="1">
            <a:spLocks/>
          </p:cNvSpPr>
          <p:nvPr/>
        </p:nvSpPr>
        <p:spPr>
          <a:xfrm>
            <a:off x="1270645" y="162070"/>
            <a:ext cx="7212310" cy="686126"/>
          </a:xfrm>
          <a:prstGeom prst="rect">
            <a:avLst/>
          </a:prstGeom>
        </p:spPr>
        <p:txBody>
          <a:bodyPr vert="horz" wrap="square" lIns="0" tIns="8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929">
              <a:lnSpc>
                <a:spcPct val="100000"/>
              </a:lnSpc>
              <a:spcBef>
                <a:spcPts val="70"/>
              </a:spcBef>
            </a:pPr>
            <a:r>
              <a:rPr lang="en-US" dirty="0"/>
              <a:t>What</a:t>
            </a:r>
            <a:r>
              <a:rPr lang="en-US" spc="-21" dirty="0"/>
              <a:t> </a:t>
            </a:r>
            <a:r>
              <a:rPr lang="en-US" dirty="0"/>
              <a:t>we</a:t>
            </a:r>
            <a:r>
              <a:rPr lang="en-US" spc="-14" dirty="0"/>
              <a:t> </a:t>
            </a:r>
            <a:r>
              <a:rPr lang="en-US" dirty="0"/>
              <a:t>are</a:t>
            </a:r>
            <a:r>
              <a:rPr lang="en-US" spc="-14" dirty="0"/>
              <a:t> </a:t>
            </a:r>
            <a:r>
              <a:rPr lang="en-US" dirty="0"/>
              <a:t>truly</a:t>
            </a:r>
            <a:r>
              <a:rPr lang="en-US" spc="-11" dirty="0"/>
              <a:t> </a:t>
            </a:r>
            <a:r>
              <a:rPr lang="en-US" spc="-7" dirty="0"/>
              <a:t>minimizing:</a:t>
            </a:r>
          </a:p>
        </p:txBody>
      </p:sp>
      <p:pic>
        <p:nvPicPr>
          <p:cNvPr id="16" name="Picture 15">
            <a:extLst>
              <a:ext uri="{FF2B5EF4-FFF2-40B4-BE49-F238E27FC236}">
                <a16:creationId xmlns:a16="http://schemas.microsoft.com/office/drawing/2014/main" id="{6837BB36-AAB2-F82C-1F6E-42F6E19D1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100" y="944524"/>
            <a:ext cx="3987800" cy="1412444"/>
          </a:xfrm>
          <a:prstGeom prst="rect">
            <a:avLst/>
          </a:prstGeom>
        </p:spPr>
      </p:pic>
      <p:sp>
        <p:nvSpPr>
          <p:cNvPr id="17" name="object 6">
            <a:extLst>
              <a:ext uri="{FF2B5EF4-FFF2-40B4-BE49-F238E27FC236}">
                <a16:creationId xmlns:a16="http://schemas.microsoft.com/office/drawing/2014/main" id="{C314D1E9-FCF1-D41C-DB56-86DF25E56AD1}"/>
              </a:ext>
            </a:extLst>
          </p:cNvPr>
          <p:cNvSpPr txBox="1"/>
          <p:nvPr/>
        </p:nvSpPr>
        <p:spPr>
          <a:xfrm>
            <a:off x="1300683" y="2542996"/>
            <a:ext cx="2808833" cy="463437"/>
          </a:xfrm>
          <a:prstGeom prst="rect">
            <a:avLst/>
          </a:prstGeom>
        </p:spPr>
        <p:txBody>
          <a:bodyPr vert="horz" wrap="square" lIns="0" tIns="8930" rIns="0" bIns="0" rtlCol="0">
            <a:spAutoFit/>
          </a:bodyPr>
          <a:lstStyle/>
          <a:p>
            <a:pPr marL="8929">
              <a:spcBef>
                <a:spcPts val="70"/>
              </a:spcBef>
            </a:pPr>
            <a:r>
              <a:rPr sz="2953" dirty="0">
                <a:latin typeface="Calibri" panose="020F0502020204030204" pitchFamily="34" charset="0"/>
                <a:cs typeface="Calibri" panose="020F0502020204030204" pitchFamily="34" charset="0"/>
              </a:rPr>
              <a:t>The</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gradient</a:t>
            </a:r>
            <a:r>
              <a:rPr sz="2953" spc="-14" dirty="0">
                <a:latin typeface="Calibri" panose="020F0502020204030204" pitchFamily="34" charset="0"/>
                <a:cs typeface="Calibri" panose="020F0502020204030204" pitchFamily="34" charset="0"/>
              </a:rPr>
              <a:t> </a:t>
            </a:r>
            <a:r>
              <a:rPr sz="2953" spc="-18" dirty="0">
                <a:latin typeface="Calibri" panose="020F0502020204030204" pitchFamily="34" charset="0"/>
                <a:cs typeface="Calibri" panose="020F0502020204030204" pitchFamily="34" charset="0"/>
              </a:rPr>
              <a:t>is:</a:t>
            </a:r>
            <a:endParaRPr sz="2953" dirty="0">
              <a:latin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59025" y="1113210"/>
            <a:ext cx="4152305" cy="1067563"/>
          </a:xfrm>
          <a:prstGeom prst="rect">
            <a:avLst/>
          </a:prstGeom>
        </p:spPr>
        <p:txBody>
          <a:bodyPr vert="horz" wrap="square" lIns="0" tIns="162967" rIns="0" bIns="0" rtlCol="0" anchor="ctr">
            <a:spAutoFit/>
          </a:bodyPr>
          <a:lstStyle/>
          <a:p>
            <a:pPr marL="8929" algn="r">
              <a:lnSpc>
                <a:spcPct val="100000"/>
              </a:lnSpc>
              <a:spcBef>
                <a:spcPts val="1283"/>
              </a:spcBef>
              <a:tabLst>
                <a:tab pos="973748" algn="l"/>
                <a:tab pos="1652380" algn="l"/>
                <a:tab pos="2010001" algn="l"/>
                <a:tab pos="2546209" algn="l"/>
              </a:tabLst>
            </a:pPr>
            <a:r>
              <a:rPr sz="2531" spc="-7" dirty="0">
                <a:latin typeface="Calibri" panose="020F0502020204030204" pitchFamily="34" charset="0"/>
                <a:cs typeface="Calibri" panose="020F0502020204030204" pitchFamily="34" charset="0"/>
              </a:rPr>
              <a:t>1950s</a:t>
            </a:r>
            <a:r>
              <a:rPr lang="en-US" sz="2531" spc="-7"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Age</a:t>
            </a:r>
            <a:r>
              <a:rPr lang="en-US" sz="2531" spc="-18"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of</a:t>
            </a:r>
            <a:r>
              <a:rPr lang="en-US" sz="2531" spc="-18"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the</a:t>
            </a:r>
            <a:r>
              <a:rPr lang="en-US" sz="2531" spc="-18"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Perceptron</a:t>
            </a:r>
            <a:endParaRPr sz="2531" dirty="0">
              <a:latin typeface="Calibri" panose="020F0502020204030204" pitchFamily="34" charset="0"/>
              <a:cs typeface="Calibri" panose="020F0502020204030204" pitchFamily="34" charset="0"/>
            </a:endParaRPr>
          </a:p>
          <a:p>
            <a:pPr marL="1651041" marR="3572" indent="51790" algn="r">
              <a:lnSpc>
                <a:spcPct val="130000"/>
              </a:lnSpc>
              <a:spcBef>
                <a:spcPts val="151"/>
              </a:spcBef>
            </a:pPr>
            <a:r>
              <a:rPr sz="1266" dirty="0">
                <a:latin typeface="Calibri" panose="020F0502020204030204" pitchFamily="34" charset="0"/>
                <a:cs typeface="Calibri" panose="020F0502020204030204" pitchFamily="34" charset="0"/>
              </a:rPr>
              <a:t>1957</a:t>
            </a:r>
            <a:r>
              <a:rPr sz="1266" spc="-7" dirty="0">
                <a:latin typeface="Calibri" panose="020F0502020204030204" pitchFamily="34" charset="0"/>
                <a:cs typeface="Calibri" panose="020F0502020204030204" pitchFamily="34" charset="0"/>
              </a:rPr>
              <a:t> </a:t>
            </a:r>
            <a:r>
              <a:rPr sz="1266" dirty="0">
                <a:latin typeface="Calibri" panose="020F0502020204030204" pitchFamily="34" charset="0"/>
                <a:cs typeface="Calibri" panose="020F0502020204030204" pitchFamily="34" charset="0"/>
              </a:rPr>
              <a:t>The Perceptron </a:t>
            </a:r>
            <a:r>
              <a:rPr sz="1266" spc="-7" dirty="0">
                <a:latin typeface="Calibri" panose="020F0502020204030204" pitchFamily="34" charset="0"/>
                <a:cs typeface="Calibri" panose="020F0502020204030204" pitchFamily="34" charset="0"/>
              </a:rPr>
              <a:t>(Rosenblatt) </a:t>
            </a:r>
            <a:r>
              <a:rPr sz="1266" dirty="0">
                <a:latin typeface="Calibri" panose="020F0502020204030204" pitchFamily="34" charset="0"/>
                <a:cs typeface="Calibri" panose="020F0502020204030204" pitchFamily="34" charset="0"/>
              </a:rPr>
              <a:t>1969 Perceptrons (Minsky, </a:t>
            </a:r>
            <a:r>
              <a:rPr sz="1266" spc="-7" dirty="0">
                <a:latin typeface="Calibri" panose="020F0502020204030204" pitchFamily="34" charset="0"/>
                <a:cs typeface="Calibri" panose="020F0502020204030204" pitchFamily="34" charset="0"/>
              </a:rPr>
              <a:t>Papert)</a:t>
            </a:r>
            <a:endParaRPr sz="1266" dirty="0">
              <a:latin typeface="Calibri" panose="020F0502020204030204" pitchFamily="34" charset="0"/>
              <a:cs typeface="Calibri" panose="020F0502020204030204" pitchFamily="34" charset="0"/>
            </a:endParaRPr>
          </a:p>
        </p:txBody>
      </p:sp>
      <p:sp>
        <p:nvSpPr>
          <p:cNvPr id="3" name="object 3"/>
          <p:cNvSpPr txBox="1"/>
          <p:nvPr/>
        </p:nvSpPr>
        <p:spPr>
          <a:xfrm>
            <a:off x="2428303" y="2933259"/>
            <a:ext cx="4773364" cy="1420626"/>
          </a:xfrm>
          <a:prstGeom prst="rect">
            <a:avLst/>
          </a:prstGeom>
        </p:spPr>
        <p:txBody>
          <a:bodyPr vert="horz" wrap="square" lIns="0" tIns="38843" rIns="0" bIns="0" rtlCol="0">
            <a:spAutoFit/>
          </a:bodyPr>
          <a:lstStyle/>
          <a:p>
            <a:pPr marL="8929" algn="r">
              <a:spcBef>
                <a:spcPts val="305"/>
              </a:spcBef>
              <a:tabLst>
                <a:tab pos="973748" algn="l"/>
                <a:tab pos="1652380" algn="l"/>
                <a:tab pos="2010001" algn="l"/>
                <a:tab pos="2546209" algn="l"/>
                <a:tab pos="3582463" algn="l"/>
              </a:tabLst>
            </a:pPr>
            <a:r>
              <a:rPr sz="2531" spc="-7" dirty="0">
                <a:latin typeface="Calibri" panose="020F0502020204030204" pitchFamily="34" charset="0"/>
                <a:cs typeface="Calibri" panose="020F0502020204030204" pitchFamily="34" charset="0"/>
              </a:rPr>
              <a:t>1980s</a:t>
            </a:r>
            <a:r>
              <a:rPr lang="en-US" sz="2531" spc="-7"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Age</a:t>
            </a:r>
            <a:r>
              <a:rPr lang="en-US" sz="2531" spc="-18"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of</a:t>
            </a:r>
            <a:r>
              <a:rPr lang="en-US" sz="2531" spc="-18"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the</a:t>
            </a:r>
            <a:r>
              <a:rPr lang="en-US" sz="2531" spc="-18"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Neural</a:t>
            </a:r>
            <a:r>
              <a:rPr lang="en-US" sz="2531" spc="-7"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Network</a:t>
            </a:r>
            <a:endParaRPr sz="2531" dirty="0">
              <a:latin typeface="Calibri" panose="020F0502020204030204" pitchFamily="34" charset="0"/>
              <a:cs typeface="Calibri" panose="020F0502020204030204" pitchFamily="34" charset="0"/>
            </a:endParaRPr>
          </a:p>
          <a:p>
            <a:pPr marL="2440843" algn="r">
              <a:spcBef>
                <a:spcPts val="120"/>
              </a:spcBef>
            </a:pPr>
            <a:r>
              <a:rPr sz="1266" dirty="0">
                <a:latin typeface="Calibri" panose="020F0502020204030204" pitchFamily="34" charset="0"/>
                <a:cs typeface="Calibri" panose="020F0502020204030204" pitchFamily="34" charset="0"/>
              </a:rPr>
              <a:t>1986 Back propagation </a:t>
            </a:r>
            <a:r>
              <a:rPr sz="1266" spc="-7" dirty="0">
                <a:latin typeface="Calibri" panose="020F0502020204030204" pitchFamily="34" charset="0"/>
                <a:cs typeface="Calibri" panose="020F0502020204030204" pitchFamily="34" charset="0"/>
              </a:rPr>
              <a:t>(Hinton)</a:t>
            </a:r>
            <a:endParaRPr sz="1266" dirty="0">
              <a:latin typeface="Calibri" panose="020F0502020204030204" pitchFamily="34" charset="0"/>
              <a:cs typeface="Calibri" panose="020F0502020204030204" pitchFamily="34" charset="0"/>
            </a:endParaRPr>
          </a:p>
          <a:p>
            <a:pPr algn="r">
              <a:lnSpc>
                <a:spcPct val="100000"/>
              </a:lnSpc>
            </a:pPr>
            <a:endParaRPr sz="1195" dirty="0">
              <a:latin typeface="Calibri" panose="020F0502020204030204" pitchFamily="34" charset="0"/>
              <a:cs typeface="Calibri" panose="020F0502020204030204" pitchFamily="34" charset="0"/>
            </a:endParaRPr>
          </a:p>
          <a:p>
            <a:pPr marL="1753282" marR="3572" indent="541566" algn="r">
              <a:lnSpc>
                <a:spcPct val="163300"/>
              </a:lnSpc>
            </a:pPr>
            <a:r>
              <a:rPr sz="1266" dirty="0">
                <a:latin typeface="Calibri" panose="020F0502020204030204" pitchFamily="34" charset="0"/>
                <a:cs typeface="Calibri" panose="020F0502020204030204" pitchFamily="34" charset="0"/>
              </a:rPr>
              <a:t>1990s Age of the Graphical </a:t>
            </a:r>
            <a:r>
              <a:rPr sz="1266" spc="-7" dirty="0">
                <a:latin typeface="Calibri" panose="020F0502020204030204" pitchFamily="34" charset="0"/>
                <a:cs typeface="Calibri" panose="020F0502020204030204" pitchFamily="34" charset="0"/>
              </a:rPr>
              <a:t>Model </a:t>
            </a:r>
            <a:r>
              <a:rPr sz="1266" dirty="0">
                <a:latin typeface="Calibri" panose="020F0502020204030204" pitchFamily="34" charset="0"/>
                <a:cs typeface="Calibri" panose="020F0502020204030204" pitchFamily="34" charset="0"/>
              </a:rPr>
              <a:t>2000s</a:t>
            </a:r>
            <a:r>
              <a:rPr sz="1266" spc="-7" dirty="0">
                <a:latin typeface="Calibri" panose="020F0502020204030204" pitchFamily="34" charset="0"/>
                <a:cs typeface="Calibri" panose="020F0502020204030204" pitchFamily="34" charset="0"/>
              </a:rPr>
              <a:t> </a:t>
            </a:r>
            <a:r>
              <a:rPr sz="1266" dirty="0">
                <a:latin typeface="Calibri" panose="020F0502020204030204" pitchFamily="34" charset="0"/>
                <a:cs typeface="Calibri" panose="020F0502020204030204" pitchFamily="34" charset="0"/>
              </a:rPr>
              <a:t>Age of the Support Vector </a:t>
            </a:r>
            <a:r>
              <a:rPr sz="1266" spc="-7" dirty="0">
                <a:latin typeface="Calibri" panose="020F0502020204030204" pitchFamily="34" charset="0"/>
                <a:cs typeface="Calibri" panose="020F0502020204030204" pitchFamily="34" charset="0"/>
              </a:rPr>
              <a:t>Machine</a:t>
            </a:r>
            <a:endParaRPr sz="1266" dirty="0">
              <a:latin typeface="Calibri" panose="020F0502020204030204" pitchFamily="34" charset="0"/>
              <a:cs typeface="Calibri" panose="020F0502020204030204" pitchFamily="34" charset="0"/>
            </a:endParaRPr>
          </a:p>
        </p:txBody>
      </p:sp>
      <p:sp>
        <p:nvSpPr>
          <p:cNvPr id="4" name="object 4"/>
          <p:cNvSpPr txBox="1"/>
          <p:nvPr/>
        </p:nvSpPr>
        <p:spPr>
          <a:xfrm>
            <a:off x="2589038" y="5098030"/>
            <a:ext cx="4609951" cy="398483"/>
          </a:xfrm>
          <a:prstGeom prst="rect">
            <a:avLst/>
          </a:prstGeom>
        </p:spPr>
        <p:txBody>
          <a:bodyPr vert="horz" wrap="square" lIns="0" tIns="8930" rIns="0" bIns="0" rtlCol="0">
            <a:spAutoFit/>
          </a:bodyPr>
          <a:lstStyle/>
          <a:p>
            <a:pPr marL="8929" algn="r">
              <a:spcBef>
                <a:spcPts val="70"/>
              </a:spcBef>
              <a:tabLst>
                <a:tab pos="973748" algn="l"/>
                <a:tab pos="1652380" algn="l"/>
                <a:tab pos="2010001" algn="l"/>
                <a:tab pos="2546209" algn="l"/>
                <a:tab pos="3421735" algn="l"/>
              </a:tabLst>
            </a:pPr>
            <a:r>
              <a:rPr sz="2531" spc="-7" dirty="0">
                <a:latin typeface="Calibri" panose="020F0502020204030204" pitchFamily="34" charset="0"/>
                <a:cs typeface="Calibri" panose="020F0502020204030204" pitchFamily="34" charset="0"/>
              </a:rPr>
              <a:t>2010s</a:t>
            </a:r>
            <a:r>
              <a:rPr lang="en-US" sz="2531" spc="-7"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Age</a:t>
            </a:r>
            <a:r>
              <a:rPr lang="en-US" sz="2531" spc="-18"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of</a:t>
            </a:r>
            <a:r>
              <a:rPr lang="en-US" sz="2531" spc="-18"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the</a:t>
            </a:r>
            <a:r>
              <a:rPr lang="en-US" sz="2531" spc="-18"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Deep</a:t>
            </a:r>
            <a:r>
              <a:rPr lang="en-US" sz="2531" spc="-14"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Network</a:t>
            </a:r>
            <a:endParaRPr sz="2531" dirty="0">
              <a:latin typeface="Calibri" panose="020F0502020204030204" pitchFamily="34" charset="0"/>
              <a:cs typeface="Calibri" panose="020F0502020204030204" pitchFamily="34" charset="0"/>
            </a:endParaRPr>
          </a:p>
        </p:txBody>
      </p:sp>
      <p:sp>
        <p:nvSpPr>
          <p:cNvPr id="5" name="object 5"/>
          <p:cNvSpPr txBox="1"/>
          <p:nvPr/>
        </p:nvSpPr>
        <p:spPr>
          <a:xfrm>
            <a:off x="1286991" y="5994678"/>
            <a:ext cx="6681352" cy="316794"/>
          </a:xfrm>
          <a:prstGeom prst="rect">
            <a:avLst/>
          </a:prstGeom>
        </p:spPr>
        <p:txBody>
          <a:bodyPr vert="horz" wrap="square" lIns="0" tIns="8930" rIns="0" bIns="0" rtlCol="0">
            <a:spAutoFit/>
          </a:bodyPr>
          <a:lstStyle/>
          <a:p>
            <a:pPr marL="8929">
              <a:spcBef>
                <a:spcPts val="70"/>
              </a:spcBef>
            </a:pPr>
            <a:r>
              <a:rPr sz="2000" dirty="0">
                <a:solidFill>
                  <a:srgbClr val="C00000"/>
                </a:solidFill>
                <a:latin typeface="Calibri" panose="020F0502020204030204" pitchFamily="34" charset="0"/>
                <a:cs typeface="Calibri" panose="020F0502020204030204" pitchFamily="34" charset="0"/>
              </a:rPr>
              <a:t>deep learning</a:t>
            </a:r>
            <a:r>
              <a:rPr sz="2000" spc="7" dirty="0">
                <a:solidFill>
                  <a:srgbClr val="C00000"/>
                </a:solidFill>
                <a:latin typeface="Calibri" panose="020F0502020204030204" pitchFamily="34" charset="0"/>
                <a:cs typeface="Calibri" panose="020F0502020204030204" pitchFamily="34" charset="0"/>
              </a:rPr>
              <a:t> </a:t>
            </a:r>
            <a:r>
              <a:rPr sz="2000" dirty="0">
                <a:solidFill>
                  <a:srgbClr val="C00000"/>
                </a:solidFill>
                <a:latin typeface="Calibri" panose="020F0502020204030204" pitchFamily="34" charset="0"/>
                <a:cs typeface="Calibri" panose="020F0502020204030204" pitchFamily="34" charset="0"/>
              </a:rPr>
              <a:t>=</a:t>
            </a:r>
            <a:r>
              <a:rPr sz="2000" spc="7" dirty="0">
                <a:solidFill>
                  <a:srgbClr val="C00000"/>
                </a:solidFill>
                <a:latin typeface="Calibri" panose="020F0502020204030204" pitchFamily="34" charset="0"/>
                <a:cs typeface="Calibri" panose="020F0502020204030204" pitchFamily="34" charset="0"/>
              </a:rPr>
              <a:t> </a:t>
            </a:r>
            <a:r>
              <a:rPr sz="2000" dirty="0">
                <a:solidFill>
                  <a:srgbClr val="C00000"/>
                </a:solidFill>
                <a:latin typeface="Calibri" panose="020F0502020204030204" pitchFamily="34" charset="0"/>
                <a:cs typeface="Calibri" panose="020F0502020204030204" pitchFamily="34" charset="0"/>
              </a:rPr>
              <a:t>known</a:t>
            </a:r>
            <a:r>
              <a:rPr sz="2000" spc="7" dirty="0">
                <a:solidFill>
                  <a:srgbClr val="C00000"/>
                </a:solidFill>
                <a:latin typeface="Calibri" panose="020F0502020204030204" pitchFamily="34" charset="0"/>
                <a:cs typeface="Calibri" panose="020F0502020204030204" pitchFamily="34" charset="0"/>
              </a:rPr>
              <a:t> </a:t>
            </a:r>
            <a:r>
              <a:rPr sz="2000" dirty="0">
                <a:solidFill>
                  <a:srgbClr val="C00000"/>
                </a:solidFill>
                <a:latin typeface="Calibri" panose="020F0502020204030204" pitchFamily="34" charset="0"/>
                <a:cs typeface="Calibri" panose="020F0502020204030204" pitchFamily="34" charset="0"/>
              </a:rPr>
              <a:t>algorithms</a:t>
            </a:r>
            <a:r>
              <a:rPr sz="2000" spc="4" dirty="0">
                <a:solidFill>
                  <a:srgbClr val="C00000"/>
                </a:solidFill>
                <a:latin typeface="Calibri" panose="020F0502020204030204" pitchFamily="34" charset="0"/>
                <a:cs typeface="Calibri" panose="020F0502020204030204" pitchFamily="34" charset="0"/>
              </a:rPr>
              <a:t> </a:t>
            </a:r>
            <a:r>
              <a:rPr sz="2000" dirty="0">
                <a:solidFill>
                  <a:srgbClr val="C00000"/>
                </a:solidFill>
                <a:latin typeface="Calibri" panose="020F0502020204030204" pitchFamily="34" charset="0"/>
                <a:cs typeface="Calibri" panose="020F0502020204030204" pitchFamily="34" charset="0"/>
              </a:rPr>
              <a:t>+</a:t>
            </a:r>
            <a:r>
              <a:rPr sz="2000" spc="7" dirty="0">
                <a:solidFill>
                  <a:srgbClr val="C00000"/>
                </a:solidFill>
                <a:latin typeface="Calibri" panose="020F0502020204030204" pitchFamily="34" charset="0"/>
                <a:cs typeface="Calibri" panose="020F0502020204030204" pitchFamily="34" charset="0"/>
              </a:rPr>
              <a:t> </a:t>
            </a:r>
            <a:r>
              <a:rPr sz="2000" dirty="0">
                <a:solidFill>
                  <a:srgbClr val="C00000"/>
                </a:solidFill>
                <a:latin typeface="Calibri" panose="020F0502020204030204" pitchFamily="34" charset="0"/>
                <a:cs typeface="Calibri" panose="020F0502020204030204" pitchFamily="34" charset="0"/>
              </a:rPr>
              <a:t>computing</a:t>
            </a:r>
            <a:r>
              <a:rPr sz="2000" spc="7" dirty="0">
                <a:solidFill>
                  <a:srgbClr val="C00000"/>
                </a:solidFill>
                <a:latin typeface="Calibri" panose="020F0502020204030204" pitchFamily="34" charset="0"/>
                <a:cs typeface="Calibri" panose="020F0502020204030204" pitchFamily="34" charset="0"/>
              </a:rPr>
              <a:t> </a:t>
            </a:r>
            <a:r>
              <a:rPr sz="2000" dirty="0">
                <a:solidFill>
                  <a:srgbClr val="C00000"/>
                </a:solidFill>
                <a:latin typeface="Calibri" panose="020F0502020204030204" pitchFamily="34" charset="0"/>
                <a:cs typeface="Calibri" panose="020F0502020204030204" pitchFamily="34" charset="0"/>
              </a:rPr>
              <a:t>power +</a:t>
            </a:r>
            <a:r>
              <a:rPr sz="2000" spc="7" dirty="0">
                <a:solidFill>
                  <a:srgbClr val="C00000"/>
                </a:solidFill>
                <a:latin typeface="Calibri" panose="020F0502020204030204" pitchFamily="34" charset="0"/>
                <a:cs typeface="Calibri" panose="020F0502020204030204" pitchFamily="34" charset="0"/>
              </a:rPr>
              <a:t> </a:t>
            </a:r>
            <a:r>
              <a:rPr sz="2000" dirty="0">
                <a:solidFill>
                  <a:srgbClr val="C00000"/>
                </a:solidFill>
                <a:latin typeface="Calibri" panose="020F0502020204030204" pitchFamily="34" charset="0"/>
                <a:cs typeface="Calibri" panose="020F0502020204030204" pitchFamily="34" charset="0"/>
              </a:rPr>
              <a:t>big</a:t>
            </a:r>
            <a:r>
              <a:rPr sz="2000" spc="11" dirty="0">
                <a:solidFill>
                  <a:srgbClr val="C00000"/>
                </a:solidFill>
                <a:latin typeface="Calibri" panose="020F0502020204030204" pitchFamily="34" charset="0"/>
                <a:cs typeface="Calibri" panose="020F0502020204030204" pitchFamily="34" charset="0"/>
              </a:rPr>
              <a:t> </a:t>
            </a:r>
            <a:r>
              <a:rPr sz="2000" spc="-14" dirty="0">
                <a:solidFill>
                  <a:srgbClr val="C00000"/>
                </a:solidFill>
                <a:latin typeface="Calibri" panose="020F0502020204030204" pitchFamily="34" charset="0"/>
                <a:cs typeface="Calibri" panose="020F0502020204030204" pitchFamily="34" charset="0"/>
              </a:rPr>
              <a:t>data</a:t>
            </a:r>
            <a:endParaRPr sz="2000" dirty="0">
              <a:solidFill>
                <a:srgbClr val="C00000"/>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19388CDE-B47C-FEE8-E14C-215FDAB54F80}"/>
              </a:ext>
            </a:extLst>
          </p:cNvPr>
          <p:cNvSpPr txBox="1">
            <a:spLocks/>
          </p:cNvSpPr>
          <p:nvPr/>
        </p:nvSpPr>
        <p:spPr>
          <a:xfrm>
            <a:off x="341750" y="60312"/>
            <a:ext cx="8029869"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Why is everyone talking about Deep Learning?</a:t>
            </a:r>
          </a:p>
        </p:txBody>
      </p:sp>
    </p:spTree>
    <p:extLst>
      <p:ext uri="{BB962C8B-B14F-4D97-AF65-F5344CB8AC3E}">
        <p14:creationId xmlns:p14="http://schemas.microsoft.com/office/powerpoint/2010/main" val="24870415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p:nvPr/>
        </p:nvSpPr>
        <p:spPr>
          <a:xfrm>
            <a:off x="1396040" y="5030299"/>
            <a:ext cx="6349901" cy="463437"/>
          </a:xfrm>
          <a:prstGeom prst="rect">
            <a:avLst/>
          </a:prstGeom>
        </p:spPr>
        <p:txBody>
          <a:bodyPr vert="horz" wrap="square" lIns="0" tIns="8930" rIns="0" bIns="0" rtlCol="0">
            <a:spAutoFit/>
          </a:bodyPr>
          <a:lstStyle/>
          <a:p>
            <a:pPr marL="8929">
              <a:spcBef>
                <a:spcPts val="70"/>
              </a:spcBef>
            </a:pPr>
            <a:r>
              <a:rPr sz="2953" dirty="0">
                <a:latin typeface="Calibri" panose="020F0502020204030204" pitchFamily="34" charset="0"/>
                <a:cs typeface="Calibri" panose="020F0502020204030204" pitchFamily="34" charset="0"/>
              </a:rPr>
              <a:t>What</a:t>
            </a:r>
            <a:r>
              <a:rPr sz="2953" spc="-2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we</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use</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for</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gradient</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update</a:t>
            </a:r>
            <a:r>
              <a:rPr sz="2953" spc="-11" dirty="0">
                <a:latin typeface="Calibri" panose="020F0502020204030204" pitchFamily="34" charset="0"/>
                <a:cs typeface="Calibri" panose="020F0502020204030204" pitchFamily="34" charset="0"/>
              </a:rPr>
              <a:t> </a:t>
            </a:r>
            <a:r>
              <a:rPr sz="2953" spc="-18" dirty="0">
                <a:latin typeface="Calibri" panose="020F0502020204030204" pitchFamily="34" charset="0"/>
                <a:cs typeface="Calibri" panose="020F0502020204030204" pitchFamily="34" charset="0"/>
              </a:rPr>
              <a:t>is:</a:t>
            </a:r>
            <a:endParaRPr sz="2953" dirty="0">
              <a:latin typeface="Calibri" panose="020F0502020204030204" pitchFamily="34" charset="0"/>
              <a:cs typeface="Calibri" panose="020F0502020204030204" pitchFamily="34" charset="0"/>
            </a:endParaRPr>
          </a:p>
        </p:txBody>
      </p:sp>
      <p:sp>
        <p:nvSpPr>
          <p:cNvPr id="15" name="object 2">
            <a:extLst>
              <a:ext uri="{FF2B5EF4-FFF2-40B4-BE49-F238E27FC236}">
                <a16:creationId xmlns:a16="http://schemas.microsoft.com/office/drawing/2014/main" id="{C21C09A0-E4B3-8CD1-C665-7776054D1C3A}"/>
              </a:ext>
            </a:extLst>
          </p:cNvPr>
          <p:cNvSpPr txBox="1">
            <a:spLocks/>
          </p:cNvSpPr>
          <p:nvPr/>
        </p:nvSpPr>
        <p:spPr>
          <a:xfrm>
            <a:off x="1270645" y="162070"/>
            <a:ext cx="7212310" cy="686126"/>
          </a:xfrm>
          <a:prstGeom prst="rect">
            <a:avLst/>
          </a:prstGeom>
        </p:spPr>
        <p:txBody>
          <a:bodyPr vert="horz" wrap="square" lIns="0" tIns="8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929">
              <a:lnSpc>
                <a:spcPct val="100000"/>
              </a:lnSpc>
              <a:spcBef>
                <a:spcPts val="70"/>
              </a:spcBef>
            </a:pPr>
            <a:r>
              <a:rPr lang="en-US"/>
              <a:t>What</a:t>
            </a:r>
            <a:r>
              <a:rPr lang="en-US" spc="-21"/>
              <a:t> </a:t>
            </a:r>
            <a:r>
              <a:rPr lang="en-US"/>
              <a:t>we</a:t>
            </a:r>
            <a:r>
              <a:rPr lang="en-US" spc="-14"/>
              <a:t> </a:t>
            </a:r>
            <a:r>
              <a:rPr lang="en-US"/>
              <a:t>are</a:t>
            </a:r>
            <a:r>
              <a:rPr lang="en-US" spc="-14"/>
              <a:t> </a:t>
            </a:r>
            <a:r>
              <a:rPr lang="en-US"/>
              <a:t>truly</a:t>
            </a:r>
            <a:r>
              <a:rPr lang="en-US" spc="-11"/>
              <a:t> </a:t>
            </a:r>
            <a:r>
              <a:rPr lang="en-US" spc="-7"/>
              <a:t>minimizing:</a:t>
            </a:r>
            <a:endParaRPr lang="en-US" spc="-7" dirty="0"/>
          </a:p>
        </p:txBody>
      </p:sp>
      <p:pic>
        <p:nvPicPr>
          <p:cNvPr id="16" name="Picture 15">
            <a:extLst>
              <a:ext uri="{FF2B5EF4-FFF2-40B4-BE49-F238E27FC236}">
                <a16:creationId xmlns:a16="http://schemas.microsoft.com/office/drawing/2014/main" id="{6837BB36-AAB2-F82C-1F6E-42F6E19D1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100" y="944524"/>
            <a:ext cx="3987800" cy="1412444"/>
          </a:xfrm>
          <a:prstGeom prst="rect">
            <a:avLst/>
          </a:prstGeom>
        </p:spPr>
      </p:pic>
      <p:sp>
        <p:nvSpPr>
          <p:cNvPr id="17" name="object 6">
            <a:extLst>
              <a:ext uri="{FF2B5EF4-FFF2-40B4-BE49-F238E27FC236}">
                <a16:creationId xmlns:a16="http://schemas.microsoft.com/office/drawing/2014/main" id="{C314D1E9-FCF1-D41C-DB56-86DF25E56AD1}"/>
              </a:ext>
            </a:extLst>
          </p:cNvPr>
          <p:cNvSpPr txBox="1"/>
          <p:nvPr/>
        </p:nvSpPr>
        <p:spPr>
          <a:xfrm>
            <a:off x="1300683" y="2542996"/>
            <a:ext cx="2808833" cy="463437"/>
          </a:xfrm>
          <a:prstGeom prst="rect">
            <a:avLst/>
          </a:prstGeom>
        </p:spPr>
        <p:txBody>
          <a:bodyPr vert="horz" wrap="square" lIns="0" tIns="8930" rIns="0" bIns="0" rtlCol="0">
            <a:spAutoFit/>
          </a:bodyPr>
          <a:lstStyle/>
          <a:p>
            <a:pPr marL="8929">
              <a:spcBef>
                <a:spcPts val="70"/>
              </a:spcBef>
            </a:pPr>
            <a:r>
              <a:rPr sz="2953" dirty="0">
                <a:latin typeface="Calibri" panose="020F0502020204030204" pitchFamily="34" charset="0"/>
                <a:cs typeface="Calibri" panose="020F0502020204030204" pitchFamily="34" charset="0"/>
              </a:rPr>
              <a:t>The</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gradient</a:t>
            </a:r>
            <a:r>
              <a:rPr sz="2953" spc="-14" dirty="0">
                <a:latin typeface="Calibri" panose="020F0502020204030204" pitchFamily="34" charset="0"/>
                <a:cs typeface="Calibri" panose="020F0502020204030204" pitchFamily="34" charset="0"/>
              </a:rPr>
              <a:t> </a:t>
            </a:r>
            <a:r>
              <a:rPr sz="2953" spc="-18" dirty="0">
                <a:latin typeface="Calibri" panose="020F0502020204030204" pitchFamily="34" charset="0"/>
                <a:cs typeface="Calibri" panose="020F0502020204030204" pitchFamily="34" charset="0"/>
              </a:rPr>
              <a:t>is:</a:t>
            </a:r>
            <a:endParaRPr sz="2953" dirty="0">
              <a:latin typeface="Calibri" panose="020F0502020204030204" pitchFamily="34" charset="0"/>
              <a:cs typeface="Calibri" panose="020F0502020204030204" pitchFamily="34" charset="0"/>
            </a:endParaRPr>
          </a:p>
        </p:txBody>
      </p:sp>
      <p:pic>
        <p:nvPicPr>
          <p:cNvPr id="19" name="Picture 18" descr="A picture containing text&#10;&#10;Description automatically generated">
            <a:extLst>
              <a:ext uri="{FF2B5EF4-FFF2-40B4-BE49-F238E27FC236}">
                <a16:creationId xmlns:a16="http://schemas.microsoft.com/office/drawing/2014/main" id="{581109A2-504E-2BB0-61B1-63AEB9A5D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7091" y="3240265"/>
            <a:ext cx="3987800" cy="1634638"/>
          </a:xfrm>
          <a:prstGeom prst="rect">
            <a:avLst/>
          </a:prstGeom>
        </p:spPr>
      </p:pic>
    </p:spTree>
    <p:extLst>
      <p:ext uri="{BB962C8B-B14F-4D97-AF65-F5344CB8AC3E}">
        <p14:creationId xmlns:p14="http://schemas.microsoft.com/office/powerpoint/2010/main" val="42110209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p:nvPr/>
        </p:nvSpPr>
        <p:spPr>
          <a:xfrm>
            <a:off x="1396040" y="5030299"/>
            <a:ext cx="6349901" cy="463437"/>
          </a:xfrm>
          <a:prstGeom prst="rect">
            <a:avLst/>
          </a:prstGeom>
        </p:spPr>
        <p:txBody>
          <a:bodyPr vert="horz" wrap="square" lIns="0" tIns="8930" rIns="0" bIns="0" rtlCol="0">
            <a:spAutoFit/>
          </a:bodyPr>
          <a:lstStyle/>
          <a:p>
            <a:pPr marL="8929">
              <a:spcBef>
                <a:spcPts val="70"/>
              </a:spcBef>
            </a:pPr>
            <a:r>
              <a:rPr sz="2953" dirty="0">
                <a:latin typeface="Calibri" panose="020F0502020204030204" pitchFamily="34" charset="0"/>
                <a:cs typeface="Calibri" panose="020F0502020204030204" pitchFamily="34" charset="0"/>
              </a:rPr>
              <a:t>What</a:t>
            </a:r>
            <a:r>
              <a:rPr sz="2953" spc="-2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we</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use</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for</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gradient</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update</a:t>
            </a:r>
            <a:r>
              <a:rPr sz="2953" spc="-11" dirty="0">
                <a:latin typeface="Calibri" panose="020F0502020204030204" pitchFamily="34" charset="0"/>
                <a:cs typeface="Calibri" panose="020F0502020204030204" pitchFamily="34" charset="0"/>
              </a:rPr>
              <a:t> </a:t>
            </a:r>
            <a:r>
              <a:rPr sz="2953" spc="-18" dirty="0">
                <a:latin typeface="Calibri" panose="020F0502020204030204" pitchFamily="34" charset="0"/>
                <a:cs typeface="Calibri" panose="020F0502020204030204" pitchFamily="34" charset="0"/>
              </a:rPr>
              <a:t>is:</a:t>
            </a:r>
            <a:endParaRPr sz="2953" dirty="0">
              <a:latin typeface="Calibri" panose="020F0502020204030204" pitchFamily="34" charset="0"/>
              <a:cs typeface="Calibri" panose="020F0502020204030204" pitchFamily="34" charset="0"/>
            </a:endParaRPr>
          </a:p>
        </p:txBody>
      </p:sp>
      <p:sp>
        <p:nvSpPr>
          <p:cNvPr id="15" name="object 2">
            <a:extLst>
              <a:ext uri="{FF2B5EF4-FFF2-40B4-BE49-F238E27FC236}">
                <a16:creationId xmlns:a16="http://schemas.microsoft.com/office/drawing/2014/main" id="{C21C09A0-E4B3-8CD1-C665-7776054D1C3A}"/>
              </a:ext>
            </a:extLst>
          </p:cNvPr>
          <p:cNvSpPr txBox="1">
            <a:spLocks/>
          </p:cNvSpPr>
          <p:nvPr/>
        </p:nvSpPr>
        <p:spPr>
          <a:xfrm>
            <a:off x="1270645" y="162070"/>
            <a:ext cx="7212310" cy="686126"/>
          </a:xfrm>
          <a:prstGeom prst="rect">
            <a:avLst/>
          </a:prstGeom>
        </p:spPr>
        <p:txBody>
          <a:bodyPr vert="horz" wrap="square" lIns="0" tIns="893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8929">
              <a:lnSpc>
                <a:spcPct val="100000"/>
              </a:lnSpc>
              <a:spcBef>
                <a:spcPts val="70"/>
              </a:spcBef>
            </a:pPr>
            <a:r>
              <a:rPr lang="en-US"/>
              <a:t>What</a:t>
            </a:r>
            <a:r>
              <a:rPr lang="en-US" spc="-21"/>
              <a:t> </a:t>
            </a:r>
            <a:r>
              <a:rPr lang="en-US"/>
              <a:t>we</a:t>
            </a:r>
            <a:r>
              <a:rPr lang="en-US" spc="-14"/>
              <a:t> </a:t>
            </a:r>
            <a:r>
              <a:rPr lang="en-US"/>
              <a:t>are</a:t>
            </a:r>
            <a:r>
              <a:rPr lang="en-US" spc="-14"/>
              <a:t> </a:t>
            </a:r>
            <a:r>
              <a:rPr lang="en-US"/>
              <a:t>truly</a:t>
            </a:r>
            <a:r>
              <a:rPr lang="en-US" spc="-11"/>
              <a:t> </a:t>
            </a:r>
            <a:r>
              <a:rPr lang="en-US" spc="-7"/>
              <a:t>minimizing:</a:t>
            </a:r>
            <a:endParaRPr lang="en-US" spc="-7" dirty="0"/>
          </a:p>
        </p:txBody>
      </p:sp>
      <p:pic>
        <p:nvPicPr>
          <p:cNvPr id="16" name="Picture 15">
            <a:extLst>
              <a:ext uri="{FF2B5EF4-FFF2-40B4-BE49-F238E27FC236}">
                <a16:creationId xmlns:a16="http://schemas.microsoft.com/office/drawing/2014/main" id="{6837BB36-AAB2-F82C-1F6E-42F6E19D1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100" y="944524"/>
            <a:ext cx="3987800" cy="1412444"/>
          </a:xfrm>
          <a:prstGeom prst="rect">
            <a:avLst/>
          </a:prstGeom>
        </p:spPr>
      </p:pic>
      <p:sp>
        <p:nvSpPr>
          <p:cNvPr id="17" name="object 6">
            <a:extLst>
              <a:ext uri="{FF2B5EF4-FFF2-40B4-BE49-F238E27FC236}">
                <a16:creationId xmlns:a16="http://schemas.microsoft.com/office/drawing/2014/main" id="{C314D1E9-FCF1-D41C-DB56-86DF25E56AD1}"/>
              </a:ext>
            </a:extLst>
          </p:cNvPr>
          <p:cNvSpPr txBox="1"/>
          <p:nvPr/>
        </p:nvSpPr>
        <p:spPr>
          <a:xfrm>
            <a:off x="1300683" y="2542996"/>
            <a:ext cx="2808833" cy="463437"/>
          </a:xfrm>
          <a:prstGeom prst="rect">
            <a:avLst/>
          </a:prstGeom>
        </p:spPr>
        <p:txBody>
          <a:bodyPr vert="horz" wrap="square" lIns="0" tIns="8930" rIns="0" bIns="0" rtlCol="0">
            <a:spAutoFit/>
          </a:bodyPr>
          <a:lstStyle/>
          <a:p>
            <a:pPr marL="8929">
              <a:spcBef>
                <a:spcPts val="70"/>
              </a:spcBef>
            </a:pPr>
            <a:r>
              <a:rPr sz="2953" dirty="0">
                <a:latin typeface="Calibri" panose="020F0502020204030204" pitchFamily="34" charset="0"/>
                <a:cs typeface="Calibri" panose="020F0502020204030204" pitchFamily="34" charset="0"/>
              </a:rPr>
              <a:t>The</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gradient</a:t>
            </a:r>
            <a:r>
              <a:rPr sz="2953" spc="-14" dirty="0">
                <a:latin typeface="Calibri" panose="020F0502020204030204" pitchFamily="34" charset="0"/>
                <a:cs typeface="Calibri" panose="020F0502020204030204" pitchFamily="34" charset="0"/>
              </a:rPr>
              <a:t> </a:t>
            </a:r>
            <a:r>
              <a:rPr sz="2953" spc="-18" dirty="0">
                <a:latin typeface="Calibri" panose="020F0502020204030204" pitchFamily="34" charset="0"/>
                <a:cs typeface="Calibri" panose="020F0502020204030204" pitchFamily="34" charset="0"/>
              </a:rPr>
              <a:t>is:</a:t>
            </a:r>
            <a:endParaRPr sz="2953" dirty="0">
              <a:latin typeface="Calibri" panose="020F0502020204030204" pitchFamily="34" charset="0"/>
              <a:cs typeface="Calibri" panose="020F0502020204030204" pitchFamily="34" charset="0"/>
            </a:endParaRPr>
          </a:p>
        </p:txBody>
      </p:sp>
      <p:pic>
        <p:nvPicPr>
          <p:cNvPr id="19" name="Picture 18" descr="A picture containing text&#10;&#10;Description automatically generated">
            <a:extLst>
              <a:ext uri="{FF2B5EF4-FFF2-40B4-BE49-F238E27FC236}">
                <a16:creationId xmlns:a16="http://schemas.microsoft.com/office/drawing/2014/main" id="{581109A2-504E-2BB0-61B1-63AEB9A5D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7091" y="3240265"/>
            <a:ext cx="3987800" cy="1634638"/>
          </a:xfrm>
          <a:prstGeom prst="rect">
            <a:avLst/>
          </a:prstGeom>
        </p:spPr>
      </p:pic>
      <p:pic>
        <p:nvPicPr>
          <p:cNvPr id="21" name="Picture 20" descr="Text&#10;&#10;Description automatically generated with medium confidence">
            <a:extLst>
              <a:ext uri="{FF2B5EF4-FFF2-40B4-BE49-F238E27FC236}">
                <a16:creationId xmlns:a16="http://schemas.microsoft.com/office/drawing/2014/main" id="{36693A82-16DC-FE3C-BC30-3A8589429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7091" y="5616864"/>
            <a:ext cx="4572000" cy="1079066"/>
          </a:xfrm>
          <a:prstGeom prst="rect">
            <a:avLst/>
          </a:prstGeom>
        </p:spPr>
      </p:pic>
    </p:spTree>
    <p:extLst>
      <p:ext uri="{BB962C8B-B14F-4D97-AF65-F5344CB8AC3E}">
        <p14:creationId xmlns:p14="http://schemas.microsoft.com/office/powerpoint/2010/main" val="21067326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552007" y="4409001"/>
            <a:ext cx="419695" cy="687586"/>
          </a:xfrm>
          <a:prstGeom prst="rect">
            <a:avLst/>
          </a:prstGeom>
        </p:spPr>
      </p:pic>
      <p:pic>
        <p:nvPicPr>
          <p:cNvPr id="3" name="object 3"/>
          <p:cNvPicPr/>
          <p:nvPr/>
        </p:nvPicPr>
        <p:blipFill>
          <a:blip r:embed="rId3" cstate="print"/>
          <a:stretch>
            <a:fillRect/>
          </a:stretch>
        </p:blipFill>
        <p:spPr>
          <a:xfrm>
            <a:off x="5552007" y="5254116"/>
            <a:ext cx="1821656" cy="687582"/>
          </a:xfrm>
          <a:prstGeom prst="rect">
            <a:avLst/>
          </a:prstGeom>
        </p:spPr>
      </p:pic>
      <p:sp>
        <p:nvSpPr>
          <p:cNvPr id="4" name="object 4"/>
          <p:cNvSpPr txBox="1"/>
          <p:nvPr/>
        </p:nvSpPr>
        <p:spPr>
          <a:xfrm>
            <a:off x="5587922" y="5999938"/>
            <a:ext cx="2121247"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vector</a:t>
            </a:r>
            <a:r>
              <a:rPr sz="984" spc="-28"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of</a:t>
            </a:r>
            <a:r>
              <a:rPr sz="984" spc="-21"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parameter</a:t>
            </a:r>
            <a:r>
              <a:rPr sz="984" spc="-25"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update</a:t>
            </a:r>
            <a:r>
              <a:rPr sz="984" spc="-21" dirty="0">
                <a:solidFill>
                  <a:srgbClr val="00882B"/>
                </a:solidFill>
                <a:latin typeface="Calibri" panose="020F0502020204030204" pitchFamily="34" charset="0"/>
                <a:cs typeface="Calibri" panose="020F0502020204030204" pitchFamily="34" charset="0"/>
              </a:rPr>
              <a:t> </a:t>
            </a:r>
            <a:r>
              <a:rPr sz="984" spc="-7" dirty="0">
                <a:solidFill>
                  <a:srgbClr val="00882B"/>
                </a:solidFill>
                <a:latin typeface="Calibri" panose="020F0502020204030204" pitchFamily="34" charset="0"/>
                <a:cs typeface="Calibri" panose="020F0502020204030204" pitchFamily="34" charset="0"/>
              </a:rPr>
              <a:t>equations</a:t>
            </a:r>
            <a:endParaRPr sz="984" dirty="0">
              <a:latin typeface="Calibri" panose="020F0502020204030204" pitchFamily="34" charset="0"/>
              <a:cs typeface="Calibri" panose="020F0502020204030204" pitchFamily="34" charset="0"/>
            </a:endParaRPr>
          </a:p>
        </p:txBody>
      </p:sp>
      <p:sp>
        <p:nvSpPr>
          <p:cNvPr id="5" name="object 5"/>
          <p:cNvSpPr txBox="1"/>
          <p:nvPr/>
        </p:nvSpPr>
        <p:spPr>
          <a:xfrm>
            <a:off x="6309244" y="4752794"/>
            <a:ext cx="2128838"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vector</a:t>
            </a:r>
            <a:r>
              <a:rPr sz="984" spc="-25"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of</a:t>
            </a:r>
            <a:r>
              <a:rPr sz="984" spc="-21"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parameter</a:t>
            </a:r>
            <a:r>
              <a:rPr sz="984" spc="-25"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partial</a:t>
            </a:r>
            <a:r>
              <a:rPr sz="984" spc="-18" dirty="0">
                <a:solidFill>
                  <a:srgbClr val="00882B"/>
                </a:solidFill>
                <a:latin typeface="Calibri" panose="020F0502020204030204" pitchFamily="34" charset="0"/>
                <a:cs typeface="Calibri" panose="020F0502020204030204" pitchFamily="34" charset="0"/>
              </a:rPr>
              <a:t> </a:t>
            </a:r>
            <a:r>
              <a:rPr sz="984" spc="-7" dirty="0">
                <a:solidFill>
                  <a:srgbClr val="00882B"/>
                </a:solidFill>
                <a:latin typeface="Calibri" panose="020F0502020204030204" pitchFamily="34" charset="0"/>
                <a:cs typeface="Calibri" panose="020F0502020204030204" pitchFamily="34" charset="0"/>
              </a:rPr>
              <a:t>derivatives</a:t>
            </a:r>
            <a:endParaRPr sz="984" dirty="0">
              <a:latin typeface="Calibri" panose="020F0502020204030204" pitchFamily="34" charset="0"/>
              <a:cs typeface="Calibri" panose="020F0502020204030204" pitchFamily="34" charset="0"/>
            </a:endParaRPr>
          </a:p>
        </p:txBody>
      </p:sp>
      <p:sp>
        <p:nvSpPr>
          <p:cNvPr id="6" name="object 6"/>
          <p:cNvSpPr txBox="1">
            <a:spLocks noGrp="1"/>
          </p:cNvSpPr>
          <p:nvPr>
            <p:ph type="title"/>
          </p:nvPr>
        </p:nvSpPr>
        <p:spPr>
          <a:xfrm>
            <a:off x="442020" y="379466"/>
            <a:ext cx="8112903" cy="624570"/>
          </a:xfrm>
          <a:prstGeom prst="rect">
            <a:avLst/>
          </a:prstGeom>
        </p:spPr>
        <p:txBody>
          <a:bodyPr vert="horz" wrap="square" lIns="0" tIns="8930" rIns="0" bIns="0" rtlCol="0" anchor="ctr">
            <a:spAutoFit/>
          </a:bodyPr>
          <a:lstStyle/>
          <a:p>
            <a:pPr marL="8929">
              <a:lnSpc>
                <a:spcPct val="100000"/>
              </a:lnSpc>
              <a:spcBef>
                <a:spcPts val="70"/>
              </a:spcBef>
            </a:pPr>
            <a:r>
              <a:rPr sz="4000" dirty="0">
                <a:uFill>
                  <a:solidFill>
                    <a:srgbClr val="000000"/>
                  </a:solidFill>
                </a:uFill>
                <a:cs typeface="Calibri" panose="020F0502020204030204" pitchFamily="34" charset="0"/>
              </a:rPr>
              <a:t>Stochastic</a:t>
            </a:r>
            <a:r>
              <a:rPr sz="4000" dirty="0">
                <a:cs typeface="Calibri" panose="020F0502020204030204" pitchFamily="34" charset="0"/>
              </a:rPr>
              <a:t> Gradient </a:t>
            </a:r>
            <a:r>
              <a:rPr sz="4000" spc="-7" dirty="0">
                <a:cs typeface="Calibri" panose="020F0502020204030204" pitchFamily="34" charset="0"/>
              </a:rPr>
              <a:t>Descent</a:t>
            </a:r>
            <a:endParaRPr sz="4000" dirty="0">
              <a:cs typeface="Calibri" panose="020F0502020204030204" pitchFamily="34" charset="0"/>
            </a:endParaRPr>
          </a:p>
        </p:txBody>
      </p:sp>
      <p:sp>
        <p:nvSpPr>
          <p:cNvPr id="7" name="object 7"/>
          <p:cNvSpPr txBox="1">
            <a:spLocks noGrp="1"/>
          </p:cNvSpPr>
          <p:nvPr>
            <p:ph type="body" idx="1"/>
          </p:nvPr>
        </p:nvSpPr>
        <p:spPr>
          <a:xfrm>
            <a:off x="1243299" y="1200596"/>
            <a:ext cx="5545336" cy="4616432"/>
          </a:xfrm>
          <a:prstGeom prst="rect">
            <a:avLst/>
          </a:prstGeom>
        </p:spPr>
        <p:txBody>
          <a:bodyPr vert="horz" wrap="square" lIns="0" tIns="8930" rIns="0" bIns="0" rtlCol="0">
            <a:spAutoFit/>
          </a:bodyPr>
          <a:lstStyle/>
          <a:p>
            <a:pPr marL="0" indent="0">
              <a:lnSpc>
                <a:spcPct val="100000"/>
              </a:lnSpc>
              <a:spcBef>
                <a:spcPts val="70"/>
              </a:spcBef>
              <a:buNone/>
            </a:pPr>
            <a:r>
              <a:rPr dirty="0"/>
              <a:t>For each example </a:t>
            </a:r>
            <a:r>
              <a:rPr spc="-7" dirty="0"/>
              <a:t>sample</a:t>
            </a:r>
          </a:p>
          <a:p>
            <a:pPr marL="901866" indent="-446915">
              <a:lnSpc>
                <a:spcPct val="100000"/>
              </a:lnSpc>
              <a:spcBef>
                <a:spcPts val="2296"/>
              </a:spcBef>
              <a:buAutoNum type="arabicPeriod"/>
              <a:tabLst>
                <a:tab pos="902313" algn="l"/>
              </a:tabLst>
            </a:pPr>
            <a:r>
              <a:rPr spc="-7" dirty="0"/>
              <a:t>Predict</a:t>
            </a:r>
          </a:p>
          <a:p>
            <a:pPr marL="1348335" lvl="1" indent="-446915">
              <a:lnSpc>
                <a:spcPct val="100000"/>
              </a:lnSpc>
              <a:spcBef>
                <a:spcPts val="2243"/>
              </a:spcBef>
              <a:buAutoNum type="alphaLcPeriod"/>
              <a:tabLst>
                <a:tab pos="1348781" algn="l"/>
              </a:tabLst>
            </a:pPr>
            <a:r>
              <a:rPr sz="2531" dirty="0">
                <a:latin typeface="Calibri" panose="020F0502020204030204" pitchFamily="34" charset="0"/>
                <a:cs typeface="Calibri" panose="020F0502020204030204" pitchFamily="34" charset="0"/>
              </a:rPr>
              <a:t>Forward </a:t>
            </a:r>
            <a:r>
              <a:rPr sz="2531" spc="-14" dirty="0">
                <a:latin typeface="Calibri" panose="020F0502020204030204" pitchFamily="34" charset="0"/>
                <a:cs typeface="Calibri" panose="020F0502020204030204" pitchFamily="34" charset="0"/>
              </a:rPr>
              <a:t>pass</a:t>
            </a:r>
            <a:endParaRPr sz="2531" dirty="0">
              <a:latin typeface="Calibri" panose="020F0502020204030204" pitchFamily="34" charset="0"/>
              <a:cs typeface="Calibri" panose="020F0502020204030204" pitchFamily="34" charset="0"/>
            </a:endParaRPr>
          </a:p>
          <a:p>
            <a:pPr marL="1348335" lvl="1" indent="-446915">
              <a:lnSpc>
                <a:spcPct val="100000"/>
              </a:lnSpc>
              <a:spcBef>
                <a:spcPts val="2296"/>
              </a:spcBef>
              <a:buAutoNum type="alphaLcPeriod"/>
              <a:tabLst>
                <a:tab pos="1348781" algn="l"/>
              </a:tabLst>
            </a:pPr>
            <a:r>
              <a:rPr sz="2531" dirty="0">
                <a:latin typeface="Calibri" panose="020F0502020204030204" pitchFamily="34" charset="0"/>
                <a:cs typeface="Calibri" panose="020F0502020204030204" pitchFamily="34" charset="0"/>
              </a:rPr>
              <a:t>Compute </a:t>
            </a:r>
            <a:r>
              <a:rPr sz="2531" spc="-14" dirty="0">
                <a:latin typeface="Calibri" panose="020F0502020204030204" pitchFamily="34" charset="0"/>
                <a:cs typeface="Calibri" panose="020F0502020204030204" pitchFamily="34" charset="0"/>
              </a:rPr>
              <a:t>Loss</a:t>
            </a:r>
            <a:endParaRPr sz="2531" dirty="0">
              <a:latin typeface="Calibri" panose="020F0502020204030204" pitchFamily="34" charset="0"/>
              <a:cs typeface="Calibri" panose="020F0502020204030204" pitchFamily="34" charset="0"/>
            </a:endParaRPr>
          </a:p>
          <a:p>
            <a:pPr marL="901866" indent="-446915">
              <a:lnSpc>
                <a:spcPct val="100000"/>
              </a:lnSpc>
              <a:spcBef>
                <a:spcPts val="2313"/>
              </a:spcBef>
              <a:buAutoNum type="arabicPeriod"/>
              <a:tabLst>
                <a:tab pos="902313" algn="l"/>
              </a:tabLst>
            </a:pPr>
            <a:r>
              <a:rPr spc="-7" dirty="0"/>
              <a:t>Update</a:t>
            </a:r>
          </a:p>
          <a:p>
            <a:pPr marL="1348335" lvl="1" indent="-446915">
              <a:lnSpc>
                <a:spcPct val="100000"/>
              </a:lnSpc>
              <a:spcBef>
                <a:spcPts val="2310"/>
              </a:spcBef>
              <a:buAutoNum type="alphaLcPeriod"/>
              <a:tabLst>
                <a:tab pos="1348781" algn="l"/>
              </a:tabLst>
            </a:pPr>
            <a:r>
              <a:rPr sz="2531" dirty="0">
                <a:latin typeface="Calibri" panose="020F0502020204030204" pitchFamily="34" charset="0"/>
                <a:cs typeface="Calibri" panose="020F0502020204030204" pitchFamily="34" charset="0"/>
              </a:rPr>
              <a:t>Back </a:t>
            </a:r>
            <a:r>
              <a:rPr sz="2531" spc="-7" dirty="0">
                <a:latin typeface="Calibri" panose="020F0502020204030204" pitchFamily="34" charset="0"/>
                <a:cs typeface="Calibri" panose="020F0502020204030204" pitchFamily="34" charset="0"/>
              </a:rPr>
              <a:t>Propagation</a:t>
            </a:r>
            <a:endParaRPr lang="en-US" sz="2531" spc="-7" dirty="0">
              <a:latin typeface="Calibri" panose="020F0502020204030204" pitchFamily="34" charset="0"/>
              <a:cs typeface="Calibri" panose="020F0502020204030204" pitchFamily="34" charset="0"/>
            </a:endParaRPr>
          </a:p>
          <a:p>
            <a:pPr marL="1348335" lvl="1" indent="-446915">
              <a:lnSpc>
                <a:spcPct val="100000"/>
              </a:lnSpc>
              <a:spcBef>
                <a:spcPts val="2310"/>
              </a:spcBef>
              <a:buAutoNum type="alphaLcPeriod"/>
              <a:tabLst>
                <a:tab pos="1348781" algn="l"/>
              </a:tabLst>
            </a:pPr>
            <a:r>
              <a:rPr lang="en-US" sz="2531" dirty="0">
                <a:latin typeface="Calibri" panose="020F0502020204030204" pitchFamily="34" charset="0"/>
                <a:cs typeface="Calibri" panose="020F0502020204030204" pitchFamily="34" charset="0"/>
              </a:rPr>
              <a:t>Gradient </a:t>
            </a:r>
            <a:r>
              <a:rPr lang="en-US" sz="2531" spc="-7" dirty="0">
                <a:latin typeface="Calibri" panose="020F0502020204030204" pitchFamily="34" charset="0"/>
                <a:cs typeface="Calibri" panose="020F0502020204030204" pitchFamily="34" charset="0"/>
              </a:rPr>
              <a:t>update</a:t>
            </a:r>
            <a:endParaRPr sz="2531" dirty="0">
              <a:latin typeface="Calibri" panose="020F0502020204030204" pitchFamily="34" charset="0"/>
              <a:cs typeface="Calibri" panose="020F0502020204030204" pitchFamily="34" charset="0"/>
            </a:endParaRPr>
          </a:p>
        </p:txBody>
      </p:sp>
      <p:pic>
        <p:nvPicPr>
          <p:cNvPr id="9" name="object 9"/>
          <p:cNvPicPr/>
          <p:nvPr/>
        </p:nvPicPr>
        <p:blipFill>
          <a:blip r:embed="rId4" cstate="print"/>
          <a:stretch>
            <a:fillRect/>
          </a:stretch>
        </p:blipFill>
        <p:spPr>
          <a:xfrm>
            <a:off x="5498571" y="1276632"/>
            <a:ext cx="1088395" cy="366098"/>
          </a:xfrm>
          <a:prstGeom prst="rect">
            <a:avLst/>
          </a:prstGeom>
        </p:spPr>
      </p:pic>
      <p:pic>
        <p:nvPicPr>
          <p:cNvPr id="10" name="object 10"/>
          <p:cNvPicPr/>
          <p:nvPr/>
        </p:nvPicPr>
        <p:blipFill>
          <a:blip r:embed="rId5" cstate="print"/>
          <a:stretch>
            <a:fillRect/>
          </a:stretch>
        </p:blipFill>
        <p:spPr>
          <a:xfrm>
            <a:off x="5552006" y="2544740"/>
            <a:ext cx="2062758" cy="330395"/>
          </a:xfrm>
          <a:prstGeom prst="rect">
            <a:avLst/>
          </a:prstGeom>
        </p:spPr>
      </p:pic>
      <p:pic>
        <p:nvPicPr>
          <p:cNvPr id="11" name="object 11"/>
          <p:cNvPicPr/>
          <p:nvPr/>
        </p:nvPicPr>
        <p:blipFill>
          <a:blip r:embed="rId6" cstate="print"/>
          <a:stretch>
            <a:fillRect/>
          </a:stretch>
        </p:blipFill>
        <p:spPr>
          <a:xfrm>
            <a:off x="5552007" y="3240843"/>
            <a:ext cx="303609" cy="285749"/>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6869" y="2131448"/>
            <a:ext cx="5545336" cy="1971416"/>
          </a:xfrm>
          <a:prstGeom prst="rect">
            <a:avLst/>
          </a:prstGeom>
        </p:spPr>
        <p:txBody>
          <a:bodyPr vert="horz" wrap="square" lIns="0" tIns="489310" rIns="0" bIns="0" rtlCol="0" anchor="ctr">
            <a:spAutoFit/>
          </a:bodyPr>
          <a:lstStyle/>
          <a:p>
            <a:pPr marL="509867">
              <a:lnSpc>
                <a:spcPct val="100000"/>
              </a:lnSpc>
              <a:spcBef>
                <a:spcPts val="70"/>
              </a:spcBef>
            </a:pPr>
            <a:r>
              <a:rPr dirty="0"/>
              <a:t>How</a:t>
            </a:r>
            <a:r>
              <a:rPr spc="-14" dirty="0"/>
              <a:t> </a:t>
            </a:r>
            <a:r>
              <a:rPr dirty="0"/>
              <a:t>do</a:t>
            </a:r>
            <a:r>
              <a:rPr spc="-11" dirty="0"/>
              <a:t> </a:t>
            </a:r>
            <a:r>
              <a:rPr dirty="0"/>
              <a:t>we</a:t>
            </a:r>
            <a:r>
              <a:rPr spc="-11" dirty="0"/>
              <a:t> </a:t>
            </a:r>
            <a:r>
              <a:rPr dirty="0"/>
              <a:t>select</a:t>
            </a:r>
            <a:r>
              <a:rPr spc="-7" dirty="0"/>
              <a:t> </a:t>
            </a:r>
            <a:r>
              <a:rPr dirty="0"/>
              <a:t>which</a:t>
            </a:r>
            <a:r>
              <a:rPr spc="-11" dirty="0"/>
              <a:t> </a:t>
            </a:r>
            <a:r>
              <a:rPr spc="-7" dirty="0"/>
              <a:t>sample?</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1211" y="569714"/>
            <a:ext cx="6578501" cy="1987829"/>
          </a:xfrm>
          <a:prstGeom prst="rect">
            <a:avLst/>
          </a:prstGeom>
        </p:spPr>
        <p:txBody>
          <a:bodyPr vert="horz" wrap="square" lIns="0" tIns="8930" rIns="0" bIns="0" rtlCol="0">
            <a:spAutoFit/>
          </a:bodyPr>
          <a:lstStyle/>
          <a:p>
            <a:pPr marL="8929">
              <a:spcBef>
                <a:spcPts val="70"/>
              </a:spcBef>
            </a:pPr>
            <a:r>
              <a:rPr sz="2953" dirty="0">
                <a:latin typeface="Calibri" panose="020F0502020204030204" pitchFamily="34" charset="0"/>
                <a:cs typeface="Calibri" panose="020F0502020204030204" pitchFamily="34" charset="0"/>
              </a:rPr>
              <a:t>How</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do</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we</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select</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which</a:t>
            </a:r>
            <a:r>
              <a:rPr sz="2953" spc="-11" dirty="0">
                <a:latin typeface="Calibri" panose="020F0502020204030204" pitchFamily="34" charset="0"/>
                <a:cs typeface="Calibri" panose="020F0502020204030204" pitchFamily="34" charset="0"/>
              </a:rPr>
              <a:t> </a:t>
            </a:r>
            <a:r>
              <a:rPr sz="2953" spc="-7" dirty="0">
                <a:latin typeface="Calibri" panose="020F0502020204030204" pitchFamily="34" charset="0"/>
                <a:cs typeface="Calibri" panose="020F0502020204030204" pitchFamily="34" charset="0"/>
              </a:rPr>
              <a:t>sample?</a:t>
            </a:r>
            <a:endParaRPr sz="2953" dirty="0">
              <a:latin typeface="Calibri" panose="020F0502020204030204" pitchFamily="34" charset="0"/>
              <a:cs typeface="Calibri" panose="020F0502020204030204" pitchFamily="34" charset="0"/>
            </a:endParaRPr>
          </a:p>
          <a:p>
            <a:pPr marL="410305" indent="-401822">
              <a:spcBef>
                <a:spcPts val="2362"/>
              </a:spcBef>
              <a:buFont typeface="Arial"/>
              <a:buChar char="•"/>
              <a:tabLst>
                <a:tab pos="410305" algn="l"/>
                <a:tab pos="410751" algn="l"/>
              </a:tabLst>
            </a:pPr>
            <a:r>
              <a:rPr sz="2953" dirty="0">
                <a:latin typeface="Calibri" panose="020F0502020204030204" pitchFamily="34" charset="0"/>
                <a:cs typeface="Calibri" panose="020F0502020204030204" pitchFamily="34" charset="0"/>
              </a:rPr>
              <a:t>Select</a:t>
            </a:r>
            <a:r>
              <a:rPr sz="2953" spc="-18" dirty="0">
                <a:latin typeface="Calibri" panose="020F0502020204030204" pitchFamily="34" charset="0"/>
                <a:cs typeface="Calibri" panose="020F0502020204030204" pitchFamily="34" charset="0"/>
              </a:rPr>
              <a:t> </a:t>
            </a:r>
            <a:r>
              <a:rPr sz="2953" spc="-7" dirty="0">
                <a:latin typeface="Calibri" panose="020F0502020204030204" pitchFamily="34" charset="0"/>
                <a:cs typeface="Calibri" panose="020F0502020204030204" pitchFamily="34" charset="0"/>
              </a:rPr>
              <a:t>randomly!</a:t>
            </a:r>
            <a:endParaRPr sz="2953" dirty="0">
              <a:latin typeface="Calibri" panose="020F0502020204030204" pitchFamily="34" charset="0"/>
              <a:cs typeface="Calibri" panose="020F0502020204030204" pitchFamily="34" charset="0"/>
            </a:endParaRPr>
          </a:p>
          <a:p>
            <a:pPr marL="8929">
              <a:spcBef>
                <a:spcPts val="2362"/>
              </a:spcBef>
            </a:pPr>
            <a:r>
              <a:rPr sz="2953" dirty="0">
                <a:latin typeface="Calibri" panose="020F0502020204030204" pitchFamily="34" charset="0"/>
                <a:cs typeface="Calibri" panose="020F0502020204030204" pitchFamily="34" charset="0"/>
              </a:rPr>
              <a:t>Do</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we</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need</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to</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use</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only</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one</a:t>
            </a:r>
            <a:r>
              <a:rPr sz="2953" spc="-7" dirty="0">
                <a:latin typeface="Calibri" panose="020F0502020204030204" pitchFamily="34" charset="0"/>
                <a:cs typeface="Calibri" panose="020F0502020204030204" pitchFamily="34" charset="0"/>
              </a:rPr>
              <a:t> sample?</a:t>
            </a:r>
            <a:endParaRPr sz="2953"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33849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Mini-batch</a:t>
            </a:r>
            <a:endParaRPr lang="zh-TW" altLang="en-US" dirty="0"/>
          </a:p>
        </p:txBody>
      </p:sp>
      <p:grpSp>
        <p:nvGrpSpPr>
          <p:cNvPr id="4" name="群組 3"/>
          <p:cNvGrpSpPr/>
          <p:nvPr/>
        </p:nvGrpSpPr>
        <p:grpSpPr>
          <a:xfrm>
            <a:off x="1258864" y="1778496"/>
            <a:ext cx="421911" cy="671513"/>
            <a:chOff x="510563" y="3417283"/>
            <a:chExt cx="421911" cy="671513"/>
          </a:xfrm>
        </p:grpSpPr>
        <p:sp>
          <p:nvSpPr>
            <p:cNvPr id="5" name="矩形 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6" name="矩形 5"/>
            <p:cNvSpPr/>
            <p:nvPr/>
          </p:nvSpPr>
          <p:spPr>
            <a:xfrm>
              <a:off x="510563" y="3522206"/>
              <a:ext cx="421911" cy="461665"/>
            </a:xfrm>
            <a:prstGeom prst="rect">
              <a:avLst/>
            </a:prstGeom>
          </p:spPr>
          <p:txBody>
            <a:bodyPr wrap="none">
              <a:spAutoFit/>
            </a:bodyPr>
            <a:lstStyle/>
            <a:p>
              <a:pPr algn="ctr"/>
              <a:r>
                <a:rPr lang="en-US" altLang="zh-TW" sz="2400" dirty="0"/>
                <a:t>x</a:t>
              </a:r>
              <a:r>
                <a:rPr lang="en-US" altLang="zh-TW" sz="2400" baseline="30000" dirty="0"/>
                <a:t>1</a:t>
              </a:r>
              <a:endParaRPr lang="zh-TW" altLang="en-US" sz="2400" baseline="30000" dirty="0"/>
            </a:p>
          </p:txBody>
        </p:sp>
      </p:grpSp>
      <p:sp>
        <p:nvSpPr>
          <p:cNvPr id="13" name="矩形 12"/>
          <p:cNvSpPr/>
          <p:nvPr/>
        </p:nvSpPr>
        <p:spPr>
          <a:xfrm>
            <a:off x="2058789" y="178106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17" name="文字方塊 16"/>
          <p:cNvSpPr txBox="1"/>
          <p:nvPr/>
        </p:nvSpPr>
        <p:spPr>
          <a:xfrm rot="5400000">
            <a:off x="2281307" y="3323803"/>
            <a:ext cx="828675"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8" name="直線單箭頭接點 17"/>
          <p:cNvCxnSpPr/>
          <p:nvPr/>
        </p:nvCxnSpPr>
        <p:spPr>
          <a:xfrm flipV="1">
            <a:off x="1627406" y="211425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3027655" y="2109044"/>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群組 23"/>
          <p:cNvGrpSpPr/>
          <p:nvPr/>
        </p:nvGrpSpPr>
        <p:grpSpPr>
          <a:xfrm>
            <a:off x="3426170" y="1778496"/>
            <a:ext cx="428323" cy="671513"/>
            <a:chOff x="507357" y="3417283"/>
            <a:chExt cx="428323" cy="671513"/>
          </a:xfrm>
        </p:grpSpPr>
        <p:sp>
          <p:nvSpPr>
            <p:cNvPr id="25" name="矩形 24"/>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26" name="矩形 25"/>
            <p:cNvSpPr/>
            <p:nvPr/>
          </p:nvSpPr>
          <p:spPr>
            <a:xfrm>
              <a:off x="507357" y="3522206"/>
              <a:ext cx="428323" cy="461665"/>
            </a:xfrm>
            <a:prstGeom prst="rect">
              <a:avLst/>
            </a:prstGeom>
          </p:spPr>
          <p:txBody>
            <a:bodyPr wrap="none">
              <a:spAutoFit/>
            </a:bodyPr>
            <a:lstStyle/>
            <a:p>
              <a:pPr algn="ctr"/>
              <a:r>
                <a:rPr lang="en-US" altLang="zh-TW" sz="2400" dirty="0"/>
                <a:t>y</a:t>
              </a:r>
              <a:r>
                <a:rPr lang="en-US" altLang="zh-TW" sz="2400" baseline="30000" dirty="0"/>
                <a:t>1</a:t>
              </a:r>
              <a:endParaRPr lang="zh-TW" altLang="en-US" sz="2400" baseline="30000" dirty="0"/>
            </a:p>
          </p:txBody>
        </p:sp>
      </p:grpSp>
      <p:sp>
        <p:nvSpPr>
          <p:cNvPr id="33" name="矩形 32"/>
          <p:cNvSpPr/>
          <p:nvPr/>
        </p:nvSpPr>
        <p:spPr>
          <a:xfrm>
            <a:off x="4444214" y="1778496"/>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36" name="文字方塊 35"/>
              <p:cNvSpPr txBox="1"/>
              <p:nvPr/>
            </p:nvSpPr>
            <p:spPr>
              <a:xfrm>
                <a:off x="4433773" y="1952099"/>
                <a:ext cx="3914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36" name="文字方塊 35"/>
              <p:cNvSpPr txBox="1">
                <a:spLocks noRot="1" noChangeAspect="1" noMove="1" noResize="1" noEditPoints="1" noAdjustHandles="1" noChangeArrowheads="1" noChangeShapeType="1" noTextEdit="1"/>
              </p:cNvSpPr>
              <p:nvPr/>
            </p:nvSpPr>
            <p:spPr>
              <a:xfrm>
                <a:off x="4433773" y="1952099"/>
                <a:ext cx="391454" cy="369332"/>
              </a:xfrm>
              <a:prstGeom prst="rect">
                <a:avLst/>
              </a:prstGeom>
              <a:blipFill rotWithShape="0">
                <a:blip r:embed="rId3"/>
                <a:stretch>
                  <a:fillRect l="-18462" t="-16393" r="-47692" b="-24590"/>
                </a:stretch>
              </a:blipFill>
            </p:spPr>
            <p:txBody>
              <a:bodyPr/>
              <a:lstStyle/>
              <a:p>
                <a:r>
                  <a:rPr lang="zh-TW" altLang="en-US">
                    <a:noFill/>
                  </a:rPr>
                  <a:t> </a:t>
                </a:r>
              </a:p>
            </p:txBody>
          </p:sp>
        </mc:Fallback>
      </mc:AlternateContent>
      <p:sp>
        <p:nvSpPr>
          <p:cNvPr id="39" name="左-右雙向箭號 38"/>
          <p:cNvSpPr/>
          <p:nvPr/>
        </p:nvSpPr>
        <p:spPr>
          <a:xfrm>
            <a:off x="3785800" y="207047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2" name="文字方塊 41"/>
              <p:cNvSpPr txBox="1"/>
              <p:nvPr/>
            </p:nvSpPr>
            <p:spPr>
              <a:xfrm>
                <a:off x="3927373" y="2265204"/>
                <a:ext cx="4072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𝐶</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3927373" y="2265204"/>
                <a:ext cx="407291" cy="369332"/>
              </a:xfrm>
              <a:prstGeom prst="rect">
                <a:avLst/>
              </a:prstGeom>
              <a:blipFill rotWithShape="0">
                <a:blip r:embed="rId4"/>
                <a:stretch>
                  <a:fillRect l="-16418" t="-1667" r="-5970" b="-6667"/>
                </a:stretch>
              </a:blipFill>
            </p:spPr>
            <p:txBody>
              <a:bodyPr/>
              <a:lstStyle/>
              <a:p>
                <a:r>
                  <a:rPr lang="zh-TW" altLang="en-US">
                    <a:noFill/>
                  </a:rPr>
                  <a:t> </a:t>
                </a:r>
              </a:p>
            </p:txBody>
          </p:sp>
        </mc:Fallback>
      </mc:AlternateContent>
      <p:grpSp>
        <p:nvGrpSpPr>
          <p:cNvPr id="47" name="群組 46"/>
          <p:cNvGrpSpPr/>
          <p:nvPr/>
        </p:nvGrpSpPr>
        <p:grpSpPr>
          <a:xfrm>
            <a:off x="1209850" y="2586461"/>
            <a:ext cx="526106" cy="671513"/>
            <a:chOff x="458466" y="3417283"/>
            <a:chExt cx="526106" cy="671513"/>
          </a:xfrm>
        </p:grpSpPr>
        <p:sp>
          <p:nvSpPr>
            <p:cNvPr id="48" name="矩形 47"/>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49" name="矩形 48"/>
            <p:cNvSpPr/>
            <p:nvPr/>
          </p:nvSpPr>
          <p:spPr>
            <a:xfrm>
              <a:off x="458466" y="3522206"/>
              <a:ext cx="526106" cy="461665"/>
            </a:xfrm>
            <a:prstGeom prst="rect">
              <a:avLst/>
            </a:prstGeom>
          </p:spPr>
          <p:txBody>
            <a:bodyPr wrap="none">
              <a:spAutoFit/>
            </a:bodyPr>
            <a:lstStyle/>
            <a:p>
              <a:pPr algn="ctr"/>
              <a:r>
                <a:rPr lang="en-US" altLang="zh-TW" sz="2400" dirty="0"/>
                <a:t>x</a:t>
              </a:r>
              <a:r>
                <a:rPr lang="en-US" altLang="zh-TW" sz="2400" baseline="30000" dirty="0"/>
                <a:t>31</a:t>
              </a:r>
              <a:endParaRPr lang="zh-TW" altLang="en-US" sz="2400" baseline="30000" dirty="0"/>
            </a:p>
          </p:txBody>
        </p:sp>
      </p:grpSp>
      <p:sp>
        <p:nvSpPr>
          <p:cNvPr id="50" name="矩形 49"/>
          <p:cNvSpPr/>
          <p:nvPr/>
        </p:nvSpPr>
        <p:spPr>
          <a:xfrm>
            <a:off x="2061873" y="258063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51" name="直線單箭頭接點 50"/>
          <p:cNvCxnSpPr/>
          <p:nvPr/>
        </p:nvCxnSpPr>
        <p:spPr>
          <a:xfrm flipV="1">
            <a:off x="1627529" y="292221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3027778" y="291700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群組 52"/>
          <p:cNvGrpSpPr/>
          <p:nvPr/>
        </p:nvGrpSpPr>
        <p:grpSpPr>
          <a:xfrm>
            <a:off x="3377157" y="2586461"/>
            <a:ext cx="532518" cy="671513"/>
            <a:chOff x="455261" y="3417283"/>
            <a:chExt cx="532518" cy="671513"/>
          </a:xfrm>
        </p:grpSpPr>
        <p:sp>
          <p:nvSpPr>
            <p:cNvPr id="54" name="矩形 53"/>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55" name="矩形 54"/>
            <p:cNvSpPr/>
            <p:nvPr/>
          </p:nvSpPr>
          <p:spPr>
            <a:xfrm>
              <a:off x="455261" y="3522206"/>
              <a:ext cx="532518" cy="461665"/>
            </a:xfrm>
            <a:prstGeom prst="rect">
              <a:avLst/>
            </a:prstGeom>
          </p:spPr>
          <p:txBody>
            <a:bodyPr wrap="none">
              <a:spAutoFit/>
            </a:bodyPr>
            <a:lstStyle/>
            <a:p>
              <a:pPr algn="ctr"/>
              <a:r>
                <a:rPr lang="en-US" altLang="zh-TW" sz="2400" dirty="0"/>
                <a:t>y</a:t>
              </a:r>
              <a:r>
                <a:rPr lang="en-US" altLang="zh-TW" sz="2400" baseline="30000" dirty="0"/>
                <a:t>31</a:t>
              </a:r>
              <a:endParaRPr lang="zh-TW" altLang="en-US" sz="2400" baseline="30000" dirty="0"/>
            </a:p>
          </p:txBody>
        </p:sp>
      </p:grpSp>
      <p:sp>
        <p:nvSpPr>
          <p:cNvPr id="56" name="矩形 55"/>
          <p:cNvSpPr/>
          <p:nvPr/>
        </p:nvSpPr>
        <p:spPr>
          <a:xfrm>
            <a:off x="4447297" y="2586461"/>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57" name="文字方塊 56"/>
              <p:cNvSpPr txBox="1"/>
              <p:nvPr/>
            </p:nvSpPr>
            <p:spPr>
              <a:xfrm>
                <a:off x="4447297" y="2748469"/>
                <a:ext cx="5279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31</m:t>
                          </m:r>
                        </m:sup>
                      </m:sSup>
                    </m:oMath>
                  </m:oMathPara>
                </a14:m>
                <a:endParaRPr lang="zh-TW" altLang="en-US" sz="2400" dirty="0"/>
              </a:p>
            </p:txBody>
          </p:sp>
        </mc:Choice>
        <mc:Fallback xmlns="">
          <p:sp>
            <p:nvSpPr>
              <p:cNvPr id="57" name="文字方塊 56"/>
              <p:cNvSpPr txBox="1">
                <a:spLocks noRot="1" noChangeAspect="1" noMove="1" noResize="1" noEditPoints="1" noAdjustHandles="1" noChangeArrowheads="1" noChangeShapeType="1" noTextEdit="1"/>
              </p:cNvSpPr>
              <p:nvPr/>
            </p:nvSpPr>
            <p:spPr>
              <a:xfrm>
                <a:off x="4447297" y="2748469"/>
                <a:ext cx="527901" cy="369332"/>
              </a:xfrm>
              <a:prstGeom prst="rect">
                <a:avLst/>
              </a:prstGeom>
              <a:blipFill rotWithShape="0">
                <a:blip r:embed="rId5"/>
                <a:stretch>
                  <a:fillRect l="-13953" t="-18333" r="-33721" b="-26667"/>
                </a:stretch>
              </a:blipFill>
            </p:spPr>
            <p:txBody>
              <a:bodyPr/>
              <a:lstStyle/>
              <a:p>
                <a:r>
                  <a:rPr lang="zh-TW" altLang="en-US">
                    <a:noFill/>
                  </a:rPr>
                  <a:t> </a:t>
                </a:r>
              </a:p>
            </p:txBody>
          </p:sp>
        </mc:Fallback>
      </mc:AlternateContent>
      <p:sp>
        <p:nvSpPr>
          <p:cNvPr id="58" name="左-右雙向箭號 57"/>
          <p:cNvSpPr/>
          <p:nvPr/>
        </p:nvSpPr>
        <p:spPr>
          <a:xfrm>
            <a:off x="3783522" y="285203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9" name="文字方塊 58"/>
              <p:cNvSpPr txBox="1"/>
              <p:nvPr/>
            </p:nvSpPr>
            <p:spPr>
              <a:xfrm>
                <a:off x="3926811" y="3109079"/>
                <a:ext cx="5437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𝐶</m:t>
                          </m:r>
                        </m:e>
                        <m:sup>
                          <m:r>
                            <a:rPr lang="en-US" altLang="zh-TW" sz="2400" b="0" i="1" smtClean="0">
                              <a:latin typeface="Cambria Math" panose="02040503050406030204" pitchFamily="18" charset="0"/>
                            </a:rPr>
                            <m:t>31</m:t>
                          </m:r>
                        </m:sup>
                      </m:sSup>
                    </m:oMath>
                  </m:oMathPara>
                </a14:m>
                <a:endParaRPr lang="zh-TW" altLang="en-US" sz="2400" dirty="0"/>
              </a:p>
            </p:txBody>
          </p:sp>
        </mc:Choice>
        <mc:Fallback xmlns="">
          <p:sp>
            <p:nvSpPr>
              <p:cNvPr id="59" name="文字方塊 58"/>
              <p:cNvSpPr txBox="1">
                <a:spLocks noRot="1" noChangeAspect="1" noMove="1" noResize="1" noEditPoints="1" noAdjustHandles="1" noChangeArrowheads="1" noChangeShapeType="1" noTextEdit="1"/>
              </p:cNvSpPr>
              <p:nvPr/>
            </p:nvSpPr>
            <p:spPr>
              <a:xfrm>
                <a:off x="3926811" y="3109079"/>
                <a:ext cx="543739" cy="369332"/>
              </a:xfrm>
              <a:prstGeom prst="rect">
                <a:avLst/>
              </a:prstGeom>
              <a:blipFill rotWithShape="0">
                <a:blip r:embed="rId6"/>
                <a:stretch>
                  <a:fillRect l="-12360" r="-4494" b="-6557"/>
                </a:stretch>
              </a:blipFill>
            </p:spPr>
            <p:txBody>
              <a:bodyPr/>
              <a:lstStyle/>
              <a:p>
                <a:r>
                  <a:rPr lang="zh-TW" altLang="en-US">
                    <a:noFill/>
                  </a:rPr>
                  <a:t> </a:t>
                </a:r>
              </a:p>
            </p:txBody>
          </p:sp>
        </mc:Fallback>
      </mc:AlternateContent>
      <p:pic>
        <p:nvPicPr>
          <p:cNvPr id="60" name="圖片 59"/>
          <p:cNvPicPr preferRelativeResize="0">
            <a:picLocks/>
          </p:cNvPicPr>
          <p:nvPr/>
        </p:nvPicPr>
        <p:blipFill>
          <a:blip r:embed="rId7"/>
          <a:stretch>
            <a:fillRect/>
          </a:stretch>
        </p:blipFill>
        <p:spPr>
          <a:xfrm>
            <a:off x="853541" y="1961431"/>
            <a:ext cx="360000" cy="360000"/>
          </a:xfrm>
          <a:prstGeom prst="rect">
            <a:avLst/>
          </a:prstGeom>
          <a:ln w="38100">
            <a:solidFill>
              <a:schemeClr val="tx1"/>
            </a:solidFill>
          </a:ln>
        </p:spPr>
      </p:pic>
      <p:pic>
        <p:nvPicPr>
          <p:cNvPr id="61" name="圖片 60"/>
          <p:cNvPicPr preferRelativeResize="0">
            <a:picLocks/>
          </p:cNvPicPr>
          <p:nvPr/>
        </p:nvPicPr>
        <p:blipFill>
          <a:blip r:embed="rId8"/>
          <a:stretch>
            <a:fillRect/>
          </a:stretch>
        </p:blipFill>
        <p:spPr>
          <a:xfrm>
            <a:off x="811991" y="4331374"/>
            <a:ext cx="360000" cy="360000"/>
          </a:xfrm>
          <a:prstGeom prst="rect">
            <a:avLst/>
          </a:prstGeom>
          <a:ln w="38100">
            <a:solidFill>
              <a:schemeClr val="tx1"/>
            </a:solidFill>
          </a:ln>
        </p:spPr>
      </p:pic>
      <p:pic>
        <p:nvPicPr>
          <p:cNvPr id="62" name="圖片 61"/>
          <p:cNvPicPr preferRelativeResize="0">
            <a:picLocks/>
          </p:cNvPicPr>
          <p:nvPr/>
        </p:nvPicPr>
        <p:blipFill>
          <a:blip r:embed="rId9"/>
          <a:stretch>
            <a:fillRect/>
          </a:stretch>
        </p:blipFill>
        <p:spPr>
          <a:xfrm>
            <a:off x="824563" y="2718563"/>
            <a:ext cx="360000" cy="360000"/>
          </a:xfrm>
          <a:prstGeom prst="rect">
            <a:avLst/>
          </a:prstGeom>
          <a:ln w="38100">
            <a:solidFill>
              <a:schemeClr val="tx1"/>
            </a:solidFill>
          </a:ln>
        </p:spPr>
      </p:pic>
      <p:pic>
        <p:nvPicPr>
          <p:cNvPr id="63" name="圖片 62"/>
          <p:cNvPicPr preferRelativeResize="0">
            <a:picLocks/>
          </p:cNvPicPr>
          <p:nvPr/>
        </p:nvPicPr>
        <p:blipFill>
          <a:blip r:embed="rId10"/>
          <a:stretch>
            <a:fillRect/>
          </a:stretch>
        </p:blipFill>
        <p:spPr>
          <a:xfrm>
            <a:off x="778436" y="5322008"/>
            <a:ext cx="360000" cy="360000"/>
          </a:xfrm>
          <a:prstGeom prst="rect">
            <a:avLst/>
          </a:prstGeom>
          <a:ln w="38100">
            <a:solidFill>
              <a:schemeClr val="tx1"/>
            </a:solidFill>
          </a:ln>
        </p:spPr>
      </p:pic>
      <p:grpSp>
        <p:nvGrpSpPr>
          <p:cNvPr id="65" name="群組 64"/>
          <p:cNvGrpSpPr/>
          <p:nvPr/>
        </p:nvGrpSpPr>
        <p:grpSpPr>
          <a:xfrm>
            <a:off x="1244871" y="4218355"/>
            <a:ext cx="421910" cy="671513"/>
            <a:chOff x="510564" y="3417283"/>
            <a:chExt cx="421910" cy="671513"/>
          </a:xfrm>
        </p:grpSpPr>
        <p:sp>
          <p:nvSpPr>
            <p:cNvPr id="66" name="矩形 65"/>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67" name="矩形 66"/>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2</a:t>
              </a:r>
              <a:endParaRPr lang="zh-TW" altLang="en-US" sz="2400" baseline="30000" dirty="0"/>
            </a:p>
          </p:txBody>
        </p:sp>
      </p:grpSp>
      <p:sp>
        <p:nvSpPr>
          <p:cNvPr id="68" name="矩形 67"/>
          <p:cNvSpPr/>
          <p:nvPr/>
        </p:nvSpPr>
        <p:spPr>
          <a:xfrm>
            <a:off x="2044795" y="4220926"/>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69" name="文字方塊 68"/>
          <p:cNvSpPr txBox="1"/>
          <p:nvPr/>
        </p:nvSpPr>
        <p:spPr>
          <a:xfrm rot="5400000">
            <a:off x="2266552" y="5908663"/>
            <a:ext cx="828675"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0" name="直線單箭頭接點 69"/>
          <p:cNvCxnSpPr/>
          <p:nvPr/>
        </p:nvCxnSpPr>
        <p:spPr>
          <a:xfrm flipV="1">
            <a:off x="1613412" y="4554110"/>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3013661" y="4548903"/>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2" name="群組 71"/>
          <p:cNvGrpSpPr/>
          <p:nvPr/>
        </p:nvGrpSpPr>
        <p:grpSpPr>
          <a:xfrm>
            <a:off x="3412177" y="4218355"/>
            <a:ext cx="428322" cy="671513"/>
            <a:chOff x="507358" y="3417283"/>
            <a:chExt cx="428322" cy="671513"/>
          </a:xfrm>
        </p:grpSpPr>
        <p:sp>
          <p:nvSpPr>
            <p:cNvPr id="73" name="矩形 72"/>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4" name="矩形 73"/>
            <p:cNvSpPr/>
            <p:nvPr/>
          </p:nvSpPr>
          <p:spPr>
            <a:xfrm>
              <a:off x="507358" y="3522206"/>
              <a:ext cx="428322" cy="461665"/>
            </a:xfrm>
            <a:prstGeom prst="rect">
              <a:avLst/>
            </a:prstGeom>
          </p:spPr>
          <p:txBody>
            <a:bodyPr wrap="none">
              <a:spAutoFit/>
            </a:bodyPr>
            <a:lstStyle/>
            <a:p>
              <a:pPr algn="ctr"/>
              <a:r>
                <a:rPr lang="en-US" altLang="zh-TW" sz="2400" dirty="0"/>
                <a:t>y</a:t>
              </a:r>
              <a:r>
                <a:rPr lang="en-US" altLang="zh-TW" sz="2400" baseline="30000" dirty="0"/>
                <a:t>2</a:t>
              </a:r>
              <a:endParaRPr lang="zh-TW" altLang="en-US" sz="2400" baseline="30000" dirty="0"/>
            </a:p>
          </p:txBody>
        </p:sp>
      </p:grpSp>
      <p:sp>
        <p:nvSpPr>
          <p:cNvPr id="75" name="矩形 74"/>
          <p:cNvSpPr/>
          <p:nvPr/>
        </p:nvSpPr>
        <p:spPr>
          <a:xfrm>
            <a:off x="4430220" y="4218355"/>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76" name="文字方塊 75"/>
              <p:cNvSpPr txBox="1"/>
              <p:nvPr/>
            </p:nvSpPr>
            <p:spPr>
              <a:xfrm>
                <a:off x="4419779" y="4391958"/>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4419779" y="4391958"/>
                <a:ext cx="398058" cy="369332"/>
              </a:xfrm>
              <a:prstGeom prst="rect">
                <a:avLst/>
              </a:prstGeom>
              <a:blipFill rotWithShape="0">
                <a:blip r:embed="rId11"/>
                <a:stretch>
                  <a:fillRect l="-18462" t="-16393" r="-49231" b="-24590"/>
                </a:stretch>
              </a:blipFill>
            </p:spPr>
            <p:txBody>
              <a:bodyPr/>
              <a:lstStyle/>
              <a:p>
                <a:r>
                  <a:rPr lang="zh-TW" altLang="en-US">
                    <a:noFill/>
                  </a:rPr>
                  <a:t> </a:t>
                </a:r>
              </a:p>
            </p:txBody>
          </p:sp>
        </mc:Fallback>
      </mc:AlternateContent>
      <p:sp>
        <p:nvSpPr>
          <p:cNvPr id="77" name="左-右雙向箭號 76"/>
          <p:cNvSpPr/>
          <p:nvPr/>
        </p:nvSpPr>
        <p:spPr>
          <a:xfrm>
            <a:off x="3771806" y="4510329"/>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8" name="文字方塊 77"/>
              <p:cNvSpPr txBox="1"/>
              <p:nvPr/>
            </p:nvSpPr>
            <p:spPr>
              <a:xfrm>
                <a:off x="3913379" y="4705063"/>
                <a:ext cx="4138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𝐶</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78" name="文字方塊 77"/>
              <p:cNvSpPr txBox="1">
                <a:spLocks noRot="1" noChangeAspect="1" noMove="1" noResize="1" noEditPoints="1" noAdjustHandles="1" noChangeArrowheads="1" noChangeShapeType="1" noTextEdit="1"/>
              </p:cNvSpPr>
              <p:nvPr/>
            </p:nvSpPr>
            <p:spPr>
              <a:xfrm>
                <a:off x="3913379" y="4705063"/>
                <a:ext cx="413896" cy="369332"/>
              </a:xfrm>
              <a:prstGeom prst="rect">
                <a:avLst/>
              </a:prstGeom>
              <a:blipFill rotWithShape="0">
                <a:blip r:embed="rId12"/>
                <a:stretch>
                  <a:fillRect l="-17647" r="-5882" b="-6667"/>
                </a:stretch>
              </a:blipFill>
            </p:spPr>
            <p:txBody>
              <a:bodyPr/>
              <a:lstStyle/>
              <a:p>
                <a:r>
                  <a:rPr lang="zh-TW" altLang="en-US">
                    <a:noFill/>
                  </a:rPr>
                  <a:t> </a:t>
                </a:r>
              </a:p>
            </p:txBody>
          </p:sp>
        </mc:Fallback>
      </mc:AlternateContent>
      <p:grpSp>
        <p:nvGrpSpPr>
          <p:cNvPr id="79" name="群組 78"/>
          <p:cNvGrpSpPr/>
          <p:nvPr/>
        </p:nvGrpSpPr>
        <p:grpSpPr>
          <a:xfrm>
            <a:off x="1210370" y="5171460"/>
            <a:ext cx="526106" cy="671513"/>
            <a:chOff x="458466" y="3417283"/>
            <a:chExt cx="526106" cy="671513"/>
          </a:xfrm>
        </p:grpSpPr>
        <p:sp>
          <p:nvSpPr>
            <p:cNvPr id="80" name="矩形 79"/>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81" name="矩形 80"/>
            <p:cNvSpPr/>
            <p:nvPr/>
          </p:nvSpPr>
          <p:spPr>
            <a:xfrm>
              <a:off x="458466" y="3522206"/>
              <a:ext cx="526106" cy="461665"/>
            </a:xfrm>
            <a:prstGeom prst="rect">
              <a:avLst/>
            </a:prstGeom>
          </p:spPr>
          <p:txBody>
            <a:bodyPr wrap="none">
              <a:spAutoFit/>
            </a:bodyPr>
            <a:lstStyle/>
            <a:p>
              <a:pPr algn="ctr"/>
              <a:r>
                <a:rPr lang="en-US" altLang="zh-TW" sz="2400" dirty="0"/>
                <a:t>x</a:t>
              </a:r>
              <a:r>
                <a:rPr lang="en-US" altLang="zh-TW" sz="2400" baseline="30000" dirty="0"/>
                <a:t>16</a:t>
              </a:r>
              <a:endParaRPr lang="zh-TW" altLang="en-US" sz="2400" baseline="30000" dirty="0"/>
            </a:p>
          </p:txBody>
        </p:sp>
      </p:grpSp>
      <p:sp>
        <p:nvSpPr>
          <p:cNvPr id="82" name="矩形 81"/>
          <p:cNvSpPr/>
          <p:nvPr/>
        </p:nvSpPr>
        <p:spPr>
          <a:xfrm>
            <a:off x="2062393" y="5165636"/>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83" name="直線單箭頭接點 82"/>
          <p:cNvCxnSpPr/>
          <p:nvPr/>
        </p:nvCxnSpPr>
        <p:spPr>
          <a:xfrm flipV="1">
            <a:off x="1628049" y="5507215"/>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p:nvPr/>
        </p:nvCxnSpPr>
        <p:spPr>
          <a:xfrm flipV="1">
            <a:off x="3028298" y="5502008"/>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5" name="群組 84"/>
          <p:cNvGrpSpPr/>
          <p:nvPr/>
        </p:nvGrpSpPr>
        <p:grpSpPr>
          <a:xfrm>
            <a:off x="3377677" y="5171460"/>
            <a:ext cx="532518" cy="671513"/>
            <a:chOff x="455261" y="3417283"/>
            <a:chExt cx="532518" cy="671513"/>
          </a:xfrm>
        </p:grpSpPr>
        <p:sp>
          <p:nvSpPr>
            <p:cNvPr id="86" name="矩形 85"/>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87" name="矩形 86"/>
            <p:cNvSpPr/>
            <p:nvPr/>
          </p:nvSpPr>
          <p:spPr>
            <a:xfrm>
              <a:off x="455261" y="3522206"/>
              <a:ext cx="532518" cy="461665"/>
            </a:xfrm>
            <a:prstGeom prst="rect">
              <a:avLst/>
            </a:prstGeom>
          </p:spPr>
          <p:txBody>
            <a:bodyPr wrap="none">
              <a:spAutoFit/>
            </a:bodyPr>
            <a:lstStyle/>
            <a:p>
              <a:pPr algn="ctr"/>
              <a:r>
                <a:rPr lang="en-US" altLang="zh-TW" sz="2400" dirty="0"/>
                <a:t>y</a:t>
              </a:r>
              <a:r>
                <a:rPr lang="en-US" altLang="zh-TW" sz="2400" baseline="30000" dirty="0"/>
                <a:t>16</a:t>
              </a:r>
              <a:endParaRPr lang="zh-TW" altLang="en-US" sz="2400" baseline="30000" dirty="0"/>
            </a:p>
          </p:txBody>
        </p:sp>
      </p:grpSp>
      <p:sp>
        <p:nvSpPr>
          <p:cNvPr id="88" name="矩形 87"/>
          <p:cNvSpPr/>
          <p:nvPr/>
        </p:nvSpPr>
        <p:spPr>
          <a:xfrm>
            <a:off x="4447817" y="5171460"/>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89" name="文字方塊 88"/>
              <p:cNvSpPr txBox="1"/>
              <p:nvPr/>
            </p:nvSpPr>
            <p:spPr>
              <a:xfrm>
                <a:off x="4447817" y="5333468"/>
                <a:ext cx="5212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16</m:t>
                          </m:r>
                        </m:sup>
                      </m:sSup>
                    </m:oMath>
                  </m:oMathPara>
                </a14:m>
                <a:endParaRPr lang="zh-TW" altLang="en-US" sz="2400" dirty="0"/>
              </a:p>
            </p:txBody>
          </p:sp>
        </mc:Choice>
        <mc:Fallback xmlns="">
          <p:sp>
            <p:nvSpPr>
              <p:cNvPr id="89" name="文字方塊 88"/>
              <p:cNvSpPr txBox="1">
                <a:spLocks noRot="1" noChangeAspect="1" noMove="1" noResize="1" noEditPoints="1" noAdjustHandles="1" noChangeArrowheads="1" noChangeShapeType="1" noTextEdit="1"/>
              </p:cNvSpPr>
              <p:nvPr/>
            </p:nvSpPr>
            <p:spPr>
              <a:xfrm>
                <a:off x="4447817" y="5333468"/>
                <a:ext cx="521297" cy="369332"/>
              </a:xfrm>
              <a:prstGeom prst="rect">
                <a:avLst/>
              </a:prstGeom>
              <a:blipFill rotWithShape="0">
                <a:blip r:embed="rId13"/>
                <a:stretch>
                  <a:fillRect l="-14118" t="-18333" r="-35294" b="-26667"/>
                </a:stretch>
              </a:blipFill>
            </p:spPr>
            <p:txBody>
              <a:bodyPr/>
              <a:lstStyle/>
              <a:p>
                <a:r>
                  <a:rPr lang="zh-TW" altLang="en-US">
                    <a:noFill/>
                  </a:rPr>
                  <a:t> </a:t>
                </a:r>
              </a:p>
            </p:txBody>
          </p:sp>
        </mc:Fallback>
      </mc:AlternateContent>
      <p:sp>
        <p:nvSpPr>
          <p:cNvPr id="90" name="左-右雙向箭號 89"/>
          <p:cNvSpPr/>
          <p:nvPr/>
        </p:nvSpPr>
        <p:spPr>
          <a:xfrm>
            <a:off x="3784042" y="5437029"/>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1" name="文字方塊 90"/>
              <p:cNvSpPr txBox="1"/>
              <p:nvPr/>
            </p:nvSpPr>
            <p:spPr>
              <a:xfrm>
                <a:off x="3927331" y="5694078"/>
                <a:ext cx="5371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𝐶</m:t>
                          </m:r>
                        </m:e>
                        <m:sup>
                          <m:r>
                            <a:rPr lang="en-US" altLang="zh-TW" sz="2400" b="0" i="1" smtClean="0">
                              <a:latin typeface="Cambria Math" panose="02040503050406030204" pitchFamily="18" charset="0"/>
                            </a:rPr>
                            <m:t>16</m:t>
                          </m:r>
                        </m:sup>
                      </m:sSup>
                    </m:oMath>
                  </m:oMathPara>
                </a14:m>
                <a:endParaRPr lang="zh-TW" altLang="en-US" sz="2400" dirty="0"/>
              </a:p>
            </p:txBody>
          </p:sp>
        </mc:Choice>
        <mc:Fallback xmlns="">
          <p:sp>
            <p:nvSpPr>
              <p:cNvPr id="91" name="文字方塊 90"/>
              <p:cNvSpPr txBox="1">
                <a:spLocks noRot="1" noChangeAspect="1" noMove="1" noResize="1" noEditPoints="1" noAdjustHandles="1" noChangeArrowheads="1" noChangeShapeType="1" noTextEdit="1"/>
              </p:cNvSpPr>
              <p:nvPr/>
            </p:nvSpPr>
            <p:spPr>
              <a:xfrm>
                <a:off x="3927331" y="5694078"/>
                <a:ext cx="537135" cy="369332"/>
              </a:xfrm>
              <a:prstGeom prst="rect">
                <a:avLst/>
              </a:prstGeom>
              <a:blipFill rotWithShape="0">
                <a:blip r:embed="rId14"/>
                <a:stretch>
                  <a:fillRect l="-12500" r="-4545" b="-6557"/>
                </a:stretch>
              </a:blipFill>
            </p:spPr>
            <p:txBody>
              <a:bodyPr/>
              <a:lstStyle/>
              <a:p>
                <a:r>
                  <a:rPr lang="zh-TW" altLang="en-US">
                    <a:noFill/>
                  </a:rPr>
                  <a:t> </a:t>
                </a:r>
              </a:p>
            </p:txBody>
          </p:sp>
        </mc:Fallback>
      </mc:AlternateContent>
      <p:sp>
        <p:nvSpPr>
          <p:cNvPr id="94" name="文字方塊 93"/>
          <p:cNvSpPr txBox="1"/>
          <p:nvPr/>
        </p:nvSpPr>
        <p:spPr>
          <a:xfrm>
            <a:off x="5201054" y="1834082"/>
            <a:ext cx="3069419" cy="461665"/>
          </a:xfrm>
          <a:prstGeom prst="rect">
            <a:avLst/>
          </a:prstGeom>
          <a:noFill/>
        </p:spPr>
        <p:txBody>
          <a:bodyPr wrap="square" rtlCol="0">
            <a:spAutoFit/>
          </a:bodyPr>
          <a:lstStyle/>
          <a:p>
            <a:pPr marL="514350" indent="-514350">
              <a:buFont typeface="Wingdings" panose="05000000000000000000" pitchFamily="2" charset="2"/>
              <a:buChar char="Ø"/>
            </a:pPr>
            <a:r>
              <a:rPr lang="en-US" altLang="zh-TW" sz="2400" dirty="0"/>
              <a:t>Pick the 1</a:t>
            </a:r>
            <a:r>
              <a:rPr lang="en-US" altLang="zh-TW" sz="2400" baseline="30000" dirty="0"/>
              <a:t>st</a:t>
            </a:r>
            <a:r>
              <a:rPr lang="en-US" altLang="zh-TW" sz="2400" dirty="0"/>
              <a:t> batch</a:t>
            </a:r>
            <a:endParaRPr lang="zh-TW" altLang="en-US" sz="2400" baseline="30000" dirty="0"/>
          </a:p>
        </p:txBody>
      </p:sp>
      <mc:AlternateContent xmlns:mc="http://schemas.openxmlformats.org/markup-compatibility/2006" xmlns:a14="http://schemas.microsoft.com/office/drawing/2010/main">
        <mc:Choice Requires="a14">
          <p:sp>
            <p:nvSpPr>
              <p:cNvPr id="95" name="文字方塊 94"/>
              <p:cNvSpPr txBox="1"/>
              <p:nvPr/>
            </p:nvSpPr>
            <p:spPr>
              <a:xfrm>
                <a:off x="5166387" y="1371722"/>
                <a:ext cx="3438906" cy="461665"/>
              </a:xfrm>
              <a:prstGeom prst="rect">
                <a:avLst/>
              </a:prstGeom>
              <a:noFill/>
            </p:spPr>
            <p:txBody>
              <a:bodyPr wrap="square" rtlCol="0">
                <a:spAutoFit/>
              </a:bodyPr>
              <a:lstStyle/>
              <a:p>
                <a:pPr marL="514350" indent="-514350">
                  <a:buFont typeface="Wingdings" panose="05000000000000000000" pitchFamily="2" charset="2"/>
                  <a:buChar char="Ø"/>
                </a:pPr>
                <a:r>
                  <a:rPr lang="en-US" altLang="zh-TW" sz="2400" dirty="0"/>
                  <a:t>Randomly initialize </a:t>
                </a:r>
                <a14:m>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0</m:t>
                        </m:r>
                      </m:sup>
                    </m:sSup>
                  </m:oMath>
                </a14:m>
                <a:endParaRPr lang="zh-TW" altLang="en-US" sz="2400" baseline="30000" dirty="0"/>
              </a:p>
            </p:txBody>
          </p:sp>
        </mc:Choice>
        <mc:Fallback xmlns="">
          <p:sp>
            <p:nvSpPr>
              <p:cNvPr id="95" name="文字方塊 94"/>
              <p:cNvSpPr txBox="1">
                <a:spLocks noRot="1" noChangeAspect="1" noMove="1" noResize="1" noEditPoints="1" noAdjustHandles="1" noChangeArrowheads="1" noChangeShapeType="1" noTextEdit="1"/>
              </p:cNvSpPr>
              <p:nvPr/>
            </p:nvSpPr>
            <p:spPr>
              <a:xfrm>
                <a:off x="5166387" y="1371722"/>
                <a:ext cx="3438906" cy="461665"/>
              </a:xfrm>
              <a:prstGeom prst="rect">
                <a:avLst/>
              </a:prstGeom>
              <a:blipFill rotWithShape="0">
                <a:blip r:embed="rId15"/>
                <a:stretch>
                  <a:fillRect l="-2482" t="-10526" b="-28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6" name="文字方塊 95"/>
              <p:cNvSpPr txBox="1"/>
              <p:nvPr/>
            </p:nvSpPr>
            <p:spPr>
              <a:xfrm>
                <a:off x="5802640" y="2782316"/>
                <a:ext cx="26541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1</m:t>
                          </m:r>
                        </m:sup>
                      </m:sSup>
                      <m:r>
                        <a:rPr lang="en-US" altLang="zh-TW" sz="2400" i="1" smtClean="0">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0</m:t>
                          </m:r>
                        </m:sup>
                      </m:s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r>
                        <a:rPr lang="en-US" altLang="zh-TW" sz="2400" b="0" i="1" smtClean="0">
                          <a:latin typeface="Cambria Math" panose="02040503050406030204" pitchFamily="18" charset="0"/>
                        </a:rPr>
                        <m:t>𝐶</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i="1">
                                  <a:latin typeface="Cambria Math" panose="02040503050406030204" pitchFamily="18" charset="0"/>
                                </a:rPr>
                                <m:t>0</m:t>
                              </m:r>
                            </m:sup>
                          </m:sSup>
                        </m:e>
                      </m:d>
                    </m:oMath>
                  </m:oMathPara>
                </a14:m>
                <a:endParaRPr lang="zh-TW" altLang="en-US" sz="2400" dirty="0"/>
              </a:p>
            </p:txBody>
          </p:sp>
        </mc:Choice>
        <mc:Fallback xmlns="">
          <p:sp>
            <p:nvSpPr>
              <p:cNvPr id="96" name="文字方塊 95"/>
              <p:cNvSpPr txBox="1">
                <a:spLocks noRot="1" noChangeAspect="1" noMove="1" noResize="1" noEditPoints="1" noAdjustHandles="1" noChangeArrowheads="1" noChangeShapeType="1" noTextEdit="1"/>
              </p:cNvSpPr>
              <p:nvPr/>
            </p:nvSpPr>
            <p:spPr>
              <a:xfrm>
                <a:off x="5802640" y="2782316"/>
                <a:ext cx="2654188" cy="369332"/>
              </a:xfrm>
              <a:prstGeom prst="rect">
                <a:avLst/>
              </a:prstGeom>
              <a:blipFill rotWithShape="0">
                <a:blip r:embed="rId16"/>
                <a:stretch>
                  <a:fillRect l="-2299" b="-32787"/>
                </a:stretch>
              </a:blipFill>
            </p:spPr>
            <p:txBody>
              <a:bodyPr/>
              <a:lstStyle/>
              <a:p>
                <a:r>
                  <a:rPr lang="zh-TW" altLang="en-US">
                    <a:noFill/>
                  </a:rPr>
                  <a:t> </a:t>
                </a:r>
              </a:p>
            </p:txBody>
          </p:sp>
        </mc:Fallback>
      </mc:AlternateContent>
      <p:sp>
        <p:nvSpPr>
          <p:cNvPr id="97" name="文字方塊 96"/>
          <p:cNvSpPr txBox="1"/>
          <p:nvPr/>
        </p:nvSpPr>
        <p:spPr>
          <a:xfrm>
            <a:off x="5214990" y="3136165"/>
            <a:ext cx="3069419" cy="461665"/>
          </a:xfrm>
          <a:prstGeom prst="rect">
            <a:avLst/>
          </a:prstGeom>
          <a:noFill/>
        </p:spPr>
        <p:txBody>
          <a:bodyPr wrap="square" rtlCol="0">
            <a:spAutoFit/>
          </a:bodyPr>
          <a:lstStyle/>
          <a:p>
            <a:pPr marL="514350" indent="-514350">
              <a:buFont typeface="Wingdings" panose="05000000000000000000" pitchFamily="2" charset="2"/>
              <a:buChar char="Ø"/>
            </a:pPr>
            <a:r>
              <a:rPr lang="en-US" altLang="zh-TW" sz="2400" dirty="0"/>
              <a:t>Pick the 2</a:t>
            </a:r>
            <a:r>
              <a:rPr lang="en-US" altLang="zh-TW" sz="2400" baseline="30000" dirty="0"/>
              <a:t>nd</a:t>
            </a:r>
            <a:r>
              <a:rPr lang="en-US" altLang="zh-TW" sz="2400" dirty="0"/>
              <a:t> batch</a:t>
            </a:r>
            <a:endParaRPr lang="zh-TW" altLang="en-US" sz="2400" baseline="30000" dirty="0"/>
          </a:p>
        </p:txBody>
      </p:sp>
      <mc:AlternateContent xmlns:mc="http://schemas.openxmlformats.org/markup-compatibility/2006" xmlns:a14="http://schemas.microsoft.com/office/drawing/2010/main">
        <mc:Choice Requires="a14">
          <p:sp>
            <p:nvSpPr>
              <p:cNvPr id="98" name="文字方塊 97"/>
              <p:cNvSpPr txBox="1"/>
              <p:nvPr/>
            </p:nvSpPr>
            <p:spPr>
              <a:xfrm>
                <a:off x="5795308" y="4100090"/>
                <a:ext cx="264758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2</m:t>
                          </m:r>
                        </m:sup>
                      </m:sSup>
                      <m:r>
                        <a:rPr lang="en-US" altLang="zh-TW" sz="2400" i="1" smtClean="0">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r>
                        <a:rPr lang="en-US" altLang="zh-TW" sz="2400" b="0" i="1" smtClean="0">
                          <a:latin typeface="Cambria Math" panose="02040503050406030204" pitchFamily="18" charset="0"/>
                        </a:rPr>
                        <m:t>𝐶</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zh-TW" altLang="en-US" sz="2400" i="1">
                                  <a:latin typeface="Cambria Math" panose="02040503050406030204" pitchFamily="18" charset="0"/>
                                </a:rPr>
                                <m:t>𝜃</m:t>
                              </m:r>
                            </m:e>
                            <m:sup>
                              <m:r>
                                <a:rPr lang="en-US" altLang="zh-TW" sz="2400" b="0" i="1" smtClean="0">
                                  <a:latin typeface="Cambria Math" panose="02040503050406030204" pitchFamily="18" charset="0"/>
                                </a:rPr>
                                <m:t>1</m:t>
                              </m:r>
                            </m:sup>
                          </m:sSup>
                        </m:e>
                      </m:d>
                    </m:oMath>
                  </m:oMathPara>
                </a14:m>
                <a:endParaRPr lang="zh-TW" altLang="en-US" sz="2400" dirty="0"/>
              </a:p>
            </p:txBody>
          </p:sp>
        </mc:Choice>
        <mc:Fallback xmlns="">
          <p:sp>
            <p:nvSpPr>
              <p:cNvPr id="98" name="文字方塊 97"/>
              <p:cNvSpPr txBox="1">
                <a:spLocks noRot="1" noChangeAspect="1" noMove="1" noResize="1" noEditPoints="1" noAdjustHandles="1" noChangeArrowheads="1" noChangeShapeType="1" noTextEdit="1"/>
              </p:cNvSpPr>
              <p:nvPr/>
            </p:nvSpPr>
            <p:spPr>
              <a:xfrm>
                <a:off x="5795308" y="4100090"/>
                <a:ext cx="2647584" cy="369332"/>
              </a:xfrm>
              <a:prstGeom prst="rect">
                <a:avLst/>
              </a:prstGeom>
              <a:blipFill rotWithShape="0">
                <a:blip r:embed="rId17"/>
                <a:stretch>
                  <a:fillRect l="-2304" t="-1667" b="-35000"/>
                </a:stretch>
              </a:blipFill>
            </p:spPr>
            <p:txBody>
              <a:bodyPr/>
              <a:lstStyle/>
              <a:p>
                <a:r>
                  <a:rPr lang="zh-TW" altLang="en-US">
                    <a:noFill/>
                  </a:rPr>
                  <a:t> </a:t>
                </a:r>
              </a:p>
            </p:txBody>
          </p:sp>
        </mc:Fallback>
      </mc:AlternateContent>
      <p:sp>
        <p:nvSpPr>
          <p:cNvPr id="101" name="文字方塊 100"/>
          <p:cNvSpPr txBox="1"/>
          <p:nvPr/>
        </p:nvSpPr>
        <p:spPr>
          <a:xfrm>
            <a:off x="5228849" y="4734287"/>
            <a:ext cx="3537276" cy="830997"/>
          </a:xfrm>
          <a:prstGeom prst="rect">
            <a:avLst/>
          </a:prstGeom>
          <a:noFill/>
        </p:spPr>
        <p:txBody>
          <a:bodyPr wrap="square" rtlCol="0">
            <a:spAutoFit/>
          </a:bodyPr>
          <a:lstStyle/>
          <a:p>
            <a:pPr marL="514350" indent="-514350">
              <a:buFont typeface="Wingdings" panose="05000000000000000000" pitchFamily="2" charset="2"/>
              <a:buChar char="Ø"/>
            </a:pPr>
            <a:r>
              <a:rPr lang="en-US" altLang="zh-TW" sz="2400" dirty="0"/>
              <a:t>Until all mini-batches have been picked</a:t>
            </a:r>
            <a:endParaRPr lang="zh-TW" altLang="en-US" sz="2400" baseline="30000" dirty="0"/>
          </a:p>
        </p:txBody>
      </p:sp>
      <p:sp>
        <p:nvSpPr>
          <p:cNvPr id="102" name="文字方塊 101"/>
          <p:cNvSpPr txBox="1"/>
          <p:nvPr/>
        </p:nvSpPr>
        <p:spPr>
          <a:xfrm rot="5400000">
            <a:off x="6523363" y="4589259"/>
            <a:ext cx="751076" cy="461665"/>
          </a:xfrm>
          <a:prstGeom prst="rect">
            <a:avLst/>
          </a:prstGeom>
          <a:noFill/>
        </p:spPr>
        <p:txBody>
          <a:bodyPr wrap="square" rtlCol="0">
            <a:spAutoFit/>
          </a:bodyPr>
          <a:lstStyle/>
          <a:p>
            <a:r>
              <a:rPr lang="en-US" altLang="zh-TW" sz="2400" dirty="0"/>
              <a:t>…</a:t>
            </a:r>
            <a:endParaRPr lang="zh-TW" altLang="en-US" sz="2400" baseline="30000" dirty="0"/>
          </a:p>
        </p:txBody>
      </p:sp>
      <p:sp>
        <p:nvSpPr>
          <p:cNvPr id="103" name="矩形 102"/>
          <p:cNvSpPr/>
          <p:nvPr/>
        </p:nvSpPr>
        <p:spPr>
          <a:xfrm>
            <a:off x="5849733" y="5596570"/>
            <a:ext cx="2209169" cy="447161"/>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one epoch</a:t>
            </a:r>
            <a:endParaRPr lang="zh-TW" altLang="en-US" sz="2400" dirty="0"/>
          </a:p>
        </p:txBody>
      </p:sp>
      <p:sp>
        <p:nvSpPr>
          <p:cNvPr id="104" name="矩形 103"/>
          <p:cNvSpPr/>
          <p:nvPr/>
        </p:nvSpPr>
        <p:spPr>
          <a:xfrm>
            <a:off x="5185680" y="1883419"/>
            <a:ext cx="3537276" cy="372802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文字方塊 106"/>
          <p:cNvSpPr txBox="1"/>
          <p:nvPr/>
        </p:nvSpPr>
        <p:spPr>
          <a:xfrm rot="16200000">
            <a:off x="-479666" y="2468681"/>
            <a:ext cx="1677869" cy="461665"/>
          </a:xfrm>
          <a:prstGeom prst="rect">
            <a:avLst/>
          </a:prstGeom>
          <a:noFill/>
        </p:spPr>
        <p:txBody>
          <a:bodyPr wrap="square" rtlCol="0">
            <a:spAutoFit/>
          </a:bodyPr>
          <a:lstStyle/>
          <a:p>
            <a:pPr algn="ctr"/>
            <a:r>
              <a:rPr lang="en-US" altLang="zh-TW" sz="2400" dirty="0">
                <a:solidFill>
                  <a:srgbClr val="0000FF"/>
                </a:solidFill>
              </a:rPr>
              <a:t>Mini-batch</a:t>
            </a:r>
            <a:endParaRPr lang="zh-TW" altLang="en-US" sz="2400" dirty="0">
              <a:solidFill>
                <a:srgbClr val="0000FF"/>
              </a:solidFill>
            </a:endParaRPr>
          </a:p>
        </p:txBody>
      </p:sp>
      <p:sp>
        <p:nvSpPr>
          <p:cNvPr id="108" name="文字方塊 107"/>
          <p:cNvSpPr txBox="1"/>
          <p:nvPr/>
        </p:nvSpPr>
        <p:spPr>
          <a:xfrm rot="16200000">
            <a:off x="-488377" y="4939476"/>
            <a:ext cx="1677869" cy="461665"/>
          </a:xfrm>
          <a:prstGeom prst="rect">
            <a:avLst/>
          </a:prstGeom>
          <a:noFill/>
        </p:spPr>
        <p:txBody>
          <a:bodyPr wrap="square" rtlCol="0">
            <a:spAutoFit/>
          </a:bodyPr>
          <a:lstStyle/>
          <a:p>
            <a:pPr algn="ctr"/>
            <a:r>
              <a:rPr lang="en-US" altLang="zh-TW" sz="2400" dirty="0">
                <a:solidFill>
                  <a:srgbClr val="0000FF"/>
                </a:solidFill>
              </a:rPr>
              <a:t>Mini-batch</a:t>
            </a:r>
            <a:endParaRPr lang="zh-TW" altLang="en-US" sz="2400" dirty="0">
              <a:solidFill>
                <a:srgbClr val="0000FF"/>
              </a:solidFill>
            </a:endParaRPr>
          </a:p>
        </p:txBody>
      </p:sp>
      <p:sp>
        <p:nvSpPr>
          <p:cNvPr id="109" name="矩形 108"/>
          <p:cNvSpPr/>
          <p:nvPr/>
        </p:nvSpPr>
        <p:spPr>
          <a:xfrm>
            <a:off x="648662" y="1634942"/>
            <a:ext cx="4279192" cy="23100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p:cNvSpPr/>
          <p:nvPr/>
        </p:nvSpPr>
        <p:spPr>
          <a:xfrm>
            <a:off x="648662" y="4132044"/>
            <a:ext cx="4279192" cy="23100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矩形 110"/>
          <p:cNvSpPr/>
          <p:nvPr/>
        </p:nvSpPr>
        <p:spPr>
          <a:xfrm>
            <a:off x="5236213" y="6141503"/>
            <a:ext cx="3436207" cy="51835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Repeat the above process</a:t>
            </a:r>
            <a:endParaRPr lang="zh-TW" altLang="en-US" sz="2400" dirty="0"/>
          </a:p>
        </p:txBody>
      </p:sp>
      <mc:AlternateContent xmlns:mc="http://schemas.openxmlformats.org/markup-compatibility/2006" xmlns:a14="http://schemas.microsoft.com/office/drawing/2010/main">
        <mc:Choice Requires="a14">
          <p:sp>
            <p:nvSpPr>
              <p:cNvPr id="112" name="文字方塊 111"/>
              <p:cNvSpPr txBox="1"/>
              <p:nvPr/>
            </p:nvSpPr>
            <p:spPr>
              <a:xfrm>
                <a:off x="5795308" y="2319763"/>
                <a:ext cx="24751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𝐶</m:t>
                      </m:r>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𝐶</m:t>
                          </m:r>
                        </m:e>
                        <m:sup>
                          <m:r>
                            <a:rPr lang="en-US" altLang="zh-TW" sz="2400" i="1">
                              <a:latin typeface="Cambria Math" panose="02040503050406030204" pitchFamily="18" charset="0"/>
                            </a:rPr>
                            <m:t>1</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𝐶</m:t>
                          </m:r>
                        </m:e>
                        <m:sup>
                          <m:r>
                            <a:rPr lang="en-US" altLang="zh-TW" sz="2400" b="0" i="1" smtClean="0">
                              <a:latin typeface="Cambria Math" panose="02040503050406030204" pitchFamily="18" charset="0"/>
                            </a:rPr>
                            <m:t>3</m:t>
                          </m:r>
                          <m:r>
                            <a:rPr lang="en-US" altLang="zh-TW" sz="2400" i="1">
                              <a:latin typeface="Cambria Math" panose="02040503050406030204" pitchFamily="18" charset="0"/>
                            </a:rPr>
                            <m:t>1</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112" name="文字方塊 111"/>
              <p:cNvSpPr txBox="1">
                <a:spLocks noRot="1" noChangeAspect="1" noMove="1" noResize="1" noEditPoints="1" noAdjustHandles="1" noChangeArrowheads="1" noChangeShapeType="1" noTextEdit="1"/>
              </p:cNvSpPr>
              <p:nvPr/>
            </p:nvSpPr>
            <p:spPr>
              <a:xfrm>
                <a:off x="5795308" y="2319763"/>
                <a:ext cx="2475165" cy="369332"/>
              </a:xfrm>
              <a:prstGeom prst="rect">
                <a:avLst/>
              </a:prstGeom>
              <a:blipFill rotWithShape="0">
                <a:blip r:embed="rId18"/>
                <a:stretch>
                  <a:fillRect l="-2463" t="-1667" r="-493"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p:cNvSpPr txBox="1"/>
              <p:nvPr/>
            </p:nvSpPr>
            <p:spPr>
              <a:xfrm>
                <a:off x="5809244" y="3664294"/>
                <a:ext cx="24751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𝐶</m:t>
                      </m:r>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𝐶</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𝐶</m:t>
                          </m:r>
                        </m:e>
                        <m:sup>
                          <m:r>
                            <a:rPr lang="en-US" altLang="zh-TW" sz="2400" i="1">
                              <a:latin typeface="Cambria Math" panose="02040503050406030204" pitchFamily="18" charset="0"/>
                            </a:rPr>
                            <m:t>1</m:t>
                          </m:r>
                          <m:r>
                            <a:rPr lang="en-US" altLang="zh-TW" sz="2400" b="0" i="1" smtClean="0">
                              <a:latin typeface="Cambria Math" panose="02040503050406030204" pitchFamily="18" charset="0"/>
                            </a:rPr>
                            <m:t>6</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113" name="文字方塊 112"/>
              <p:cNvSpPr txBox="1">
                <a:spLocks noRot="1" noChangeAspect="1" noMove="1" noResize="1" noEditPoints="1" noAdjustHandles="1" noChangeArrowheads="1" noChangeShapeType="1" noTextEdit="1"/>
              </p:cNvSpPr>
              <p:nvPr/>
            </p:nvSpPr>
            <p:spPr>
              <a:xfrm>
                <a:off x="5809244" y="3664294"/>
                <a:ext cx="2475165" cy="369332"/>
              </a:xfrm>
              <a:prstGeom prst="rect">
                <a:avLst/>
              </a:prstGeom>
              <a:blipFill rotWithShape="0">
                <a:blip r:embed="rId19"/>
                <a:stretch>
                  <a:fillRect l="-2463" r="-493" b="-655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4496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3" grpId="0" animBg="1"/>
      <p:bldP spid="104" grpId="0" animBg="1"/>
      <p:bldP spid="111"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1212" y="569714"/>
            <a:ext cx="8369350" cy="3448100"/>
          </a:xfrm>
          <a:prstGeom prst="rect">
            <a:avLst/>
          </a:prstGeom>
        </p:spPr>
        <p:txBody>
          <a:bodyPr vert="horz" wrap="square" lIns="0" tIns="8930" rIns="0" bIns="0" rtlCol="0">
            <a:spAutoFit/>
          </a:bodyPr>
          <a:lstStyle/>
          <a:p>
            <a:pPr marL="8929">
              <a:spcBef>
                <a:spcPts val="70"/>
              </a:spcBef>
            </a:pPr>
            <a:r>
              <a:rPr sz="2953" dirty="0">
                <a:latin typeface="Calibri" panose="020F0502020204030204" pitchFamily="34" charset="0"/>
                <a:cs typeface="Calibri" panose="020F0502020204030204" pitchFamily="34" charset="0"/>
              </a:rPr>
              <a:t>How</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do</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we</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select</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which</a:t>
            </a:r>
            <a:r>
              <a:rPr sz="2953" spc="-11" dirty="0">
                <a:latin typeface="Calibri" panose="020F0502020204030204" pitchFamily="34" charset="0"/>
                <a:cs typeface="Calibri" panose="020F0502020204030204" pitchFamily="34" charset="0"/>
              </a:rPr>
              <a:t> </a:t>
            </a:r>
            <a:r>
              <a:rPr sz="2953" spc="-7" dirty="0">
                <a:latin typeface="Calibri" panose="020F0502020204030204" pitchFamily="34" charset="0"/>
                <a:cs typeface="Calibri" panose="020F0502020204030204" pitchFamily="34" charset="0"/>
              </a:rPr>
              <a:t>sample?</a:t>
            </a:r>
            <a:endParaRPr sz="2953" dirty="0">
              <a:latin typeface="Calibri" panose="020F0502020204030204" pitchFamily="34" charset="0"/>
              <a:cs typeface="Calibri" panose="020F0502020204030204" pitchFamily="34" charset="0"/>
            </a:endParaRPr>
          </a:p>
          <a:p>
            <a:pPr marL="410305" indent="-401822">
              <a:spcBef>
                <a:spcPts val="2362"/>
              </a:spcBef>
              <a:buFont typeface="Arial"/>
              <a:buChar char="•"/>
              <a:tabLst>
                <a:tab pos="410305" algn="l"/>
                <a:tab pos="410751" algn="l"/>
              </a:tabLst>
            </a:pPr>
            <a:r>
              <a:rPr sz="2953" dirty="0">
                <a:latin typeface="Calibri" panose="020F0502020204030204" pitchFamily="34" charset="0"/>
                <a:cs typeface="Calibri" panose="020F0502020204030204" pitchFamily="34" charset="0"/>
              </a:rPr>
              <a:t>Select</a:t>
            </a:r>
            <a:r>
              <a:rPr sz="2953" spc="-18" dirty="0">
                <a:latin typeface="Calibri" panose="020F0502020204030204" pitchFamily="34" charset="0"/>
                <a:cs typeface="Calibri" panose="020F0502020204030204" pitchFamily="34" charset="0"/>
              </a:rPr>
              <a:t> </a:t>
            </a:r>
            <a:r>
              <a:rPr sz="2953" spc="-7" dirty="0">
                <a:latin typeface="Calibri" panose="020F0502020204030204" pitchFamily="34" charset="0"/>
                <a:cs typeface="Calibri" panose="020F0502020204030204" pitchFamily="34" charset="0"/>
              </a:rPr>
              <a:t>randomly!</a:t>
            </a:r>
            <a:endParaRPr sz="2953" dirty="0">
              <a:latin typeface="Calibri" panose="020F0502020204030204" pitchFamily="34" charset="0"/>
              <a:cs typeface="Calibri" panose="020F0502020204030204" pitchFamily="34" charset="0"/>
            </a:endParaRPr>
          </a:p>
          <a:p>
            <a:pPr marL="8929">
              <a:spcBef>
                <a:spcPts val="2362"/>
              </a:spcBef>
            </a:pPr>
            <a:r>
              <a:rPr sz="2953" dirty="0">
                <a:latin typeface="Calibri" panose="020F0502020204030204" pitchFamily="34" charset="0"/>
                <a:cs typeface="Calibri" panose="020F0502020204030204" pitchFamily="34" charset="0"/>
              </a:rPr>
              <a:t>Do</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we</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need</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to</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use</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only</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one</a:t>
            </a:r>
            <a:r>
              <a:rPr sz="2953" spc="-7" dirty="0">
                <a:latin typeface="Calibri" panose="020F0502020204030204" pitchFamily="34" charset="0"/>
                <a:cs typeface="Calibri" panose="020F0502020204030204" pitchFamily="34" charset="0"/>
              </a:rPr>
              <a:t> sample?</a:t>
            </a:r>
            <a:endParaRPr sz="2953" dirty="0">
              <a:latin typeface="Calibri" panose="020F0502020204030204" pitchFamily="34" charset="0"/>
              <a:cs typeface="Calibri" panose="020F0502020204030204" pitchFamily="34" charset="0"/>
            </a:endParaRPr>
          </a:p>
          <a:p>
            <a:pPr marL="410305" indent="-401822">
              <a:spcBef>
                <a:spcPts val="2362"/>
              </a:spcBef>
              <a:buFont typeface="Arial"/>
              <a:buChar char="•"/>
              <a:tabLst>
                <a:tab pos="410305" algn="l"/>
                <a:tab pos="410751" algn="l"/>
              </a:tabLst>
            </a:pPr>
            <a:r>
              <a:rPr sz="2953" dirty="0">
                <a:latin typeface="Calibri" panose="020F0502020204030204" pitchFamily="34" charset="0"/>
                <a:cs typeface="Calibri" panose="020F0502020204030204" pitchFamily="34" charset="0"/>
              </a:rPr>
              <a:t>You</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can</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use</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a</a:t>
            </a:r>
            <a:r>
              <a:rPr sz="2953" spc="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minibatch of</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size</a:t>
            </a:r>
            <a:r>
              <a:rPr sz="2953" spc="-7" dirty="0">
                <a:latin typeface="Calibri" panose="020F0502020204030204" pitchFamily="34" charset="0"/>
                <a:cs typeface="Calibri" panose="020F0502020204030204" pitchFamily="34" charset="0"/>
              </a:rPr>
              <a:t> </a:t>
            </a:r>
            <a:r>
              <a:rPr sz="2953" b="1" dirty="0">
                <a:solidFill>
                  <a:srgbClr val="C00000"/>
                </a:solidFill>
                <a:latin typeface="Calibri" panose="020F0502020204030204" pitchFamily="34" charset="0"/>
                <a:cs typeface="Calibri" panose="020F0502020204030204" pitchFamily="34" charset="0"/>
              </a:rPr>
              <a:t>B</a:t>
            </a:r>
            <a:r>
              <a:rPr sz="2953" b="1" spc="-7" dirty="0">
                <a:solidFill>
                  <a:srgbClr val="C00000"/>
                </a:solidFill>
                <a:latin typeface="Calibri" panose="020F0502020204030204" pitchFamily="34" charset="0"/>
                <a:cs typeface="Calibri" panose="020F0502020204030204" pitchFamily="34" charset="0"/>
              </a:rPr>
              <a:t> </a:t>
            </a:r>
            <a:r>
              <a:rPr sz="2953" b="1" dirty="0">
                <a:solidFill>
                  <a:srgbClr val="C00000"/>
                </a:solidFill>
                <a:latin typeface="Calibri" panose="020F0502020204030204" pitchFamily="34" charset="0"/>
                <a:cs typeface="Calibri" panose="020F0502020204030204" pitchFamily="34" charset="0"/>
              </a:rPr>
              <a:t>&lt;</a:t>
            </a:r>
            <a:r>
              <a:rPr sz="2953" b="1" spc="-7" dirty="0">
                <a:solidFill>
                  <a:srgbClr val="C00000"/>
                </a:solidFill>
                <a:latin typeface="Calibri" panose="020F0502020204030204" pitchFamily="34" charset="0"/>
                <a:cs typeface="Calibri" panose="020F0502020204030204" pitchFamily="34" charset="0"/>
              </a:rPr>
              <a:t> </a:t>
            </a:r>
            <a:r>
              <a:rPr sz="2953" b="1" spc="-18" dirty="0">
                <a:solidFill>
                  <a:srgbClr val="C00000"/>
                </a:solidFill>
                <a:latin typeface="Calibri" panose="020F0502020204030204" pitchFamily="34" charset="0"/>
                <a:cs typeface="Calibri" panose="020F0502020204030204" pitchFamily="34" charset="0"/>
              </a:rPr>
              <a:t>N</a:t>
            </a:r>
            <a:r>
              <a:rPr sz="2953" spc="-18" dirty="0">
                <a:latin typeface="Calibri" panose="020F0502020204030204" pitchFamily="34" charset="0"/>
                <a:cs typeface="Calibri" panose="020F0502020204030204" pitchFamily="34" charset="0"/>
              </a:rPr>
              <a:t>.</a:t>
            </a:r>
            <a:endParaRPr sz="2953" dirty="0">
              <a:latin typeface="Calibri" panose="020F0502020204030204" pitchFamily="34" charset="0"/>
              <a:cs typeface="Calibri" panose="020F0502020204030204" pitchFamily="34" charset="0"/>
            </a:endParaRPr>
          </a:p>
          <a:p>
            <a:pPr marL="8929">
              <a:spcBef>
                <a:spcPts val="1941"/>
              </a:spcBef>
            </a:pPr>
            <a:r>
              <a:rPr sz="2953" dirty="0">
                <a:latin typeface="Calibri" panose="020F0502020204030204" pitchFamily="34" charset="0"/>
                <a:cs typeface="Calibri" panose="020F0502020204030204" pitchFamily="34" charset="0"/>
              </a:rPr>
              <a:t>Why</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not</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do</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gradient</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descent</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with</a:t>
            </a:r>
            <a:r>
              <a:rPr sz="2953" spc="-18"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all</a:t>
            </a:r>
            <a:r>
              <a:rPr sz="2953" spc="-18" dirty="0">
                <a:latin typeface="Calibri" panose="020F0502020204030204" pitchFamily="34" charset="0"/>
                <a:cs typeface="Calibri" panose="020F0502020204030204" pitchFamily="34" charset="0"/>
              </a:rPr>
              <a:t> </a:t>
            </a:r>
            <a:r>
              <a:rPr sz="2953" spc="-7" dirty="0">
                <a:latin typeface="Calibri" panose="020F0502020204030204" pitchFamily="34" charset="0"/>
                <a:cs typeface="Calibri" panose="020F0502020204030204" pitchFamily="34" charset="0"/>
              </a:rPr>
              <a:t>samples?</a:t>
            </a:r>
            <a:endParaRPr sz="2953"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4192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1212" y="569714"/>
            <a:ext cx="8369350" cy="4972492"/>
          </a:xfrm>
          <a:prstGeom prst="rect">
            <a:avLst/>
          </a:prstGeom>
        </p:spPr>
        <p:txBody>
          <a:bodyPr vert="horz" wrap="square" lIns="0" tIns="8930" rIns="0" bIns="0" rtlCol="0">
            <a:spAutoFit/>
          </a:bodyPr>
          <a:lstStyle/>
          <a:p>
            <a:pPr marL="8929">
              <a:spcBef>
                <a:spcPts val="70"/>
              </a:spcBef>
            </a:pPr>
            <a:r>
              <a:rPr sz="2953" dirty="0">
                <a:latin typeface="Calibri" panose="020F0502020204030204" pitchFamily="34" charset="0"/>
                <a:cs typeface="Calibri" panose="020F0502020204030204" pitchFamily="34" charset="0"/>
              </a:rPr>
              <a:t>How</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do</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we</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select</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which</a:t>
            </a:r>
            <a:r>
              <a:rPr sz="2953" spc="-11" dirty="0">
                <a:latin typeface="Calibri" panose="020F0502020204030204" pitchFamily="34" charset="0"/>
                <a:cs typeface="Calibri" panose="020F0502020204030204" pitchFamily="34" charset="0"/>
              </a:rPr>
              <a:t> </a:t>
            </a:r>
            <a:r>
              <a:rPr sz="2953" spc="-7" dirty="0">
                <a:latin typeface="Calibri" panose="020F0502020204030204" pitchFamily="34" charset="0"/>
                <a:cs typeface="Calibri" panose="020F0502020204030204" pitchFamily="34" charset="0"/>
              </a:rPr>
              <a:t>sample?</a:t>
            </a:r>
            <a:endParaRPr sz="2953" dirty="0">
              <a:latin typeface="Calibri" panose="020F0502020204030204" pitchFamily="34" charset="0"/>
              <a:cs typeface="Calibri" panose="020F0502020204030204" pitchFamily="34" charset="0"/>
            </a:endParaRPr>
          </a:p>
          <a:p>
            <a:pPr marL="410305" indent="-401822">
              <a:spcBef>
                <a:spcPts val="2362"/>
              </a:spcBef>
              <a:buFont typeface="Arial"/>
              <a:buChar char="•"/>
              <a:tabLst>
                <a:tab pos="410305" algn="l"/>
                <a:tab pos="410751" algn="l"/>
              </a:tabLst>
            </a:pPr>
            <a:r>
              <a:rPr sz="2953" dirty="0">
                <a:latin typeface="Calibri" panose="020F0502020204030204" pitchFamily="34" charset="0"/>
                <a:cs typeface="Calibri" panose="020F0502020204030204" pitchFamily="34" charset="0"/>
              </a:rPr>
              <a:t>Select</a:t>
            </a:r>
            <a:r>
              <a:rPr sz="2953" spc="-18" dirty="0">
                <a:latin typeface="Calibri" panose="020F0502020204030204" pitchFamily="34" charset="0"/>
                <a:cs typeface="Calibri" panose="020F0502020204030204" pitchFamily="34" charset="0"/>
              </a:rPr>
              <a:t> </a:t>
            </a:r>
            <a:r>
              <a:rPr sz="2953" spc="-7" dirty="0">
                <a:latin typeface="Calibri" panose="020F0502020204030204" pitchFamily="34" charset="0"/>
                <a:cs typeface="Calibri" panose="020F0502020204030204" pitchFamily="34" charset="0"/>
              </a:rPr>
              <a:t>randomly!</a:t>
            </a:r>
            <a:endParaRPr sz="2953" dirty="0">
              <a:latin typeface="Calibri" panose="020F0502020204030204" pitchFamily="34" charset="0"/>
              <a:cs typeface="Calibri" panose="020F0502020204030204" pitchFamily="34" charset="0"/>
            </a:endParaRPr>
          </a:p>
          <a:p>
            <a:pPr marL="8929">
              <a:spcBef>
                <a:spcPts val="2362"/>
              </a:spcBef>
            </a:pPr>
            <a:r>
              <a:rPr sz="2953" dirty="0">
                <a:latin typeface="Calibri" panose="020F0502020204030204" pitchFamily="34" charset="0"/>
                <a:cs typeface="Calibri" panose="020F0502020204030204" pitchFamily="34" charset="0"/>
              </a:rPr>
              <a:t>Do</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we</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need</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to</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use</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only</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one</a:t>
            </a:r>
            <a:r>
              <a:rPr sz="2953" spc="-7" dirty="0">
                <a:latin typeface="Calibri" panose="020F0502020204030204" pitchFamily="34" charset="0"/>
                <a:cs typeface="Calibri" panose="020F0502020204030204" pitchFamily="34" charset="0"/>
              </a:rPr>
              <a:t> sample?</a:t>
            </a:r>
            <a:endParaRPr sz="2953" dirty="0">
              <a:latin typeface="Calibri" panose="020F0502020204030204" pitchFamily="34" charset="0"/>
              <a:cs typeface="Calibri" panose="020F0502020204030204" pitchFamily="34" charset="0"/>
            </a:endParaRPr>
          </a:p>
          <a:p>
            <a:pPr marL="410305" indent="-401822">
              <a:spcBef>
                <a:spcPts val="2362"/>
              </a:spcBef>
              <a:buFont typeface="Arial"/>
              <a:buChar char="•"/>
              <a:tabLst>
                <a:tab pos="410305" algn="l"/>
                <a:tab pos="410751" algn="l"/>
              </a:tabLst>
            </a:pPr>
            <a:r>
              <a:rPr sz="2953" dirty="0">
                <a:latin typeface="Calibri" panose="020F0502020204030204" pitchFamily="34" charset="0"/>
                <a:cs typeface="Calibri" panose="020F0502020204030204" pitchFamily="34" charset="0"/>
              </a:rPr>
              <a:t>You</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can</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use</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a</a:t>
            </a:r>
            <a:r>
              <a:rPr sz="2953" spc="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minibatch of</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size</a:t>
            </a:r>
            <a:r>
              <a:rPr sz="2953" spc="-7" dirty="0">
                <a:latin typeface="Calibri" panose="020F0502020204030204" pitchFamily="34" charset="0"/>
                <a:cs typeface="Calibri" panose="020F0502020204030204" pitchFamily="34" charset="0"/>
              </a:rPr>
              <a:t> </a:t>
            </a:r>
            <a:r>
              <a:rPr sz="2953" b="1" dirty="0">
                <a:solidFill>
                  <a:srgbClr val="C00000"/>
                </a:solidFill>
                <a:latin typeface="Calibri" panose="020F0502020204030204" pitchFamily="34" charset="0"/>
                <a:cs typeface="Calibri" panose="020F0502020204030204" pitchFamily="34" charset="0"/>
              </a:rPr>
              <a:t>B</a:t>
            </a:r>
            <a:r>
              <a:rPr sz="2953" b="1" spc="-7" dirty="0">
                <a:solidFill>
                  <a:srgbClr val="C00000"/>
                </a:solidFill>
                <a:latin typeface="Calibri" panose="020F0502020204030204" pitchFamily="34" charset="0"/>
                <a:cs typeface="Calibri" panose="020F0502020204030204" pitchFamily="34" charset="0"/>
              </a:rPr>
              <a:t> </a:t>
            </a:r>
            <a:r>
              <a:rPr sz="2953" b="1" dirty="0">
                <a:solidFill>
                  <a:srgbClr val="C00000"/>
                </a:solidFill>
                <a:latin typeface="Calibri" panose="020F0502020204030204" pitchFamily="34" charset="0"/>
                <a:cs typeface="Calibri" panose="020F0502020204030204" pitchFamily="34" charset="0"/>
              </a:rPr>
              <a:t>&lt;</a:t>
            </a:r>
            <a:r>
              <a:rPr sz="2953" b="1" spc="-7" dirty="0">
                <a:solidFill>
                  <a:srgbClr val="C00000"/>
                </a:solidFill>
                <a:latin typeface="Calibri" panose="020F0502020204030204" pitchFamily="34" charset="0"/>
                <a:cs typeface="Calibri" panose="020F0502020204030204" pitchFamily="34" charset="0"/>
              </a:rPr>
              <a:t> </a:t>
            </a:r>
            <a:r>
              <a:rPr sz="2953" b="1" spc="-18" dirty="0">
                <a:solidFill>
                  <a:srgbClr val="C00000"/>
                </a:solidFill>
                <a:latin typeface="Calibri" panose="020F0502020204030204" pitchFamily="34" charset="0"/>
                <a:cs typeface="Calibri" panose="020F0502020204030204" pitchFamily="34" charset="0"/>
              </a:rPr>
              <a:t>N</a:t>
            </a:r>
            <a:r>
              <a:rPr sz="2953" spc="-18" dirty="0">
                <a:latin typeface="Calibri" panose="020F0502020204030204" pitchFamily="34" charset="0"/>
                <a:cs typeface="Calibri" panose="020F0502020204030204" pitchFamily="34" charset="0"/>
              </a:rPr>
              <a:t>.</a:t>
            </a:r>
            <a:endParaRPr sz="2953" dirty="0">
              <a:latin typeface="Calibri" panose="020F0502020204030204" pitchFamily="34" charset="0"/>
              <a:cs typeface="Calibri" panose="020F0502020204030204" pitchFamily="34" charset="0"/>
            </a:endParaRPr>
          </a:p>
          <a:p>
            <a:pPr marL="8929">
              <a:spcBef>
                <a:spcPts val="1941"/>
              </a:spcBef>
            </a:pPr>
            <a:r>
              <a:rPr sz="2953" dirty="0">
                <a:latin typeface="Calibri" panose="020F0502020204030204" pitchFamily="34" charset="0"/>
                <a:cs typeface="Calibri" panose="020F0502020204030204" pitchFamily="34" charset="0"/>
              </a:rPr>
              <a:t>Why</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not</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do</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gradient</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descent</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with</a:t>
            </a:r>
            <a:r>
              <a:rPr sz="2953" spc="-18"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all</a:t>
            </a:r>
            <a:r>
              <a:rPr sz="2953" spc="-18" dirty="0">
                <a:latin typeface="Calibri" panose="020F0502020204030204" pitchFamily="34" charset="0"/>
                <a:cs typeface="Calibri" panose="020F0502020204030204" pitchFamily="34" charset="0"/>
              </a:rPr>
              <a:t> </a:t>
            </a:r>
            <a:r>
              <a:rPr sz="2953" spc="-7" dirty="0">
                <a:latin typeface="Calibri" panose="020F0502020204030204" pitchFamily="34" charset="0"/>
                <a:cs typeface="Calibri" panose="020F0502020204030204" pitchFamily="34" charset="0"/>
              </a:rPr>
              <a:t>samples?</a:t>
            </a:r>
            <a:endParaRPr sz="2953" dirty="0">
              <a:latin typeface="Calibri" panose="020F0502020204030204" pitchFamily="34" charset="0"/>
              <a:cs typeface="Calibri" panose="020F0502020204030204" pitchFamily="34" charset="0"/>
            </a:endParaRPr>
          </a:p>
          <a:p>
            <a:pPr marL="410305" indent="-401822">
              <a:spcBef>
                <a:spcPts val="2362"/>
              </a:spcBef>
              <a:buFont typeface="Arial"/>
              <a:buChar char="•"/>
              <a:tabLst>
                <a:tab pos="410305" algn="l"/>
                <a:tab pos="410751" algn="l"/>
                <a:tab pos="4973213" algn="l"/>
              </a:tabLst>
            </a:pPr>
            <a:r>
              <a:rPr sz="2953" dirty="0">
                <a:latin typeface="Calibri" panose="020F0502020204030204" pitchFamily="34" charset="0"/>
                <a:cs typeface="Calibri" panose="020F0502020204030204" pitchFamily="34" charset="0"/>
              </a:rPr>
              <a:t>It’s</a:t>
            </a:r>
            <a:r>
              <a:rPr sz="2953" spc="-2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very</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expensive</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when</a:t>
            </a:r>
            <a:r>
              <a:rPr sz="2953" spc="-14" dirty="0">
                <a:latin typeface="Calibri" panose="020F0502020204030204" pitchFamily="34" charset="0"/>
                <a:cs typeface="Calibri" panose="020F0502020204030204" pitchFamily="34" charset="0"/>
              </a:rPr>
              <a:t> </a:t>
            </a:r>
            <a:r>
              <a:rPr sz="2953" spc="-35" dirty="0">
                <a:latin typeface="Calibri" panose="020F0502020204030204" pitchFamily="34" charset="0"/>
                <a:cs typeface="Calibri" panose="020F0502020204030204" pitchFamily="34" charset="0"/>
              </a:rPr>
              <a:t>N</a:t>
            </a:r>
            <a:r>
              <a:rPr lang="zh-CN" altLang="en-US" sz="2953" spc="-35"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is</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large</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(big</a:t>
            </a:r>
            <a:r>
              <a:rPr sz="2953" spc="-7" dirty="0">
                <a:latin typeface="Calibri" panose="020F0502020204030204" pitchFamily="34" charset="0"/>
                <a:cs typeface="Calibri" panose="020F0502020204030204" pitchFamily="34" charset="0"/>
              </a:rPr>
              <a:t> data).</a:t>
            </a:r>
            <a:endParaRPr sz="2953" dirty="0">
              <a:latin typeface="Calibri" panose="020F0502020204030204" pitchFamily="34" charset="0"/>
              <a:cs typeface="Calibri" panose="020F0502020204030204" pitchFamily="34" charset="0"/>
            </a:endParaRPr>
          </a:p>
          <a:p>
            <a:pPr marL="8929">
              <a:spcBef>
                <a:spcPts val="2362"/>
              </a:spcBef>
            </a:pPr>
            <a:r>
              <a:rPr sz="2953" dirty="0">
                <a:latin typeface="Calibri" panose="020F0502020204030204" pitchFamily="34" charset="0"/>
                <a:cs typeface="Calibri" panose="020F0502020204030204" pitchFamily="34" charset="0"/>
              </a:rPr>
              <a:t>Do</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I</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lose</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anything</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by</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using</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stochastic</a:t>
            </a:r>
            <a:r>
              <a:rPr sz="2953" spc="-7" dirty="0">
                <a:latin typeface="Calibri" panose="020F0502020204030204" pitchFamily="34" charset="0"/>
                <a:cs typeface="Calibri" panose="020F0502020204030204" pitchFamily="34" charset="0"/>
              </a:rPr>
              <a:t> </a:t>
            </a:r>
            <a:r>
              <a:rPr sz="2953" spc="-18" dirty="0">
                <a:latin typeface="Calibri" panose="020F0502020204030204" pitchFamily="34" charset="0"/>
                <a:cs typeface="Calibri" panose="020F0502020204030204" pitchFamily="34" charset="0"/>
              </a:rPr>
              <a:t>GD?</a:t>
            </a:r>
            <a:endParaRPr sz="2953"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70177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1212" y="569714"/>
            <a:ext cx="8369350" cy="6152302"/>
          </a:xfrm>
          <a:prstGeom prst="rect">
            <a:avLst/>
          </a:prstGeom>
        </p:spPr>
        <p:txBody>
          <a:bodyPr vert="horz" wrap="square" lIns="0" tIns="8930" rIns="0" bIns="0" rtlCol="0">
            <a:spAutoFit/>
          </a:bodyPr>
          <a:lstStyle/>
          <a:p>
            <a:pPr marL="8929">
              <a:spcBef>
                <a:spcPts val="70"/>
              </a:spcBef>
            </a:pPr>
            <a:r>
              <a:rPr sz="2953" dirty="0">
                <a:latin typeface="Calibri" panose="020F0502020204030204" pitchFamily="34" charset="0"/>
                <a:cs typeface="Calibri" panose="020F0502020204030204" pitchFamily="34" charset="0"/>
              </a:rPr>
              <a:t>How</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do</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we</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select</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which</a:t>
            </a:r>
            <a:r>
              <a:rPr sz="2953" spc="-11" dirty="0">
                <a:latin typeface="Calibri" panose="020F0502020204030204" pitchFamily="34" charset="0"/>
                <a:cs typeface="Calibri" panose="020F0502020204030204" pitchFamily="34" charset="0"/>
              </a:rPr>
              <a:t> </a:t>
            </a:r>
            <a:r>
              <a:rPr sz="2953" spc="-7" dirty="0">
                <a:latin typeface="Calibri" panose="020F0502020204030204" pitchFamily="34" charset="0"/>
                <a:cs typeface="Calibri" panose="020F0502020204030204" pitchFamily="34" charset="0"/>
              </a:rPr>
              <a:t>sample?</a:t>
            </a:r>
            <a:endParaRPr sz="2953" dirty="0">
              <a:latin typeface="Calibri" panose="020F0502020204030204" pitchFamily="34" charset="0"/>
              <a:cs typeface="Calibri" panose="020F0502020204030204" pitchFamily="34" charset="0"/>
            </a:endParaRPr>
          </a:p>
          <a:p>
            <a:pPr marL="410305" indent="-401822">
              <a:spcBef>
                <a:spcPts val="2362"/>
              </a:spcBef>
              <a:buFont typeface="Arial"/>
              <a:buChar char="•"/>
              <a:tabLst>
                <a:tab pos="410305" algn="l"/>
                <a:tab pos="410751" algn="l"/>
              </a:tabLst>
            </a:pPr>
            <a:r>
              <a:rPr sz="2953" dirty="0">
                <a:latin typeface="Calibri" panose="020F0502020204030204" pitchFamily="34" charset="0"/>
                <a:cs typeface="Calibri" panose="020F0502020204030204" pitchFamily="34" charset="0"/>
              </a:rPr>
              <a:t>Select</a:t>
            </a:r>
            <a:r>
              <a:rPr sz="2953" spc="-18" dirty="0">
                <a:latin typeface="Calibri" panose="020F0502020204030204" pitchFamily="34" charset="0"/>
                <a:cs typeface="Calibri" panose="020F0502020204030204" pitchFamily="34" charset="0"/>
              </a:rPr>
              <a:t> </a:t>
            </a:r>
            <a:r>
              <a:rPr sz="2953" spc="-7" dirty="0">
                <a:latin typeface="Calibri" panose="020F0502020204030204" pitchFamily="34" charset="0"/>
                <a:cs typeface="Calibri" panose="020F0502020204030204" pitchFamily="34" charset="0"/>
              </a:rPr>
              <a:t>randomly!</a:t>
            </a:r>
            <a:endParaRPr sz="2953" dirty="0">
              <a:latin typeface="Calibri" panose="020F0502020204030204" pitchFamily="34" charset="0"/>
              <a:cs typeface="Calibri" panose="020F0502020204030204" pitchFamily="34" charset="0"/>
            </a:endParaRPr>
          </a:p>
          <a:p>
            <a:pPr marL="8929">
              <a:spcBef>
                <a:spcPts val="2362"/>
              </a:spcBef>
            </a:pPr>
            <a:r>
              <a:rPr sz="2953" dirty="0">
                <a:latin typeface="Calibri" panose="020F0502020204030204" pitchFamily="34" charset="0"/>
                <a:cs typeface="Calibri" panose="020F0502020204030204" pitchFamily="34" charset="0"/>
              </a:rPr>
              <a:t>Do</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we</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need</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to</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use</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only</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one</a:t>
            </a:r>
            <a:r>
              <a:rPr sz="2953" spc="-7" dirty="0">
                <a:latin typeface="Calibri" panose="020F0502020204030204" pitchFamily="34" charset="0"/>
                <a:cs typeface="Calibri" panose="020F0502020204030204" pitchFamily="34" charset="0"/>
              </a:rPr>
              <a:t> sample?</a:t>
            </a:r>
            <a:endParaRPr sz="2953" dirty="0">
              <a:latin typeface="Calibri" panose="020F0502020204030204" pitchFamily="34" charset="0"/>
              <a:cs typeface="Calibri" panose="020F0502020204030204" pitchFamily="34" charset="0"/>
            </a:endParaRPr>
          </a:p>
          <a:p>
            <a:pPr marL="410305" indent="-401822">
              <a:spcBef>
                <a:spcPts val="2362"/>
              </a:spcBef>
              <a:buFont typeface="Arial"/>
              <a:buChar char="•"/>
              <a:tabLst>
                <a:tab pos="410305" algn="l"/>
                <a:tab pos="410751" algn="l"/>
              </a:tabLst>
            </a:pPr>
            <a:r>
              <a:rPr sz="2953" dirty="0">
                <a:latin typeface="Calibri" panose="020F0502020204030204" pitchFamily="34" charset="0"/>
                <a:cs typeface="Calibri" panose="020F0502020204030204" pitchFamily="34" charset="0"/>
              </a:rPr>
              <a:t>You</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can</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use</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a</a:t>
            </a:r>
            <a:r>
              <a:rPr sz="2953" spc="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minibatch of</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size</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B</a:t>
            </a:r>
            <a:r>
              <a:rPr sz="2953" spc="-7"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&lt;</a:t>
            </a:r>
            <a:r>
              <a:rPr sz="2953" spc="-7" dirty="0">
                <a:latin typeface="Calibri" panose="020F0502020204030204" pitchFamily="34" charset="0"/>
                <a:cs typeface="Calibri" panose="020F0502020204030204" pitchFamily="34" charset="0"/>
              </a:rPr>
              <a:t> </a:t>
            </a:r>
            <a:r>
              <a:rPr sz="2953" spc="-18" dirty="0">
                <a:latin typeface="Calibri" panose="020F0502020204030204" pitchFamily="34" charset="0"/>
                <a:cs typeface="Calibri" panose="020F0502020204030204" pitchFamily="34" charset="0"/>
              </a:rPr>
              <a:t>N.</a:t>
            </a:r>
            <a:endParaRPr sz="2953" dirty="0">
              <a:latin typeface="Calibri" panose="020F0502020204030204" pitchFamily="34" charset="0"/>
              <a:cs typeface="Calibri" panose="020F0502020204030204" pitchFamily="34" charset="0"/>
            </a:endParaRPr>
          </a:p>
          <a:p>
            <a:pPr marL="8929">
              <a:spcBef>
                <a:spcPts val="1941"/>
              </a:spcBef>
            </a:pPr>
            <a:r>
              <a:rPr sz="2953" dirty="0">
                <a:latin typeface="Calibri" panose="020F0502020204030204" pitchFamily="34" charset="0"/>
                <a:cs typeface="Calibri" panose="020F0502020204030204" pitchFamily="34" charset="0"/>
              </a:rPr>
              <a:t>Why</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not</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do</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gradient</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descent</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with</a:t>
            </a:r>
            <a:r>
              <a:rPr sz="2953" spc="-18"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all</a:t>
            </a:r>
            <a:r>
              <a:rPr sz="2953" spc="-18" dirty="0">
                <a:latin typeface="Calibri" panose="020F0502020204030204" pitchFamily="34" charset="0"/>
                <a:cs typeface="Calibri" panose="020F0502020204030204" pitchFamily="34" charset="0"/>
              </a:rPr>
              <a:t> </a:t>
            </a:r>
            <a:r>
              <a:rPr sz="2953" spc="-7" dirty="0">
                <a:latin typeface="Calibri" panose="020F0502020204030204" pitchFamily="34" charset="0"/>
                <a:cs typeface="Calibri" panose="020F0502020204030204" pitchFamily="34" charset="0"/>
              </a:rPr>
              <a:t>samples?</a:t>
            </a:r>
            <a:endParaRPr sz="2953" dirty="0">
              <a:latin typeface="Calibri" panose="020F0502020204030204" pitchFamily="34" charset="0"/>
              <a:cs typeface="Calibri" panose="020F0502020204030204" pitchFamily="34" charset="0"/>
            </a:endParaRPr>
          </a:p>
          <a:p>
            <a:pPr marL="410305" indent="-401822">
              <a:spcBef>
                <a:spcPts val="2362"/>
              </a:spcBef>
              <a:buFont typeface="Arial"/>
              <a:buChar char="•"/>
              <a:tabLst>
                <a:tab pos="410305" algn="l"/>
                <a:tab pos="410751" algn="l"/>
                <a:tab pos="4973213" algn="l"/>
              </a:tabLst>
            </a:pPr>
            <a:r>
              <a:rPr sz="2953" dirty="0">
                <a:latin typeface="Calibri" panose="020F0502020204030204" pitchFamily="34" charset="0"/>
                <a:cs typeface="Calibri" panose="020F0502020204030204" pitchFamily="34" charset="0"/>
              </a:rPr>
              <a:t>It’s</a:t>
            </a:r>
            <a:r>
              <a:rPr sz="2953" spc="-2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very</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expensive</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when</a:t>
            </a:r>
            <a:r>
              <a:rPr sz="2953" spc="-14" dirty="0">
                <a:latin typeface="Calibri" panose="020F0502020204030204" pitchFamily="34" charset="0"/>
                <a:cs typeface="Calibri" panose="020F0502020204030204" pitchFamily="34" charset="0"/>
              </a:rPr>
              <a:t> </a:t>
            </a:r>
            <a:r>
              <a:rPr sz="2953" spc="-35" dirty="0">
                <a:latin typeface="Calibri" panose="020F0502020204030204" pitchFamily="34" charset="0"/>
                <a:cs typeface="Calibri" panose="020F0502020204030204" pitchFamily="34" charset="0"/>
              </a:rPr>
              <a:t>N</a:t>
            </a:r>
            <a:r>
              <a:rPr lang="zh-CN" altLang="en-US" sz="2953" spc="-35"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is</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large</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(big</a:t>
            </a:r>
            <a:r>
              <a:rPr sz="2953" spc="-7" dirty="0">
                <a:latin typeface="Calibri" panose="020F0502020204030204" pitchFamily="34" charset="0"/>
                <a:cs typeface="Calibri" panose="020F0502020204030204" pitchFamily="34" charset="0"/>
              </a:rPr>
              <a:t> data).</a:t>
            </a:r>
            <a:endParaRPr sz="2953" dirty="0">
              <a:latin typeface="Calibri" panose="020F0502020204030204" pitchFamily="34" charset="0"/>
              <a:cs typeface="Calibri" panose="020F0502020204030204" pitchFamily="34" charset="0"/>
            </a:endParaRPr>
          </a:p>
          <a:p>
            <a:pPr marL="8929">
              <a:spcBef>
                <a:spcPts val="2362"/>
              </a:spcBef>
            </a:pPr>
            <a:r>
              <a:rPr sz="2953" dirty="0">
                <a:latin typeface="Calibri" panose="020F0502020204030204" pitchFamily="34" charset="0"/>
                <a:cs typeface="Calibri" panose="020F0502020204030204" pitchFamily="34" charset="0"/>
              </a:rPr>
              <a:t>Do</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I</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lose</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anything</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by</a:t>
            </a:r>
            <a:r>
              <a:rPr sz="2953" spc="-1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using</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stochastic</a:t>
            </a:r>
            <a:r>
              <a:rPr sz="2953" spc="-7" dirty="0">
                <a:latin typeface="Calibri" panose="020F0502020204030204" pitchFamily="34" charset="0"/>
                <a:cs typeface="Calibri" panose="020F0502020204030204" pitchFamily="34" charset="0"/>
              </a:rPr>
              <a:t> </a:t>
            </a:r>
            <a:r>
              <a:rPr sz="2953" spc="-18" dirty="0">
                <a:latin typeface="Calibri" panose="020F0502020204030204" pitchFamily="34" charset="0"/>
                <a:cs typeface="Calibri" panose="020F0502020204030204" pitchFamily="34" charset="0"/>
              </a:rPr>
              <a:t>GD?</a:t>
            </a:r>
            <a:endParaRPr sz="2953" dirty="0">
              <a:latin typeface="Calibri" panose="020F0502020204030204" pitchFamily="34" charset="0"/>
              <a:cs typeface="Calibri" panose="020F0502020204030204" pitchFamily="34" charset="0"/>
            </a:endParaRPr>
          </a:p>
          <a:p>
            <a:pPr marL="410305" indent="-401822">
              <a:lnSpc>
                <a:spcPts val="3526"/>
              </a:lnSpc>
              <a:spcBef>
                <a:spcPts val="2243"/>
              </a:spcBef>
              <a:buFont typeface="Arial"/>
              <a:buChar char="•"/>
              <a:tabLst>
                <a:tab pos="410305" algn="l"/>
                <a:tab pos="410751" algn="l"/>
              </a:tabLst>
            </a:pPr>
            <a:r>
              <a:rPr sz="2953" dirty="0">
                <a:latin typeface="Calibri" panose="020F0502020204030204" pitchFamily="34" charset="0"/>
                <a:cs typeface="Calibri" panose="020F0502020204030204" pitchFamily="34" charset="0"/>
              </a:rPr>
              <a:t>Same</a:t>
            </a:r>
            <a:r>
              <a:rPr sz="2953" spc="-21"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convergence</a:t>
            </a:r>
            <a:r>
              <a:rPr sz="2953" spc="-18"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guarantees</a:t>
            </a:r>
            <a:r>
              <a:rPr sz="2953" spc="-14" dirty="0">
                <a:latin typeface="Calibri" panose="020F0502020204030204" pitchFamily="34" charset="0"/>
                <a:cs typeface="Calibri" panose="020F0502020204030204" pitchFamily="34" charset="0"/>
              </a:rPr>
              <a:t> </a:t>
            </a:r>
            <a:r>
              <a:rPr sz="2953" dirty="0">
                <a:latin typeface="Calibri" panose="020F0502020204030204" pitchFamily="34" charset="0"/>
                <a:cs typeface="Calibri" panose="020F0502020204030204" pitchFamily="34" charset="0"/>
              </a:rPr>
              <a:t>and</a:t>
            </a:r>
            <a:r>
              <a:rPr sz="2953" spc="-18" dirty="0">
                <a:latin typeface="Calibri" panose="020F0502020204030204" pitchFamily="34" charset="0"/>
                <a:cs typeface="Calibri" panose="020F0502020204030204" pitchFamily="34" charset="0"/>
              </a:rPr>
              <a:t> </a:t>
            </a:r>
            <a:r>
              <a:rPr sz="2953" spc="-7" dirty="0">
                <a:latin typeface="Calibri" panose="020F0502020204030204" pitchFamily="34" charset="0"/>
                <a:cs typeface="Calibri" panose="020F0502020204030204" pitchFamily="34" charset="0"/>
              </a:rPr>
              <a:t>complexity!</a:t>
            </a:r>
            <a:endParaRPr sz="2953" dirty="0">
              <a:latin typeface="Calibri" panose="020F0502020204030204" pitchFamily="34" charset="0"/>
              <a:cs typeface="Calibri" panose="020F0502020204030204" pitchFamily="34" charset="0"/>
            </a:endParaRPr>
          </a:p>
          <a:p>
            <a:pPr marL="410305" indent="-401822">
              <a:lnSpc>
                <a:spcPts val="3526"/>
              </a:lnSpc>
              <a:buFont typeface="Arial"/>
              <a:buChar char="•"/>
              <a:tabLst>
                <a:tab pos="410305" algn="l"/>
                <a:tab pos="410751" algn="l"/>
              </a:tabLst>
            </a:pPr>
            <a:r>
              <a:rPr sz="2953" dirty="0">
                <a:latin typeface="Calibri" panose="020F0502020204030204" pitchFamily="34" charset="0"/>
                <a:cs typeface="Calibri" panose="020F0502020204030204" pitchFamily="34" charset="0"/>
              </a:rPr>
              <a:t>Better</a:t>
            </a:r>
            <a:r>
              <a:rPr sz="2953" spc="-25" dirty="0">
                <a:latin typeface="Calibri" panose="020F0502020204030204" pitchFamily="34" charset="0"/>
                <a:cs typeface="Calibri" panose="020F0502020204030204" pitchFamily="34" charset="0"/>
              </a:rPr>
              <a:t> </a:t>
            </a:r>
            <a:r>
              <a:rPr sz="2953" spc="-7" dirty="0">
                <a:latin typeface="Calibri" panose="020F0502020204030204" pitchFamily="34" charset="0"/>
                <a:cs typeface="Calibri" panose="020F0502020204030204" pitchFamily="34" charset="0"/>
              </a:rPr>
              <a:t>generalization.</a:t>
            </a:r>
            <a:endParaRPr sz="2953"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23065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683823"/>
            <a:ext cx="7772400" cy="1327566"/>
          </a:xfrm>
        </p:spPr>
        <p:txBody>
          <a:bodyPr>
            <a:normAutofit fontScale="90000"/>
          </a:bodyPr>
          <a:lstStyle/>
          <a:p>
            <a:br>
              <a:rPr lang="en-US" altLang="zh-TW" dirty="0"/>
            </a:br>
            <a:r>
              <a:rPr lang="en-US" altLang="zh-TW" dirty="0">
                <a:solidFill>
                  <a:srgbClr val="0000FF"/>
                </a:solidFill>
              </a:rPr>
              <a:t>Why Deep?</a:t>
            </a:r>
            <a:endParaRPr lang="zh-TW" altLang="en-US" dirty="0">
              <a:solidFill>
                <a:srgbClr val="0000FF"/>
              </a:solidFill>
            </a:endParaRPr>
          </a:p>
        </p:txBody>
      </p:sp>
    </p:spTree>
    <p:extLst>
      <p:ext uri="{BB962C8B-B14F-4D97-AF65-F5344CB8AC3E}">
        <p14:creationId xmlns:p14="http://schemas.microsoft.com/office/powerpoint/2010/main" val="1958945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2848" y="1600201"/>
            <a:ext cx="6913952" cy="1778483"/>
          </a:xfrm>
        </p:spPr>
        <p:txBody>
          <a:bodyPr>
            <a:normAutofit/>
          </a:bodyPr>
          <a:lstStyle/>
          <a:p>
            <a:pPr marL="0" indent="0">
              <a:buNone/>
            </a:pPr>
            <a:r>
              <a:rPr lang="en-US" dirty="0"/>
              <a:t>Deep learning: </a:t>
            </a:r>
          </a:p>
          <a:p>
            <a:pPr lvl="1"/>
            <a:r>
              <a:rPr lang="en-US" dirty="0"/>
              <a:t>Has won numerous pattern recognition competitions</a:t>
            </a:r>
          </a:p>
          <a:p>
            <a:pPr lvl="1"/>
            <a:r>
              <a:rPr lang="en-US" dirty="0"/>
              <a:t>Does so with minimal feature engineering</a:t>
            </a:r>
          </a:p>
        </p:txBody>
      </p:sp>
      <p:sp>
        <p:nvSpPr>
          <p:cNvPr id="4" name="Slide Number Placeholder 3"/>
          <p:cNvSpPr>
            <a:spLocks noGrp="1"/>
          </p:cNvSpPr>
          <p:nvPr>
            <p:ph type="sldNum" sz="quarter" idx="12"/>
          </p:nvPr>
        </p:nvSpPr>
        <p:spPr/>
        <p:txBody>
          <a:bodyPr/>
          <a:lstStyle/>
          <a:p>
            <a:fld id="{CCF56997-4F5F-5A42-B306-795126905ACA}" type="slidenum">
              <a:rPr lang="en-US" smtClean="0"/>
              <a:pPr/>
              <a:t>13</a:t>
            </a:fld>
            <a:endParaRPr lang="en-US"/>
          </a:p>
        </p:txBody>
      </p:sp>
      <p:grpSp>
        <p:nvGrpSpPr>
          <p:cNvPr id="6" name="Group 5"/>
          <p:cNvGrpSpPr/>
          <p:nvPr/>
        </p:nvGrpSpPr>
        <p:grpSpPr>
          <a:xfrm>
            <a:off x="205309" y="1633450"/>
            <a:ext cx="1584233" cy="4109200"/>
            <a:chOff x="205309" y="1633450"/>
            <a:chExt cx="1584233" cy="4109200"/>
          </a:xfrm>
        </p:grpSpPr>
        <p:sp>
          <p:nvSpPr>
            <p:cNvPr id="23" name="Oval 22"/>
            <p:cNvSpPr/>
            <p:nvPr/>
          </p:nvSpPr>
          <p:spPr>
            <a:xfrm>
              <a:off x="492527" y="1724105"/>
              <a:ext cx="249841" cy="254923"/>
            </a:xfrm>
            <a:prstGeom prst="ellipse">
              <a:avLst/>
            </a:prstGeom>
            <a:noFill/>
            <a:ln w="190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96784" y="2650838"/>
              <a:ext cx="249841" cy="254923"/>
            </a:xfrm>
            <a:prstGeom prst="ellipse">
              <a:avLst/>
            </a:prstGeom>
            <a:noFill/>
            <a:ln w="190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3" idx="4"/>
              <a:endCxn id="26" idx="0"/>
            </p:cNvCxnSpPr>
            <p:nvPr/>
          </p:nvCxnSpPr>
          <p:spPr>
            <a:xfrm flipH="1">
              <a:off x="421705" y="1979028"/>
              <a:ext cx="195743" cy="671810"/>
            </a:xfrm>
            <a:prstGeom prst="straightConnector1">
              <a:avLst/>
            </a:prstGeom>
            <a:ln w="1905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367607" y="3508479"/>
              <a:ext cx="249841" cy="254923"/>
            </a:xfrm>
            <a:prstGeom prst="ellipse">
              <a:avLst/>
            </a:prstGeom>
            <a:noFill/>
            <a:ln w="190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a:stCxn id="26" idx="4"/>
              <a:endCxn id="29" idx="0"/>
            </p:cNvCxnSpPr>
            <p:nvPr/>
          </p:nvCxnSpPr>
          <p:spPr>
            <a:xfrm>
              <a:off x="421705" y="2905761"/>
              <a:ext cx="70823" cy="602718"/>
            </a:xfrm>
            <a:prstGeom prst="straightConnector1">
              <a:avLst/>
            </a:prstGeom>
            <a:ln w="1905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3603" y="1633450"/>
              <a:ext cx="970542" cy="369332"/>
            </a:xfrm>
            <a:prstGeom prst="rect">
              <a:avLst/>
            </a:prstGeom>
            <a:noFill/>
          </p:spPr>
          <p:txBody>
            <a:bodyPr wrap="square" rtlCol="0">
              <a:spAutoFit/>
            </a:bodyPr>
            <a:lstStyle/>
            <a:p>
              <a:r>
                <a:rPr lang="en-US" dirty="0"/>
                <a:t>1960s</a:t>
              </a:r>
            </a:p>
          </p:txBody>
        </p:sp>
        <p:sp>
          <p:nvSpPr>
            <p:cNvPr id="32" name="TextBox 31"/>
            <p:cNvSpPr txBox="1"/>
            <p:nvPr/>
          </p:nvSpPr>
          <p:spPr>
            <a:xfrm>
              <a:off x="524523" y="2555369"/>
              <a:ext cx="970542" cy="369332"/>
            </a:xfrm>
            <a:prstGeom prst="rect">
              <a:avLst/>
            </a:prstGeom>
            <a:noFill/>
          </p:spPr>
          <p:txBody>
            <a:bodyPr wrap="square" rtlCol="0">
              <a:spAutoFit/>
            </a:bodyPr>
            <a:lstStyle/>
            <a:p>
              <a:r>
                <a:rPr lang="en-US" dirty="0"/>
                <a:t>1980s</a:t>
              </a:r>
            </a:p>
          </p:txBody>
        </p:sp>
        <p:sp>
          <p:nvSpPr>
            <p:cNvPr id="34" name="Oval 33"/>
            <p:cNvSpPr/>
            <p:nvPr/>
          </p:nvSpPr>
          <p:spPr>
            <a:xfrm>
              <a:off x="205309" y="4535252"/>
              <a:ext cx="249841" cy="254923"/>
            </a:xfrm>
            <a:prstGeom prst="ellipse">
              <a:avLst/>
            </a:prstGeom>
            <a:noFill/>
            <a:ln w="190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Arrow Connector 37"/>
            <p:cNvCxnSpPr>
              <a:stCxn id="29" idx="4"/>
              <a:endCxn id="34" idx="0"/>
            </p:cNvCxnSpPr>
            <p:nvPr/>
          </p:nvCxnSpPr>
          <p:spPr>
            <a:xfrm flipH="1">
              <a:off x="330230" y="3763402"/>
              <a:ext cx="162298" cy="771850"/>
            </a:xfrm>
            <a:prstGeom prst="straightConnector1">
              <a:avLst/>
            </a:prstGeom>
            <a:ln w="1905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67274" y="3394478"/>
              <a:ext cx="970542" cy="369332"/>
            </a:xfrm>
            <a:prstGeom prst="rect">
              <a:avLst/>
            </a:prstGeom>
            <a:noFill/>
          </p:spPr>
          <p:txBody>
            <a:bodyPr wrap="square" rtlCol="0">
              <a:spAutoFit/>
            </a:bodyPr>
            <a:lstStyle/>
            <a:p>
              <a:r>
                <a:rPr lang="en-US" dirty="0"/>
                <a:t>1990s</a:t>
              </a:r>
            </a:p>
          </p:txBody>
        </p:sp>
        <p:sp>
          <p:nvSpPr>
            <p:cNvPr id="40" name="TextBox 39"/>
            <p:cNvSpPr txBox="1"/>
            <p:nvPr/>
          </p:nvSpPr>
          <p:spPr>
            <a:xfrm>
              <a:off x="411380" y="4434413"/>
              <a:ext cx="1378162" cy="369332"/>
            </a:xfrm>
            <a:prstGeom prst="rect">
              <a:avLst/>
            </a:prstGeom>
            <a:noFill/>
          </p:spPr>
          <p:txBody>
            <a:bodyPr wrap="square" rtlCol="0">
              <a:spAutoFit/>
            </a:bodyPr>
            <a:lstStyle/>
            <a:p>
              <a:r>
                <a:rPr lang="en-US" dirty="0"/>
                <a:t>2006</a:t>
              </a:r>
            </a:p>
          </p:txBody>
        </p:sp>
        <p:sp>
          <p:nvSpPr>
            <p:cNvPr id="42" name="Oval 41"/>
            <p:cNvSpPr/>
            <p:nvPr/>
          </p:nvSpPr>
          <p:spPr>
            <a:xfrm>
              <a:off x="381267" y="5474157"/>
              <a:ext cx="249841" cy="254923"/>
            </a:xfrm>
            <a:prstGeom prst="ellipse">
              <a:avLst/>
            </a:prstGeom>
            <a:noFill/>
            <a:ln w="19050" cmpd="sng">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Arrow Connector 42"/>
            <p:cNvCxnSpPr>
              <a:stCxn id="34" idx="4"/>
              <a:endCxn id="42" idx="0"/>
            </p:cNvCxnSpPr>
            <p:nvPr/>
          </p:nvCxnSpPr>
          <p:spPr>
            <a:xfrm>
              <a:off x="330230" y="4790175"/>
              <a:ext cx="175958" cy="683982"/>
            </a:xfrm>
            <a:prstGeom prst="straightConnector1">
              <a:avLst/>
            </a:prstGeom>
            <a:ln w="19050" cmpd="sng">
              <a:solidFill>
                <a:schemeClr val="tx2"/>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37078" y="5373318"/>
              <a:ext cx="777434" cy="369332"/>
            </a:xfrm>
            <a:prstGeom prst="rect">
              <a:avLst/>
            </a:prstGeom>
            <a:noFill/>
          </p:spPr>
          <p:txBody>
            <a:bodyPr wrap="square" rtlCol="0">
              <a:spAutoFit/>
            </a:bodyPr>
            <a:lstStyle/>
            <a:p>
              <a:r>
                <a:rPr lang="en-US" dirty="0"/>
                <a:t>2016</a:t>
              </a:r>
            </a:p>
          </p:txBody>
        </p:sp>
      </p:grpSp>
      <p:sp>
        <p:nvSpPr>
          <p:cNvPr id="45" name="Content Placeholder 2"/>
          <p:cNvSpPr txBox="1">
            <a:spLocks/>
          </p:cNvSpPr>
          <p:nvPr/>
        </p:nvSpPr>
        <p:spPr>
          <a:xfrm>
            <a:off x="1848781" y="3763402"/>
            <a:ext cx="6913952" cy="2411367"/>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This wasn’t always the case!</a:t>
            </a:r>
          </a:p>
          <a:p>
            <a:pPr marL="0" lvl="1" indent="0">
              <a:buNone/>
            </a:pPr>
            <a:r>
              <a:rPr lang="en-US" dirty="0"/>
              <a:t>Since 1980s:  Form of models hasn’t changed much, </a:t>
            </a:r>
            <a:br>
              <a:rPr lang="en-US" dirty="0"/>
            </a:br>
            <a:r>
              <a:rPr lang="en-US" dirty="0"/>
              <a:t>but lots of new tricks…</a:t>
            </a:r>
          </a:p>
          <a:p>
            <a:pPr lvl="1"/>
            <a:r>
              <a:rPr lang="en-US" dirty="0"/>
              <a:t>More hidden units</a:t>
            </a:r>
          </a:p>
          <a:p>
            <a:pPr lvl="1"/>
            <a:r>
              <a:rPr lang="en-US" dirty="0"/>
              <a:t>Better (online) optimization</a:t>
            </a:r>
          </a:p>
          <a:p>
            <a:pPr lvl="1"/>
            <a:r>
              <a:rPr lang="en-US" dirty="0"/>
              <a:t>New nonlinear functions (</a:t>
            </a:r>
            <a:r>
              <a:rPr lang="en-US" dirty="0" err="1"/>
              <a:t>ReLUs</a:t>
            </a:r>
            <a:r>
              <a:rPr lang="en-US" dirty="0"/>
              <a:t>)</a:t>
            </a:r>
          </a:p>
          <a:p>
            <a:pPr lvl="1"/>
            <a:r>
              <a:rPr lang="en-US" dirty="0"/>
              <a:t>Faster computers (CPUs and GPUs)</a:t>
            </a:r>
          </a:p>
        </p:txBody>
      </p:sp>
      <p:sp>
        <p:nvSpPr>
          <p:cNvPr id="13" name="Title 1">
            <a:extLst>
              <a:ext uri="{FF2B5EF4-FFF2-40B4-BE49-F238E27FC236}">
                <a16:creationId xmlns:a16="http://schemas.microsoft.com/office/drawing/2014/main" id="{ACDA8F4E-AFE5-9EF1-CB6F-EC57863BC822}"/>
              </a:ext>
            </a:extLst>
          </p:cNvPr>
          <p:cNvSpPr txBox="1">
            <a:spLocks/>
          </p:cNvSpPr>
          <p:nvPr/>
        </p:nvSpPr>
        <p:spPr>
          <a:xfrm>
            <a:off x="341750" y="60312"/>
            <a:ext cx="8029869"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Why is everyone talking about Deep Learning?</a:t>
            </a:r>
          </a:p>
        </p:txBody>
      </p:sp>
    </p:spTree>
    <p:extLst>
      <p:ext uri="{BB962C8B-B14F-4D97-AF65-F5344CB8AC3E}">
        <p14:creationId xmlns:p14="http://schemas.microsoft.com/office/powerpoint/2010/main" val="424920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a:stretch>
            <a:fillRect/>
          </a:stretch>
        </p:blipFill>
        <p:spPr>
          <a:xfrm rot="16200000">
            <a:off x="5507376" y="1631048"/>
            <a:ext cx="2689840" cy="2809123"/>
          </a:xfrm>
          <a:prstGeom prst="rect">
            <a:avLst/>
          </a:prstGeom>
        </p:spPr>
      </p:pic>
      <p:sp>
        <p:nvSpPr>
          <p:cNvPr id="2" name="標題 1"/>
          <p:cNvSpPr>
            <a:spLocks noGrp="1"/>
          </p:cNvSpPr>
          <p:nvPr>
            <p:ph type="title"/>
          </p:nvPr>
        </p:nvSpPr>
        <p:spPr/>
        <p:txBody>
          <a:bodyPr/>
          <a:lstStyle/>
          <a:p>
            <a:r>
              <a:rPr lang="en-US" altLang="zh-TW" dirty="0"/>
              <a:t>Universality Theorem</a:t>
            </a:r>
            <a:endParaRPr lang="zh-TW" altLang="en-US" dirty="0"/>
          </a:p>
        </p:txBody>
      </p:sp>
      <p:sp>
        <p:nvSpPr>
          <p:cNvPr id="4" name="矩形 3"/>
          <p:cNvSpPr/>
          <p:nvPr/>
        </p:nvSpPr>
        <p:spPr>
          <a:xfrm>
            <a:off x="5326190" y="4404313"/>
            <a:ext cx="2930667" cy="923330"/>
          </a:xfrm>
          <a:prstGeom prst="rect">
            <a:avLst/>
          </a:prstGeom>
        </p:spPr>
        <p:txBody>
          <a:bodyPr wrap="square">
            <a:spAutoFit/>
          </a:bodyPr>
          <a:lstStyle/>
          <a:p>
            <a:r>
              <a:rPr lang="en-US" altLang="zh-TW" dirty="0">
                <a:solidFill>
                  <a:srgbClr val="0000FF"/>
                </a:solidFill>
              </a:rPr>
              <a:t>Reference</a:t>
            </a:r>
            <a:r>
              <a:rPr lang="zh-TW" altLang="en-US" dirty="0">
                <a:solidFill>
                  <a:srgbClr val="0000FF"/>
                </a:solidFill>
              </a:rPr>
              <a:t> </a:t>
            </a:r>
            <a:r>
              <a:rPr lang="en-US" altLang="zh-TW" dirty="0">
                <a:solidFill>
                  <a:srgbClr val="0000FF"/>
                </a:solidFill>
              </a:rPr>
              <a:t>for the reason: </a:t>
            </a:r>
            <a:r>
              <a:rPr lang="zh-TW" altLang="en-US" u="sng" dirty="0"/>
              <a:t>http://neuralnetworksanddeeplearning.com/chap4.html</a:t>
            </a:r>
          </a:p>
        </p:txBody>
      </p:sp>
      <p:sp>
        <p:nvSpPr>
          <p:cNvPr id="7" name="文字方塊 6"/>
          <p:cNvSpPr txBox="1"/>
          <p:nvPr/>
        </p:nvSpPr>
        <p:spPr>
          <a:xfrm>
            <a:off x="935342" y="1893033"/>
            <a:ext cx="4390847" cy="523220"/>
          </a:xfrm>
          <a:prstGeom prst="rect">
            <a:avLst/>
          </a:prstGeom>
          <a:noFill/>
        </p:spPr>
        <p:txBody>
          <a:bodyPr wrap="square" rtlCol="0">
            <a:spAutoFit/>
          </a:bodyPr>
          <a:lstStyle/>
          <a:p>
            <a:r>
              <a:rPr lang="en-US" altLang="zh-TW" sz="2800" dirty="0"/>
              <a:t>Any continuous function f</a:t>
            </a:r>
            <a:endParaRPr lang="zh-TW" altLang="en-US" sz="2800" dirty="0"/>
          </a:p>
        </p:txBody>
      </p:sp>
      <p:graphicFrame>
        <p:nvGraphicFramePr>
          <p:cNvPr id="8" name="Object 12"/>
          <p:cNvGraphicFramePr>
            <a:graphicFrameLocks noChangeAspect="1"/>
          </p:cNvGraphicFramePr>
          <p:nvPr>
            <p:extLst>
              <p:ext uri="{D42A27DB-BD31-4B8C-83A1-F6EECF244321}">
                <p14:modId xmlns:p14="http://schemas.microsoft.com/office/powerpoint/2010/main" val="3014574577"/>
              </p:ext>
            </p:extLst>
          </p:nvPr>
        </p:nvGraphicFramePr>
        <p:xfrm>
          <a:off x="1805231" y="2579752"/>
          <a:ext cx="2342046" cy="630000"/>
        </p:xfrm>
        <a:graphic>
          <a:graphicData uri="http://schemas.openxmlformats.org/presentationml/2006/ole">
            <mc:AlternateContent xmlns:mc="http://schemas.openxmlformats.org/markup-compatibility/2006">
              <mc:Choice xmlns:v="urn:schemas-microsoft-com:vml" Requires="v">
                <p:oleObj name="方程式" r:id="rId4" imgW="850680" imgH="228600" progId="Equation.3">
                  <p:embed/>
                </p:oleObj>
              </mc:Choice>
              <mc:Fallback>
                <p:oleObj name="方程式" r:id="rId4" imgW="850680" imgH="228600" progId="Equation.3">
                  <p:embed/>
                  <p:pic>
                    <p:nvPicPr>
                      <p:cNvPr id="0" name=""/>
                      <p:cNvPicPr>
                        <a:picLocks noChangeAspect="1" noChangeArrowheads="1"/>
                      </p:cNvPicPr>
                      <p:nvPr/>
                    </p:nvPicPr>
                    <p:blipFill>
                      <a:blip r:embed="rId5"/>
                      <a:srcRect/>
                      <a:stretch>
                        <a:fillRect/>
                      </a:stretch>
                    </p:blipFill>
                    <p:spPr bwMode="auto">
                      <a:xfrm>
                        <a:off x="1805231" y="2579752"/>
                        <a:ext cx="2342046" cy="63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文字方塊 8"/>
          <p:cNvSpPr txBox="1"/>
          <p:nvPr/>
        </p:nvSpPr>
        <p:spPr>
          <a:xfrm>
            <a:off x="874966" y="3364330"/>
            <a:ext cx="4390847" cy="954107"/>
          </a:xfrm>
          <a:prstGeom prst="rect">
            <a:avLst/>
          </a:prstGeom>
          <a:noFill/>
        </p:spPr>
        <p:txBody>
          <a:bodyPr wrap="square" rtlCol="0">
            <a:spAutoFit/>
          </a:bodyPr>
          <a:lstStyle/>
          <a:p>
            <a:r>
              <a:rPr lang="en-US" altLang="zh-TW" sz="2800" dirty="0"/>
              <a:t>Can be realized by a network with one hidden layer</a:t>
            </a:r>
            <a:endParaRPr lang="zh-TW" altLang="en-US" sz="2800" dirty="0"/>
          </a:p>
        </p:txBody>
      </p:sp>
      <p:sp>
        <p:nvSpPr>
          <p:cNvPr id="10" name="文字方塊 9"/>
          <p:cNvSpPr txBox="1"/>
          <p:nvPr/>
        </p:nvSpPr>
        <p:spPr>
          <a:xfrm>
            <a:off x="865786" y="4430840"/>
            <a:ext cx="4220936" cy="954107"/>
          </a:xfrm>
          <a:prstGeom prst="rect">
            <a:avLst/>
          </a:prstGeom>
          <a:noFill/>
        </p:spPr>
        <p:txBody>
          <a:bodyPr wrap="square" rtlCol="0">
            <a:spAutoFit/>
          </a:bodyPr>
          <a:lstStyle/>
          <a:p>
            <a:r>
              <a:rPr lang="en-US" altLang="zh-TW" sz="2800" dirty="0"/>
              <a:t>(given </a:t>
            </a:r>
            <a:r>
              <a:rPr lang="en-US" altLang="zh-TW" sz="2800" b="1" dirty="0"/>
              <a:t>enough</a:t>
            </a:r>
            <a:r>
              <a:rPr lang="en-US" altLang="zh-TW" sz="2800" dirty="0"/>
              <a:t> hidden neurons)</a:t>
            </a:r>
            <a:endParaRPr lang="zh-TW" altLang="en-US" sz="2800" dirty="0"/>
          </a:p>
        </p:txBody>
      </p:sp>
      <p:sp>
        <p:nvSpPr>
          <p:cNvPr id="5" name="矩形 4"/>
          <p:cNvSpPr/>
          <p:nvPr/>
        </p:nvSpPr>
        <p:spPr>
          <a:xfrm>
            <a:off x="510547" y="5842685"/>
            <a:ext cx="8122905" cy="523220"/>
          </a:xfrm>
          <a:prstGeom prst="rect">
            <a:avLst/>
          </a:prstGeom>
        </p:spPr>
        <p:txBody>
          <a:bodyPr wrap="square">
            <a:spAutoFit/>
          </a:bodyPr>
          <a:lstStyle/>
          <a:p>
            <a:pPr algn="ctr"/>
            <a:r>
              <a:rPr lang="en-US" altLang="zh-TW" sz="2800" dirty="0">
                <a:solidFill>
                  <a:srgbClr val="0000FF"/>
                </a:solidFill>
              </a:rPr>
              <a:t>Why “Deep” neural network not “Fat” neural network?</a:t>
            </a:r>
            <a:endParaRPr lang="zh-TW" altLang="en-US" sz="2800" dirty="0">
              <a:solidFill>
                <a:srgbClr val="0000FF"/>
              </a:solidFill>
            </a:endParaRPr>
          </a:p>
        </p:txBody>
      </p:sp>
    </p:spTree>
    <p:extLst>
      <p:ext uri="{BB962C8B-B14F-4D97-AF65-F5344CB8AC3E}">
        <p14:creationId xmlns:p14="http://schemas.microsoft.com/office/powerpoint/2010/main" val="180711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0" grpId="0"/>
      <p:bldP spid="5"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Fat + Short </a:t>
            </a:r>
            <a:r>
              <a:rPr lang="en-US" altLang="zh-TW" dirty="0" err="1"/>
              <a:t>v.s</a:t>
            </a:r>
            <a:r>
              <a:rPr lang="en-US" altLang="zh-TW" dirty="0"/>
              <a:t>. Thin + Tall</a:t>
            </a:r>
            <a:endParaRPr lang="zh-TW" altLang="en-US" dirty="0"/>
          </a:p>
        </p:txBody>
      </p:sp>
      <p:sp>
        <p:nvSpPr>
          <p:cNvPr id="6" name="矩形 5"/>
          <p:cNvSpPr/>
          <p:nvPr/>
        </p:nvSpPr>
        <p:spPr>
          <a:xfrm rot="5400000">
            <a:off x="6149823" y="4483524"/>
            <a:ext cx="714976" cy="252490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矩形 6"/>
          <p:cNvSpPr/>
          <p:nvPr/>
        </p:nvSpPr>
        <p:spPr>
          <a:xfrm rot="5400000">
            <a:off x="6147437" y="3651090"/>
            <a:ext cx="714976" cy="196789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 name="矩形 7"/>
          <p:cNvSpPr/>
          <p:nvPr/>
        </p:nvSpPr>
        <p:spPr>
          <a:xfrm rot="5400000">
            <a:off x="6155580" y="2541201"/>
            <a:ext cx="714976" cy="1984173"/>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 name="矩形 8"/>
          <p:cNvSpPr/>
          <p:nvPr/>
        </p:nvSpPr>
        <p:spPr>
          <a:xfrm rot="5400000">
            <a:off x="6113134" y="1393429"/>
            <a:ext cx="714976" cy="1769606"/>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45" name="群組 44"/>
          <p:cNvGrpSpPr/>
          <p:nvPr/>
        </p:nvGrpSpPr>
        <p:grpSpPr>
          <a:xfrm>
            <a:off x="5414826" y="5343054"/>
            <a:ext cx="2283266" cy="556872"/>
            <a:chOff x="755858" y="5735182"/>
            <a:chExt cx="2283266" cy="556872"/>
          </a:xfrm>
        </p:grpSpPr>
        <p:grpSp>
          <p:nvGrpSpPr>
            <p:cNvPr id="77" name="群組 76"/>
            <p:cNvGrpSpPr/>
            <p:nvPr/>
          </p:nvGrpSpPr>
          <p:grpSpPr>
            <a:xfrm>
              <a:off x="755858" y="5895047"/>
              <a:ext cx="289125" cy="383103"/>
              <a:chOff x="2268775" y="3538012"/>
              <a:chExt cx="289125" cy="383103"/>
            </a:xfrm>
          </p:grpSpPr>
          <p:sp>
            <p:nvSpPr>
              <p:cNvPr id="85" name="矩形 84"/>
              <p:cNvSpPr/>
              <p:nvPr/>
            </p:nvSpPr>
            <p:spPr>
              <a:xfrm>
                <a:off x="2268775" y="3617002"/>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6" name="Object 12"/>
              <p:cNvGraphicFramePr>
                <a:graphicFrameLocks noChangeAspect="1"/>
              </p:cNvGraphicFramePr>
              <p:nvPr/>
            </p:nvGraphicFramePr>
            <p:xfrm>
              <a:off x="2279483" y="3538012"/>
              <a:ext cx="274401" cy="383103"/>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2279483" y="3538012"/>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8" name="群組 77"/>
            <p:cNvGrpSpPr/>
            <p:nvPr/>
          </p:nvGrpSpPr>
          <p:grpSpPr>
            <a:xfrm>
              <a:off x="1456763" y="5895047"/>
              <a:ext cx="317234" cy="383104"/>
              <a:chOff x="2263870" y="4021266"/>
              <a:chExt cx="317234" cy="383104"/>
            </a:xfrm>
          </p:grpSpPr>
          <p:sp>
            <p:nvSpPr>
              <p:cNvPr id="83" name="矩形 82"/>
              <p:cNvSpPr/>
              <p:nvPr/>
            </p:nvSpPr>
            <p:spPr>
              <a:xfrm>
                <a:off x="2263870" y="408997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4" name="Object 12"/>
              <p:cNvGraphicFramePr>
                <a:graphicFrameLocks noChangeAspect="1"/>
              </p:cNvGraphicFramePr>
              <p:nvPr/>
            </p:nvGraphicFramePr>
            <p:xfrm>
              <a:off x="2283948" y="4021266"/>
              <a:ext cx="297156" cy="383104"/>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2283948" y="4021266"/>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9" name="文字方塊 78"/>
            <p:cNvSpPr txBox="1"/>
            <p:nvPr/>
          </p:nvSpPr>
          <p:spPr>
            <a:xfrm>
              <a:off x="1728860" y="5735182"/>
              <a:ext cx="1061391"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0" name="群組 79"/>
            <p:cNvGrpSpPr/>
            <p:nvPr/>
          </p:nvGrpSpPr>
          <p:grpSpPr>
            <a:xfrm>
              <a:off x="2687405" y="5886570"/>
              <a:ext cx="351719" cy="405484"/>
              <a:chOff x="2257778" y="5192060"/>
              <a:chExt cx="351719" cy="405484"/>
            </a:xfrm>
          </p:grpSpPr>
          <p:sp>
            <p:nvSpPr>
              <p:cNvPr id="81" name="矩形 80"/>
              <p:cNvSpPr/>
              <p:nvPr/>
            </p:nvSpPr>
            <p:spPr>
              <a:xfrm>
                <a:off x="2257778" y="527330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82" name="Object 12"/>
              <p:cNvGraphicFramePr>
                <a:graphicFrameLocks noChangeAspect="1"/>
              </p:cNvGraphicFramePr>
              <p:nvPr/>
            </p:nvGraphicFramePr>
            <p:xfrm>
              <a:off x="2266830" y="5192060"/>
              <a:ext cx="342667" cy="405484"/>
            </p:xfrm>
            <a:graphic>
              <a:graphicData uri="http://schemas.openxmlformats.org/presentationml/2006/ole">
                <mc:AlternateContent xmlns:mc="http://schemas.openxmlformats.org/markup-compatibility/2006">
                  <mc:Choice xmlns:v="urn:schemas-microsoft-com:vml" Requires="v">
                    <p:oleObj name="方程式" r:id="rId7" imgW="190440" imgH="228600" progId="Equation.3">
                      <p:embed/>
                    </p:oleObj>
                  </mc:Choice>
                  <mc:Fallback>
                    <p:oleObj name="方程式" r:id="rId7" imgW="190440" imgH="228600" progId="Equation.3">
                      <p:embed/>
                      <p:pic>
                        <p:nvPicPr>
                          <p:cNvPr id="0" name=""/>
                          <p:cNvPicPr>
                            <a:picLocks noChangeAspect="1" noChangeArrowheads="1"/>
                          </p:cNvPicPr>
                          <p:nvPr/>
                        </p:nvPicPr>
                        <p:blipFill>
                          <a:blip r:embed="rId8"/>
                          <a:srcRect/>
                          <a:stretch>
                            <a:fillRect/>
                          </a:stretch>
                        </p:blipFill>
                        <p:spPr bwMode="auto">
                          <a:xfrm>
                            <a:off x="2266830" y="5192060"/>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46" name="橢圓 45"/>
          <p:cNvSpPr/>
          <p:nvPr/>
        </p:nvSpPr>
        <p:spPr>
          <a:xfrm>
            <a:off x="5713181" y="4418969"/>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7" name="橢圓 46"/>
          <p:cNvSpPr/>
          <p:nvPr/>
        </p:nvSpPr>
        <p:spPr>
          <a:xfrm>
            <a:off x="6828491" y="4386146"/>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50" name="直線單箭頭接點 49"/>
          <p:cNvCxnSpPr/>
          <p:nvPr/>
        </p:nvCxnSpPr>
        <p:spPr>
          <a:xfrm flipH="1" flipV="1">
            <a:off x="5941237" y="4921949"/>
            <a:ext cx="341060" cy="6496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endCxn id="47" idx="4"/>
          </p:cNvCxnSpPr>
          <p:nvPr/>
        </p:nvCxnSpPr>
        <p:spPr>
          <a:xfrm flipH="1" flipV="1">
            <a:off x="7070549" y="4862293"/>
            <a:ext cx="437011" cy="7257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endCxn id="46" idx="4"/>
          </p:cNvCxnSpPr>
          <p:nvPr/>
        </p:nvCxnSpPr>
        <p:spPr>
          <a:xfrm flipH="1" flipV="1">
            <a:off x="5955239" y="4895116"/>
            <a:ext cx="1571012" cy="7452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86" idx="0"/>
            <a:endCxn id="46" idx="4"/>
          </p:cNvCxnSpPr>
          <p:nvPr/>
        </p:nvCxnSpPr>
        <p:spPr>
          <a:xfrm flipV="1">
            <a:off x="5562734" y="4895116"/>
            <a:ext cx="392505" cy="60780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stCxn id="84" idx="0"/>
            <a:endCxn id="47" idx="4"/>
          </p:cNvCxnSpPr>
          <p:nvPr/>
        </p:nvCxnSpPr>
        <p:spPr>
          <a:xfrm flipV="1">
            <a:off x="6284387" y="4862293"/>
            <a:ext cx="786162" cy="6406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橢圓 56"/>
          <p:cNvSpPr/>
          <p:nvPr/>
        </p:nvSpPr>
        <p:spPr>
          <a:xfrm>
            <a:off x="5692478" y="3257555"/>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8" name="橢圓 57"/>
          <p:cNvSpPr/>
          <p:nvPr/>
        </p:nvSpPr>
        <p:spPr>
          <a:xfrm>
            <a:off x="6817987" y="3275939"/>
            <a:ext cx="484116" cy="47614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1" name="橢圓 60"/>
          <p:cNvSpPr/>
          <p:nvPr/>
        </p:nvSpPr>
        <p:spPr>
          <a:xfrm>
            <a:off x="5694883" y="2005207"/>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2" name="橢圓 61"/>
          <p:cNvSpPr/>
          <p:nvPr/>
        </p:nvSpPr>
        <p:spPr>
          <a:xfrm>
            <a:off x="6808838" y="1990978"/>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63" name="直線單箭頭接點 62"/>
          <p:cNvCxnSpPr>
            <a:stCxn id="57" idx="0"/>
            <a:endCxn id="61" idx="4"/>
          </p:cNvCxnSpPr>
          <p:nvPr/>
        </p:nvCxnSpPr>
        <p:spPr>
          <a:xfrm flipV="1">
            <a:off x="5934536" y="2481354"/>
            <a:ext cx="2405" cy="77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stCxn id="58" idx="0"/>
            <a:endCxn id="61" idx="4"/>
          </p:cNvCxnSpPr>
          <p:nvPr/>
        </p:nvCxnSpPr>
        <p:spPr>
          <a:xfrm flipH="1" flipV="1">
            <a:off x="5936941" y="2481354"/>
            <a:ext cx="1123104"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stCxn id="58" idx="0"/>
            <a:endCxn id="62" idx="4"/>
          </p:cNvCxnSpPr>
          <p:nvPr/>
        </p:nvCxnSpPr>
        <p:spPr>
          <a:xfrm flipH="1" flipV="1">
            <a:off x="7050896" y="2467125"/>
            <a:ext cx="9149" cy="8088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stCxn id="57" idx="0"/>
            <a:endCxn id="62" idx="4"/>
          </p:cNvCxnSpPr>
          <p:nvPr/>
        </p:nvCxnSpPr>
        <p:spPr>
          <a:xfrm flipV="1">
            <a:off x="5934536" y="2467125"/>
            <a:ext cx="1116360" cy="790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87"/>
          <p:cNvSpPr txBox="1"/>
          <p:nvPr/>
        </p:nvSpPr>
        <p:spPr>
          <a:xfrm>
            <a:off x="5263063" y="6119354"/>
            <a:ext cx="2477482" cy="523220"/>
          </a:xfrm>
          <a:prstGeom prst="rect">
            <a:avLst/>
          </a:prstGeom>
          <a:noFill/>
        </p:spPr>
        <p:txBody>
          <a:bodyPr wrap="square" rtlCol="0">
            <a:spAutoFit/>
          </a:bodyPr>
          <a:lstStyle/>
          <a:p>
            <a:pPr algn="ctr"/>
            <a:r>
              <a:rPr lang="en-US" altLang="zh-TW" sz="2800" dirty="0"/>
              <a:t>Deep</a:t>
            </a:r>
            <a:endParaRPr lang="zh-TW" altLang="en-US" sz="2800" dirty="0"/>
          </a:p>
        </p:txBody>
      </p:sp>
      <p:cxnSp>
        <p:nvCxnSpPr>
          <p:cNvPr id="91" name="直線單箭頭接點 90"/>
          <p:cNvCxnSpPr/>
          <p:nvPr/>
        </p:nvCxnSpPr>
        <p:spPr>
          <a:xfrm flipV="1">
            <a:off x="5936941" y="1606868"/>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V="1">
            <a:off x="7060045" y="1592639"/>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群組 127"/>
          <p:cNvGrpSpPr/>
          <p:nvPr/>
        </p:nvGrpSpPr>
        <p:grpSpPr>
          <a:xfrm>
            <a:off x="361950" y="2795203"/>
            <a:ext cx="4495802" cy="3854835"/>
            <a:chOff x="361950" y="2795203"/>
            <a:chExt cx="4495802" cy="3854835"/>
          </a:xfrm>
        </p:grpSpPr>
        <p:sp>
          <p:nvSpPr>
            <p:cNvPr id="4" name="矩形 3"/>
            <p:cNvSpPr/>
            <p:nvPr/>
          </p:nvSpPr>
          <p:spPr>
            <a:xfrm rot="5400000">
              <a:off x="2252363" y="2404343"/>
              <a:ext cx="714976" cy="449580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矩形 4"/>
            <p:cNvSpPr/>
            <p:nvPr/>
          </p:nvSpPr>
          <p:spPr>
            <a:xfrm rot="5400000">
              <a:off x="2195397" y="2432167"/>
              <a:ext cx="714976" cy="2017190"/>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9"/>
            <p:cNvSpPr/>
            <p:nvPr/>
          </p:nvSpPr>
          <p:spPr>
            <a:xfrm rot="5400000">
              <a:off x="2331114" y="4469637"/>
              <a:ext cx="491526" cy="256472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pSp>
          <p:nvGrpSpPr>
            <p:cNvPr id="11" name="群組 10"/>
            <p:cNvGrpSpPr/>
            <p:nvPr/>
          </p:nvGrpSpPr>
          <p:grpSpPr>
            <a:xfrm>
              <a:off x="1351533" y="3162509"/>
              <a:ext cx="2474555" cy="2765327"/>
              <a:chOff x="1091509" y="3383234"/>
              <a:chExt cx="2474555" cy="2765327"/>
            </a:xfrm>
          </p:grpSpPr>
          <p:sp>
            <p:nvSpPr>
              <p:cNvPr id="12" name="橢圓 11"/>
              <p:cNvSpPr/>
              <p:nvPr/>
            </p:nvSpPr>
            <p:spPr>
              <a:xfrm>
                <a:off x="1091509" y="4646168"/>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grpSp>
            <p:nvGrpSpPr>
              <p:cNvPr id="13" name="群組 12"/>
              <p:cNvGrpSpPr/>
              <p:nvPr/>
            </p:nvGrpSpPr>
            <p:grpSpPr>
              <a:xfrm>
                <a:off x="1211127" y="5591689"/>
                <a:ext cx="2283266" cy="556872"/>
                <a:chOff x="755858" y="5735182"/>
                <a:chExt cx="2283266" cy="556872"/>
              </a:xfrm>
            </p:grpSpPr>
            <p:grpSp>
              <p:nvGrpSpPr>
                <p:cNvPr id="33" name="群組 32"/>
                <p:cNvGrpSpPr/>
                <p:nvPr/>
              </p:nvGrpSpPr>
              <p:grpSpPr>
                <a:xfrm>
                  <a:off x="755858" y="5895047"/>
                  <a:ext cx="289125" cy="383103"/>
                  <a:chOff x="2268775" y="3538012"/>
                  <a:chExt cx="289125" cy="383103"/>
                </a:xfrm>
              </p:grpSpPr>
              <p:sp>
                <p:nvSpPr>
                  <p:cNvPr id="41" name="矩形 40"/>
                  <p:cNvSpPr/>
                  <p:nvPr/>
                </p:nvSpPr>
                <p:spPr>
                  <a:xfrm>
                    <a:off x="2268775" y="3617002"/>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2" name="Object 12"/>
                  <p:cNvGraphicFramePr>
                    <a:graphicFrameLocks noChangeAspect="1"/>
                  </p:cNvGraphicFramePr>
                  <p:nvPr/>
                </p:nvGraphicFramePr>
                <p:xfrm>
                  <a:off x="2279483" y="3538012"/>
                  <a:ext cx="274401" cy="383103"/>
                </p:xfrm>
                <a:graphic>
                  <a:graphicData uri="http://schemas.openxmlformats.org/presentationml/2006/ole">
                    <mc:AlternateContent xmlns:mc="http://schemas.openxmlformats.org/markup-compatibility/2006">
                      <mc:Choice xmlns:v="urn:schemas-microsoft-com:vml" Requires="v">
                        <p:oleObj name="方程式" r:id="rId9" imgW="152280" imgH="215640" progId="Equation.3">
                          <p:embed/>
                        </p:oleObj>
                      </mc:Choice>
                      <mc:Fallback>
                        <p:oleObj name="方程式" r:id="rId9" imgW="152280" imgH="215640" progId="Equation.3">
                          <p:embed/>
                          <p:pic>
                            <p:nvPicPr>
                              <p:cNvPr id="0" name=""/>
                              <p:cNvPicPr>
                                <a:picLocks noChangeAspect="1" noChangeArrowheads="1"/>
                              </p:cNvPicPr>
                              <p:nvPr/>
                            </p:nvPicPr>
                            <p:blipFill>
                              <a:blip r:embed="rId4"/>
                              <a:srcRect/>
                              <a:stretch>
                                <a:fillRect/>
                              </a:stretch>
                            </p:blipFill>
                            <p:spPr bwMode="auto">
                              <a:xfrm>
                                <a:off x="2279483" y="3538012"/>
                                <a:ext cx="274401" cy="3831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4" name="群組 33"/>
                <p:cNvGrpSpPr/>
                <p:nvPr/>
              </p:nvGrpSpPr>
              <p:grpSpPr>
                <a:xfrm>
                  <a:off x="1456763" y="5895047"/>
                  <a:ext cx="317234" cy="383104"/>
                  <a:chOff x="2263870" y="4021266"/>
                  <a:chExt cx="317234" cy="383104"/>
                </a:xfrm>
              </p:grpSpPr>
              <p:sp>
                <p:nvSpPr>
                  <p:cNvPr id="39" name="矩形 38"/>
                  <p:cNvSpPr/>
                  <p:nvPr/>
                </p:nvSpPr>
                <p:spPr>
                  <a:xfrm>
                    <a:off x="2263870" y="4089974"/>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nvGraphicFramePr>
                <p:xfrm>
                  <a:off x="2283948" y="4021266"/>
                  <a:ext cx="297156" cy="383104"/>
                </p:xfrm>
                <a:graphic>
                  <a:graphicData uri="http://schemas.openxmlformats.org/presentationml/2006/ole">
                    <mc:AlternateContent xmlns:mc="http://schemas.openxmlformats.org/markup-compatibility/2006">
                      <mc:Choice xmlns:v="urn:schemas-microsoft-com:vml" Requires="v">
                        <p:oleObj name="方程式" r:id="rId10" imgW="164880" imgH="215640" progId="Equation.3">
                          <p:embed/>
                        </p:oleObj>
                      </mc:Choice>
                      <mc:Fallback>
                        <p:oleObj name="方程式" r:id="rId10" imgW="164880" imgH="215640" progId="Equation.3">
                          <p:embed/>
                          <p:pic>
                            <p:nvPicPr>
                              <p:cNvPr id="0" name=""/>
                              <p:cNvPicPr>
                                <a:picLocks noChangeAspect="1" noChangeArrowheads="1"/>
                              </p:cNvPicPr>
                              <p:nvPr/>
                            </p:nvPicPr>
                            <p:blipFill>
                              <a:blip r:embed="rId6"/>
                              <a:srcRect/>
                              <a:stretch>
                                <a:fillRect/>
                              </a:stretch>
                            </p:blipFill>
                            <p:spPr bwMode="auto">
                              <a:xfrm>
                                <a:off x="2283948" y="4021266"/>
                                <a:ext cx="297156" cy="3831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 name="文字方塊 34"/>
                <p:cNvSpPr txBox="1"/>
                <p:nvPr/>
              </p:nvSpPr>
              <p:spPr>
                <a:xfrm>
                  <a:off x="1728860" y="5735182"/>
                  <a:ext cx="1061391"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36" name="群組 35"/>
                <p:cNvGrpSpPr/>
                <p:nvPr/>
              </p:nvGrpSpPr>
              <p:grpSpPr>
                <a:xfrm>
                  <a:off x="2687405" y="5886570"/>
                  <a:ext cx="351719" cy="405484"/>
                  <a:chOff x="2257778" y="5192060"/>
                  <a:chExt cx="351719" cy="405484"/>
                </a:xfrm>
              </p:grpSpPr>
              <p:sp>
                <p:nvSpPr>
                  <p:cNvPr id="37" name="矩形 36"/>
                  <p:cNvSpPr/>
                  <p:nvPr/>
                </p:nvSpPr>
                <p:spPr>
                  <a:xfrm>
                    <a:off x="2257778" y="5273306"/>
                    <a:ext cx="289125" cy="28436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38" name="Object 12"/>
                  <p:cNvGraphicFramePr>
                    <a:graphicFrameLocks noChangeAspect="1"/>
                  </p:cNvGraphicFramePr>
                  <p:nvPr/>
                </p:nvGraphicFramePr>
                <p:xfrm>
                  <a:off x="2266830" y="5192060"/>
                  <a:ext cx="342667" cy="405484"/>
                </p:xfrm>
                <a:graphic>
                  <a:graphicData uri="http://schemas.openxmlformats.org/presentationml/2006/ole">
                    <mc:AlternateContent xmlns:mc="http://schemas.openxmlformats.org/markup-compatibility/2006">
                      <mc:Choice xmlns:v="urn:schemas-microsoft-com:vml" Requires="v">
                        <p:oleObj name="方程式" r:id="rId11" imgW="190440" imgH="228600" progId="Equation.3">
                          <p:embed/>
                        </p:oleObj>
                      </mc:Choice>
                      <mc:Fallback>
                        <p:oleObj name="方程式" r:id="rId11" imgW="190440" imgH="228600" progId="Equation.3">
                          <p:embed/>
                          <p:pic>
                            <p:nvPicPr>
                              <p:cNvPr id="0" name=""/>
                              <p:cNvPicPr>
                                <a:picLocks noChangeAspect="1" noChangeArrowheads="1"/>
                              </p:cNvPicPr>
                              <p:nvPr/>
                            </p:nvPicPr>
                            <p:blipFill>
                              <a:blip r:embed="rId8"/>
                              <a:srcRect/>
                              <a:stretch>
                                <a:fillRect/>
                              </a:stretch>
                            </p:blipFill>
                            <p:spPr bwMode="auto">
                              <a:xfrm>
                                <a:off x="2266830" y="5192060"/>
                                <a:ext cx="342667" cy="4054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4" name="橢圓 13"/>
              <p:cNvSpPr/>
              <p:nvPr/>
            </p:nvSpPr>
            <p:spPr>
              <a:xfrm>
                <a:off x="1836539" y="4666527"/>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5" name="橢圓 14"/>
              <p:cNvSpPr/>
              <p:nvPr/>
            </p:nvSpPr>
            <p:spPr>
              <a:xfrm>
                <a:off x="3081948" y="4653966"/>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6" name="文字方塊 15"/>
              <p:cNvSpPr txBox="1"/>
              <p:nvPr/>
            </p:nvSpPr>
            <p:spPr>
              <a:xfrm>
                <a:off x="2186531" y="4544968"/>
                <a:ext cx="1061391"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 name="橢圓 16"/>
              <p:cNvSpPr/>
              <p:nvPr/>
            </p:nvSpPr>
            <p:spPr>
              <a:xfrm>
                <a:off x="1513734" y="3397463"/>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8" name="橢圓 17"/>
              <p:cNvSpPr/>
              <p:nvPr/>
            </p:nvSpPr>
            <p:spPr>
              <a:xfrm>
                <a:off x="2627689" y="3383234"/>
                <a:ext cx="484116" cy="47614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19" name="直線單箭頭接點 18"/>
              <p:cNvCxnSpPr>
                <a:endCxn id="12" idx="4"/>
              </p:cNvCxnSpPr>
              <p:nvPr/>
            </p:nvCxnSpPr>
            <p:spPr>
              <a:xfrm flipV="1">
                <a:off x="1333567" y="512231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2078597" y="5112033"/>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3303861" y="5128445"/>
                <a:ext cx="0" cy="708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4" idx="4"/>
              </p:cNvCxnSpPr>
              <p:nvPr/>
            </p:nvCxnSpPr>
            <p:spPr>
              <a:xfrm flipH="1" flipV="1">
                <a:off x="2078597" y="5142674"/>
                <a:ext cx="1164518" cy="6878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flipV="1">
                <a:off x="1349851" y="5128445"/>
                <a:ext cx="1951605" cy="7327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4" idx="4"/>
              </p:cNvCxnSpPr>
              <p:nvPr/>
            </p:nvCxnSpPr>
            <p:spPr>
              <a:xfrm flipV="1">
                <a:off x="1337430" y="5142674"/>
                <a:ext cx="741167" cy="73107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endCxn id="15" idx="4"/>
              </p:cNvCxnSpPr>
              <p:nvPr/>
            </p:nvCxnSpPr>
            <p:spPr>
              <a:xfrm flipV="1">
                <a:off x="2071100" y="5130113"/>
                <a:ext cx="1252906" cy="7133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endCxn id="12" idx="4"/>
              </p:cNvCxnSpPr>
              <p:nvPr/>
            </p:nvCxnSpPr>
            <p:spPr>
              <a:xfrm flipH="1" flipV="1">
                <a:off x="1333567" y="5122315"/>
                <a:ext cx="664283" cy="7211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12" idx="0"/>
                <a:endCxn id="17" idx="4"/>
              </p:cNvCxnSpPr>
              <p:nvPr/>
            </p:nvCxnSpPr>
            <p:spPr>
              <a:xfrm flipV="1">
                <a:off x="1333567" y="3873610"/>
                <a:ext cx="422225" cy="7725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14" idx="0"/>
                <a:endCxn id="17" idx="4"/>
              </p:cNvCxnSpPr>
              <p:nvPr/>
            </p:nvCxnSpPr>
            <p:spPr>
              <a:xfrm flipH="1" flipV="1">
                <a:off x="1755792" y="3873610"/>
                <a:ext cx="322805" cy="792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stCxn id="15" idx="0"/>
                <a:endCxn id="17" idx="4"/>
              </p:cNvCxnSpPr>
              <p:nvPr/>
            </p:nvCxnSpPr>
            <p:spPr>
              <a:xfrm flipH="1" flipV="1">
                <a:off x="1755792" y="3873610"/>
                <a:ext cx="1568214" cy="7803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15" idx="0"/>
                <a:endCxn id="18" idx="4"/>
              </p:cNvCxnSpPr>
              <p:nvPr/>
            </p:nvCxnSpPr>
            <p:spPr>
              <a:xfrm flipH="1" flipV="1">
                <a:off x="2869747" y="3859381"/>
                <a:ext cx="454259"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14" idx="0"/>
                <a:endCxn id="18" idx="4"/>
              </p:cNvCxnSpPr>
              <p:nvPr/>
            </p:nvCxnSpPr>
            <p:spPr>
              <a:xfrm flipV="1">
                <a:off x="2078597" y="3859381"/>
                <a:ext cx="791150" cy="8071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12" idx="0"/>
                <a:endCxn id="18" idx="4"/>
              </p:cNvCxnSpPr>
              <p:nvPr/>
            </p:nvCxnSpPr>
            <p:spPr>
              <a:xfrm flipV="1">
                <a:off x="1333567" y="3859381"/>
                <a:ext cx="1536180" cy="7867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7" name="文字方塊 86"/>
            <p:cNvSpPr txBox="1"/>
            <p:nvPr/>
          </p:nvSpPr>
          <p:spPr>
            <a:xfrm>
              <a:off x="1276935" y="6126818"/>
              <a:ext cx="2477482" cy="523220"/>
            </a:xfrm>
            <a:prstGeom prst="rect">
              <a:avLst/>
            </a:prstGeom>
            <a:noFill/>
          </p:spPr>
          <p:txBody>
            <a:bodyPr wrap="square" rtlCol="0">
              <a:spAutoFit/>
            </a:bodyPr>
            <a:lstStyle/>
            <a:p>
              <a:pPr algn="ctr"/>
              <a:r>
                <a:rPr lang="en-US" altLang="zh-TW" sz="2800" dirty="0"/>
                <a:t>Shallow</a:t>
              </a:r>
              <a:endParaRPr lang="zh-TW" altLang="en-US" sz="2800" dirty="0"/>
            </a:p>
          </p:txBody>
        </p:sp>
        <p:cxnSp>
          <p:nvCxnSpPr>
            <p:cNvPr id="89" name="直線單箭頭接點 88"/>
            <p:cNvCxnSpPr/>
            <p:nvPr/>
          </p:nvCxnSpPr>
          <p:spPr>
            <a:xfrm flipV="1">
              <a:off x="2022770" y="2826808"/>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3151277" y="2795203"/>
              <a:ext cx="8602" cy="3972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橢圓 92"/>
            <p:cNvSpPr/>
            <p:nvPr/>
          </p:nvSpPr>
          <p:spPr>
            <a:xfrm>
              <a:off x="533220" y="4405331"/>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4" name="橢圓 93"/>
            <p:cNvSpPr/>
            <p:nvPr/>
          </p:nvSpPr>
          <p:spPr>
            <a:xfrm>
              <a:off x="4195437" y="4450170"/>
              <a:ext cx="484116" cy="476147"/>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95" name="直線單箭頭接點 94"/>
            <p:cNvCxnSpPr>
              <a:endCxn id="94" idx="3"/>
            </p:cNvCxnSpPr>
            <p:nvPr/>
          </p:nvCxnSpPr>
          <p:spPr>
            <a:xfrm flipV="1">
              <a:off x="3541139" y="4856587"/>
              <a:ext cx="725195" cy="8310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endCxn id="93" idx="4"/>
            </p:cNvCxnSpPr>
            <p:nvPr/>
          </p:nvCxnSpPr>
          <p:spPr>
            <a:xfrm flipH="1" flipV="1">
              <a:off x="775278" y="4881478"/>
              <a:ext cx="2819573" cy="80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endCxn id="94" idx="3"/>
            </p:cNvCxnSpPr>
            <p:nvPr/>
          </p:nvCxnSpPr>
          <p:spPr>
            <a:xfrm flipV="1">
              <a:off x="2346118" y="4856587"/>
              <a:ext cx="1920216" cy="795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endCxn id="93" idx="4"/>
            </p:cNvCxnSpPr>
            <p:nvPr/>
          </p:nvCxnSpPr>
          <p:spPr>
            <a:xfrm flipH="1" flipV="1">
              <a:off x="775278" y="4881478"/>
              <a:ext cx="1565332" cy="7947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endCxn id="94" idx="3"/>
            </p:cNvCxnSpPr>
            <p:nvPr/>
          </p:nvCxnSpPr>
          <p:spPr>
            <a:xfrm flipV="1">
              <a:off x="1577134" y="4856587"/>
              <a:ext cx="2689200" cy="7950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a:endCxn id="93" idx="4"/>
            </p:cNvCxnSpPr>
            <p:nvPr/>
          </p:nvCxnSpPr>
          <p:spPr>
            <a:xfrm flipH="1" flipV="1">
              <a:off x="775278" y="4881478"/>
              <a:ext cx="803632" cy="7589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stCxn id="94" idx="0"/>
            </p:cNvCxnSpPr>
            <p:nvPr/>
          </p:nvCxnSpPr>
          <p:spPr>
            <a:xfrm flipH="1" flipV="1">
              <a:off x="3222223" y="3701326"/>
              <a:ext cx="1215272" cy="7488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a:stCxn id="94" idx="0"/>
            </p:cNvCxnSpPr>
            <p:nvPr/>
          </p:nvCxnSpPr>
          <p:spPr>
            <a:xfrm flipH="1" flipV="1">
              <a:off x="2117281" y="3675932"/>
              <a:ext cx="2320214" cy="7742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endCxn id="18" idx="4"/>
            </p:cNvCxnSpPr>
            <p:nvPr/>
          </p:nvCxnSpPr>
          <p:spPr>
            <a:xfrm flipV="1">
              <a:off x="856319" y="3638656"/>
              <a:ext cx="2273452" cy="8115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93" idx="0"/>
            </p:cNvCxnSpPr>
            <p:nvPr/>
          </p:nvCxnSpPr>
          <p:spPr>
            <a:xfrm flipV="1">
              <a:off x="775278" y="3679127"/>
              <a:ext cx="1189281" cy="7262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7" name="直線單箭頭接點 136"/>
          <p:cNvCxnSpPr/>
          <p:nvPr/>
        </p:nvCxnSpPr>
        <p:spPr>
          <a:xfrm flipV="1">
            <a:off x="5934536" y="3661383"/>
            <a:ext cx="2405" cy="776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p:cNvCxnSpPr/>
          <p:nvPr/>
        </p:nvCxnSpPr>
        <p:spPr>
          <a:xfrm flipH="1" flipV="1">
            <a:off x="5936941" y="3661383"/>
            <a:ext cx="1123104" cy="79458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138"/>
          <p:cNvCxnSpPr/>
          <p:nvPr/>
        </p:nvCxnSpPr>
        <p:spPr>
          <a:xfrm flipH="1" flipV="1">
            <a:off x="7050896" y="3647154"/>
            <a:ext cx="9149" cy="80881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139"/>
          <p:cNvCxnSpPr/>
          <p:nvPr/>
        </p:nvCxnSpPr>
        <p:spPr>
          <a:xfrm flipV="1">
            <a:off x="5934536" y="3647154"/>
            <a:ext cx="1116360" cy="7904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文字方塊 146"/>
          <p:cNvSpPr txBox="1"/>
          <p:nvPr/>
        </p:nvSpPr>
        <p:spPr>
          <a:xfrm>
            <a:off x="2126391" y="4096121"/>
            <a:ext cx="5209843" cy="646331"/>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3600" dirty="0">
                <a:solidFill>
                  <a:schemeClr val="bg1"/>
                </a:solidFill>
              </a:rPr>
              <a:t>Which one is better?</a:t>
            </a:r>
            <a:endParaRPr lang="zh-TW" altLang="en-US" sz="3600" dirty="0">
              <a:solidFill>
                <a:schemeClr val="bg1"/>
              </a:solidFill>
            </a:endParaRPr>
          </a:p>
        </p:txBody>
      </p:sp>
      <p:sp>
        <p:nvSpPr>
          <p:cNvPr id="3" name="文字方塊 2"/>
          <p:cNvSpPr txBox="1"/>
          <p:nvPr/>
        </p:nvSpPr>
        <p:spPr>
          <a:xfrm>
            <a:off x="1718059" y="1641206"/>
            <a:ext cx="2969919"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The same number of parameters</a:t>
            </a:r>
            <a:endParaRPr lang="zh-TW" altLang="en-US" sz="2800" dirty="0"/>
          </a:p>
        </p:txBody>
      </p:sp>
      <p:sp>
        <p:nvSpPr>
          <p:cNvPr id="43" name="左-右雙向箭號 42"/>
          <p:cNvSpPr/>
          <p:nvPr/>
        </p:nvSpPr>
        <p:spPr>
          <a:xfrm rot="20486886">
            <a:off x="3826753" y="2839509"/>
            <a:ext cx="1533838" cy="672579"/>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9553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3" grpId="0" animBg="1"/>
      <p:bldP spid="4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Recipe for Learning</a:t>
            </a:r>
            <a:endParaRPr lang="zh-TW" altLang="en-US" dirty="0"/>
          </a:p>
        </p:txBody>
      </p:sp>
      <p:pic>
        <p:nvPicPr>
          <p:cNvPr id="57346" name="Picture 2" descr="http://edge.alluremedia.com.au/m/l/2015/03/IMG_20150319_1125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15" y="1676525"/>
            <a:ext cx="7734969"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15974" y="6027863"/>
            <a:ext cx="7512050" cy="646331"/>
          </a:xfrm>
          <a:prstGeom prst="rect">
            <a:avLst/>
          </a:prstGeom>
        </p:spPr>
        <p:txBody>
          <a:bodyPr wrap="square">
            <a:spAutoFit/>
          </a:bodyPr>
          <a:lstStyle/>
          <a:p>
            <a:r>
              <a:rPr lang="zh-TW" altLang="en-US" dirty="0"/>
              <a:t>http://www.gizmodo.com.au/2015/04/the-basic-recipe-for-machine-learning-explained-in-a-single-powerpoint-slide/</a:t>
            </a:r>
          </a:p>
        </p:txBody>
      </p:sp>
    </p:spTree>
    <p:extLst>
      <p:ext uri="{BB962C8B-B14F-4D97-AF65-F5344CB8AC3E}">
        <p14:creationId xmlns:p14="http://schemas.microsoft.com/office/powerpoint/2010/main" val="17689391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Recipe for Learning</a:t>
            </a:r>
            <a:endParaRPr lang="zh-TW" altLang="en-US" dirty="0"/>
          </a:p>
        </p:txBody>
      </p:sp>
      <p:pic>
        <p:nvPicPr>
          <p:cNvPr id="57346" name="Picture 2" descr="http://edge.alluremedia.com.au/m/l/2015/03/IMG_20150319_1125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15" y="1676525"/>
            <a:ext cx="7734969"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815974" y="6027863"/>
            <a:ext cx="7512050" cy="646331"/>
          </a:xfrm>
          <a:prstGeom prst="rect">
            <a:avLst/>
          </a:prstGeom>
        </p:spPr>
        <p:txBody>
          <a:bodyPr wrap="square">
            <a:spAutoFit/>
          </a:bodyPr>
          <a:lstStyle/>
          <a:p>
            <a:r>
              <a:rPr lang="zh-TW" altLang="en-US" dirty="0"/>
              <a:t>http://www.gizmodo.com.au/2015/04/the-basic-recipe-for-machine-learning-explained-in-a-single-powerpoint-slide/</a:t>
            </a:r>
          </a:p>
        </p:txBody>
      </p:sp>
      <p:sp>
        <p:nvSpPr>
          <p:cNvPr id="5" name="文字方塊 4"/>
          <p:cNvSpPr txBox="1"/>
          <p:nvPr/>
        </p:nvSpPr>
        <p:spPr>
          <a:xfrm>
            <a:off x="5867400" y="3599113"/>
            <a:ext cx="1495425"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TW" sz="2400" dirty="0"/>
              <a:t>overfitting</a:t>
            </a:r>
            <a:endParaRPr lang="zh-TW" altLang="en-US" sz="2400" dirty="0"/>
          </a:p>
        </p:txBody>
      </p:sp>
      <p:sp>
        <p:nvSpPr>
          <p:cNvPr id="7" name="文字方塊 6"/>
          <p:cNvSpPr txBox="1"/>
          <p:nvPr/>
        </p:nvSpPr>
        <p:spPr>
          <a:xfrm>
            <a:off x="628649" y="3599113"/>
            <a:ext cx="1721185"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400" dirty="0"/>
              <a:t>Don’t forget!</a:t>
            </a:r>
            <a:endParaRPr lang="zh-TW" altLang="en-US" sz="2400" dirty="0"/>
          </a:p>
        </p:txBody>
      </p:sp>
      <p:sp>
        <p:nvSpPr>
          <p:cNvPr id="9" name="矩形 8"/>
          <p:cNvSpPr/>
          <p:nvPr/>
        </p:nvSpPr>
        <p:spPr>
          <a:xfrm>
            <a:off x="4571999" y="4252065"/>
            <a:ext cx="1581151" cy="82105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Preventing</a:t>
            </a:r>
          </a:p>
          <a:p>
            <a:pPr algn="ctr"/>
            <a:r>
              <a:rPr lang="en-US" altLang="zh-TW" sz="2400" dirty="0"/>
              <a:t>Overfitting</a:t>
            </a:r>
            <a:endParaRPr lang="zh-TW" altLang="en-US" sz="2400" dirty="0"/>
          </a:p>
        </p:txBody>
      </p:sp>
      <p:sp>
        <p:nvSpPr>
          <p:cNvPr id="8" name="矩形 7"/>
          <p:cNvSpPr/>
          <p:nvPr/>
        </p:nvSpPr>
        <p:spPr>
          <a:xfrm>
            <a:off x="1443465" y="4140149"/>
            <a:ext cx="2879154" cy="489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TW" sz="2400" dirty="0"/>
              <a:t>Modify the Network</a:t>
            </a:r>
            <a:endParaRPr lang="zh-TW" altLang="en-US" sz="2400" dirty="0"/>
          </a:p>
        </p:txBody>
      </p:sp>
      <p:sp>
        <p:nvSpPr>
          <p:cNvPr id="11" name="矩形 10"/>
          <p:cNvSpPr/>
          <p:nvPr/>
        </p:nvSpPr>
        <p:spPr>
          <a:xfrm>
            <a:off x="1458963" y="4675690"/>
            <a:ext cx="2879154" cy="6438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Better optimization Strategy</a:t>
            </a:r>
            <a:endParaRPr lang="zh-TW" altLang="en-US" sz="2400" dirty="0"/>
          </a:p>
        </p:txBody>
      </p:sp>
    </p:spTree>
    <p:extLst>
      <p:ext uri="{BB962C8B-B14F-4D97-AF65-F5344CB8AC3E}">
        <p14:creationId xmlns:p14="http://schemas.microsoft.com/office/powerpoint/2010/main" val="170785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8" grpId="0" animBg="1"/>
      <p:bldP spid="11"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1038" y="365126"/>
            <a:ext cx="4914311" cy="1325563"/>
          </a:xfrm>
        </p:spPr>
        <p:txBody>
          <a:bodyPr>
            <a:normAutofit/>
          </a:bodyPr>
          <a:lstStyle/>
          <a:p>
            <a:r>
              <a:rPr lang="en-US" dirty="0"/>
              <a:t>Deeper Networks</a:t>
            </a:r>
          </a:p>
        </p:txBody>
      </p:sp>
      <p:sp>
        <p:nvSpPr>
          <p:cNvPr id="3" name="Text Placeholder 2"/>
          <p:cNvSpPr>
            <a:spLocks noGrp="1"/>
          </p:cNvSpPr>
          <p:nvPr>
            <p:ph type="body" sz="quarter" idx="13"/>
          </p:nvPr>
        </p:nvSpPr>
        <p:spPr/>
        <p:txBody>
          <a:bodyPr/>
          <a:lstStyle/>
          <a:p>
            <a:r>
              <a:rPr lang="en-US" dirty="0"/>
              <a:t>Decision Functions</a:t>
            </a:r>
          </a:p>
        </p:txBody>
      </p:sp>
      <p:sp>
        <p:nvSpPr>
          <p:cNvPr id="17" name="Connector 16"/>
          <p:cNvSpPr/>
          <p:nvPr/>
        </p:nvSpPr>
        <p:spPr>
          <a:xfrm>
            <a:off x="3033291" y="5825518"/>
            <a:ext cx="450150" cy="450150"/>
          </a:xfrm>
          <a:prstGeom prst="flowChartConnector">
            <a:avLst/>
          </a:prstGeom>
          <a:solidFill>
            <a:srgbClr val="72CEE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ln>
                  <a:solidFill>
                    <a:schemeClr val="tx1"/>
                  </a:solidFill>
                </a:ln>
                <a:solidFill>
                  <a:schemeClr val="tx1"/>
                </a:solidFill>
                <a:latin typeface="Arial"/>
                <a:cs typeface="Arial"/>
              </a:rPr>
              <a:t>x</a:t>
            </a:r>
            <a:r>
              <a:rPr lang="en-US" sz="1000" baseline="-25000" dirty="0">
                <a:ln>
                  <a:solidFill>
                    <a:schemeClr val="tx1"/>
                  </a:solidFill>
                </a:ln>
                <a:solidFill>
                  <a:schemeClr val="tx1"/>
                </a:solidFill>
                <a:latin typeface="Arial"/>
                <a:cs typeface="Arial"/>
              </a:rPr>
              <a:t>1</a:t>
            </a:r>
          </a:p>
        </p:txBody>
      </p:sp>
      <p:sp>
        <p:nvSpPr>
          <p:cNvPr id="18" name="Connector 17"/>
          <p:cNvSpPr/>
          <p:nvPr/>
        </p:nvSpPr>
        <p:spPr>
          <a:xfrm>
            <a:off x="3525122" y="4757107"/>
            <a:ext cx="450150" cy="450150"/>
          </a:xfrm>
          <a:prstGeom prst="flowChartConnector">
            <a:avLst/>
          </a:prstGeom>
          <a:solidFill>
            <a:srgbClr val="EE6802"/>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ln>
                  <a:solidFill>
                    <a:schemeClr val="tx1"/>
                  </a:solidFill>
                </a:ln>
                <a:solidFill>
                  <a:schemeClr val="tx1"/>
                </a:solidFill>
                <a:latin typeface="Arial"/>
                <a:cs typeface="Arial"/>
              </a:rPr>
              <a:t>a</a:t>
            </a:r>
            <a:r>
              <a:rPr lang="en-US" sz="1000" baseline="-25000" dirty="0">
                <a:ln>
                  <a:solidFill>
                    <a:schemeClr val="tx1"/>
                  </a:solidFill>
                </a:ln>
                <a:solidFill>
                  <a:schemeClr val="tx1"/>
                </a:solidFill>
                <a:latin typeface="Arial"/>
                <a:cs typeface="Arial"/>
              </a:rPr>
              <a:t>1</a:t>
            </a:r>
          </a:p>
        </p:txBody>
      </p:sp>
      <p:sp>
        <p:nvSpPr>
          <p:cNvPr id="19" name="Connector 18"/>
          <p:cNvSpPr/>
          <p:nvPr/>
        </p:nvSpPr>
        <p:spPr>
          <a:xfrm>
            <a:off x="3866902" y="5825518"/>
            <a:ext cx="450150" cy="450150"/>
          </a:xfrm>
          <a:prstGeom prst="flowChartConnector">
            <a:avLst/>
          </a:prstGeom>
          <a:solidFill>
            <a:srgbClr val="72CEE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ln>
                  <a:solidFill>
                    <a:schemeClr val="tx1"/>
                  </a:solidFill>
                </a:ln>
                <a:solidFill>
                  <a:schemeClr val="tx1"/>
                </a:solidFill>
                <a:latin typeface="Arial"/>
                <a:cs typeface="Arial"/>
              </a:rPr>
              <a:t>x</a:t>
            </a:r>
            <a:r>
              <a:rPr lang="en-US" sz="1000" baseline="-25000" dirty="0">
                <a:ln>
                  <a:solidFill>
                    <a:schemeClr val="tx1"/>
                  </a:solidFill>
                </a:ln>
                <a:solidFill>
                  <a:schemeClr val="tx1"/>
                </a:solidFill>
                <a:latin typeface="Arial"/>
                <a:cs typeface="Arial"/>
              </a:rPr>
              <a:t>2</a:t>
            </a:r>
          </a:p>
        </p:txBody>
      </p:sp>
      <p:sp>
        <p:nvSpPr>
          <p:cNvPr id="20" name="Connector 19"/>
          <p:cNvSpPr/>
          <p:nvPr/>
        </p:nvSpPr>
        <p:spPr>
          <a:xfrm>
            <a:off x="4783875" y="5825518"/>
            <a:ext cx="450150" cy="450150"/>
          </a:xfrm>
          <a:prstGeom prst="flowChartConnector">
            <a:avLst/>
          </a:prstGeom>
          <a:solidFill>
            <a:srgbClr val="72CEE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ln>
                  <a:solidFill>
                    <a:schemeClr val="tx1"/>
                  </a:solidFill>
                </a:ln>
                <a:solidFill>
                  <a:schemeClr val="tx1"/>
                </a:solidFill>
                <a:latin typeface="Arial"/>
                <a:cs typeface="Arial"/>
              </a:rPr>
              <a:t>x</a:t>
            </a:r>
            <a:r>
              <a:rPr lang="en-US" sz="1000" baseline="-25000" dirty="0">
                <a:ln>
                  <a:solidFill>
                    <a:schemeClr val="tx1"/>
                  </a:solidFill>
                </a:ln>
                <a:solidFill>
                  <a:schemeClr val="tx1"/>
                </a:solidFill>
                <a:latin typeface="Arial"/>
                <a:cs typeface="Arial"/>
              </a:rPr>
              <a:t>3</a:t>
            </a:r>
          </a:p>
        </p:txBody>
      </p:sp>
      <p:sp>
        <p:nvSpPr>
          <p:cNvPr id="21" name="Connector 20"/>
          <p:cNvSpPr/>
          <p:nvPr/>
        </p:nvSpPr>
        <p:spPr>
          <a:xfrm>
            <a:off x="6159333" y="5825518"/>
            <a:ext cx="450150" cy="450150"/>
          </a:xfrm>
          <a:prstGeom prst="flowChartConnector">
            <a:avLst/>
          </a:prstGeom>
          <a:solidFill>
            <a:srgbClr val="72CEE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err="1">
                <a:ln>
                  <a:solidFill>
                    <a:schemeClr val="tx1"/>
                  </a:solidFill>
                </a:ln>
                <a:solidFill>
                  <a:schemeClr val="tx1"/>
                </a:solidFill>
                <a:latin typeface="Arial"/>
                <a:cs typeface="Arial"/>
              </a:rPr>
              <a:t>x</a:t>
            </a:r>
            <a:r>
              <a:rPr lang="en-US" sz="1000" baseline="-25000" dirty="0" err="1">
                <a:ln>
                  <a:solidFill>
                    <a:schemeClr val="tx1"/>
                  </a:solidFill>
                </a:ln>
                <a:solidFill>
                  <a:schemeClr val="tx1"/>
                </a:solidFill>
                <a:latin typeface="Arial"/>
                <a:cs typeface="Arial"/>
              </a:rPr>
              <a:t>M</a:t>
            </a:r>
            <a:endParaRPr lang="en-US" sz="1000" baseline="-25000" dirty="0">
              <a:ln>
                <a:solidFill>
                  <a:schemeClr val="tx1"/>
                </a:solidFill>
              </a:ln>
              <a:solidFill>
                <a:schemeClr val="tx1"/>
              </a:solidFill>
              <a:latin typeface="Arial"/>
              <a:cs typeface="Arial"/>
            </a:endParaRPr>
          </a:p>
        </p:txBody>
      </p:sp>
      <p:sp>
        <p:nvSpPr>
          <p:cNvPr id="23" name="Connector 22"/>
          <p:cNvSpPr/>
          <p:nvPr/>
        </p:nvSpPr>
        <p:spPr>
          <a:xfrm>
            <a:off x="4275372" y="4757107"/>
            <a:ext cx="450150" cy="450150"/>
          </a:xfrm>
          <a:prstGeom prst="flowChartConnector">
            <a:avLst/>
          </a:prstGeom>
          <a:solidFill>
            <a:srgbClr val="EE6802"/>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ln>
                  <a:solidFill>
                    <a:schemeClr val="tx1"/>
                  </a:solidFill>
                </a:ln>
                <a:solidFill>
                  <a:schemeClr val="tx1"/>
                </a:solidFill>
                <a:latin typeface="Arial"/>
                <a:cs typeface="Arial"/>
              </a:rPr>
              <a:t>a</a:t>
            </a:r>
            <a:r>
              <a:rPr lang="en-US" sz="1000" baseline="-25000" dirty="0">
                <a:ln>
                  <a:solidFill>
                    <a:schemeClr val="tx1"/>
                  </a:solidFill>
                </a:ln>
                <a:solidFill>
                  <a:schemeClr val="tx1"/>
                </a:solidFill>
                <a:latin typeface="Arial"/>
                <a:cs typeface="Arial"/>
              </a:rPr>
              <a:t>2</a:t>
            </a:r>
          </a:p>
        </p:txBody>
      </p:sp>
      <p:sp>
        <p:nvSpPr>
          <p:cNvPr id="24" name="Connector 23"/>
          <p:cNvSpPr/>
          <p:nvPr/>
        </p:nvSpPr>
        <p:spPr>
          <a:xfrm>
            <a:off x="5575805" y="4757107"/>
            <a:ext cx="450150" cy="450150"/>
          </a:xfrm>
          <a:prstGeom prst="flowChartConnector">
            <a:avLst/>
          </a:prstGeom>
          <a:solidFill>
            <a:srgbClr val="EE6802"/>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err="1">
                <a:ln>
                  <a:solidFill>
                    <a:schemeClr val="tx1"/>
                  </a:solidFill>
                </a:ln>
                <a:solidFill>
                  <a:schemeClr val="tx1"/>
                </a:solidFill>
                <a:latin typeface="Arial"/>
                <a:cs typeface="Arial"/>
              </a:rPr>
              <a:t>a</a:t>
            </a:r>
            <a:r>
              <a:rPr lang="en-US" sz="1000" baseline="-25000" dirty="0" err="1">
                <a:ln>
                  <a:solidFill>
                    <a:schemeClr val="tx1"/>
                  </a:solidFill>
                </a:ln>
                <a:solidFill>
                  <a:schemeClr val="tx1"/>
                </a:solidFill>
                <a:latin typeface="Arial"/>
                <a:cs typeface="Arial"/>
              </a:rPr>
              <a:t>D</a:t>
            </a:r>
            <a:endParaRPr lang="en-US" sz="1000" baseline="-25000" dirty="0">
              <a:ln>
                <a:solidFill>
                  <a:schemeClr val="tx1"/>
                </a:solidFill>
              </a:ln>
              <a:solidFill>
                <a:schemeClr val="tx1"/>
              </a:solidFill>
              <a:latin typeface="Arial"/>
              <a:cs typeface="Arial"/>
            </a:endParaRPr>
          </a:p>
        </p:txBody>
      </p:sp>
      <p:sp>
        <p:nvSpPr>
          <p:cNvPr id="25" name="TextBox 24"/>
          <p:cNvSpPr txBox="1">
            <a:spLocks noChangeArrowheads="1"/>
          </p:cNvSpPr>
          <p:nvPr/>
        </p:nvSpPr>
        <p:spPr bwMode="auto">
          <a:xfrm>
            <a:off x="5025621" y="4810270"/>
            <a:ext cx="291764" cy="246221"/>
          </a:xfrm>
          <a:prstGeom prst="rect">
            <a:avLst/>
          </a:prstGeom>
          <a:noFill/>
          <a:ln w="9525">
            <a:noFill/>
            <a:miter lim="800000"/>
            <a:headEnd/>
            <a:tailEnd/>
          </a:ln>
        </p:spPr>
        <p:txBody>
          <a:bodyPr anchor="ctr">
            <a:prstTxWarp prst="textNoShape">
              <a:avLst/>
            </a:prstTxWarp>
            <a:spAutoFit/>
          </a:bodyPr>
          <a:lstStyle/>
          <a:p>
            <a:pPr algn="ctr"/>
            <a:r>
              <a:rPr lang="en-US" sz="1000" b="1" dirty="0"/>
              <a:t>…</a:t>
            </a:r>
          </a:p>
        </p:txBody>
      </p:sp>
      <p:sp>
        <p:nvSpPr>
          <p:cNvPr id="26" name="TextBox 25"/>
          <p:cNvSpPr txBox="1">
            <a:spLocks noChangeArrowheads="1"/>
          </p:cNvSpPr>
          <p:nvPr/>
        </p:nvSpPr>
        <p:spPr bwMode="auto">
          <a:xfrm>
            <a:off x="5575805" y="5878681"/>
            <a:ext cx="291764" cy="246221"/>
          </a:xfrm>
          <a:prstGeom prst="rect">
            <a:avLst/>
          </a:prstGeom>
          <a:noFill/>
          <a:ln w="9525">
            <a:noFill/>
            <a:miter lim="800000"/>
            <a:headEnd/>
            <a:tailEnd/>
          </a:ln>
        </p:spPr>
        <p:txBody>
          <a:bodyPr anchor="ctr">
            <a:prstTxWarp prst="textNoShape">
              <a:avLst/>
            </a:prstTxWarp>
            <a:spAutoFit/>
          </a:bodyPr>
          <a:lstStyle/>
          <a:p>
            <a:pPr algn="ctr"/>
            <a:r>
              <a:rPr lang="en-US" sz="1000" b="1"/>
              <a:t>…</a:t>
            </a:r>
          </a:p>
        </p:txBody>
      </p:sp>
      <p:cxnSp>
        <p:nvCxnSpPr>
          <p:cNvPr id="27" name="Straight Connector 26"/>
          <p:cNvCxnSpPr>
            <a:stCxn id="18" idx="4"/>
            <a:endCxn id="17" idx="0"/>
          </p:cNvCxnSpPr>
          <p:nvPr/>
        </p:nvCxnSpPr>
        <p:spPr>
          <a:xfrm rot="5400000">
            <a:off x="3195151" y="5270472"/>
            <a:ext cx="618261" cy="491831"/>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8" idx="4"/>
            <a:endCxn id="19" idx="0"/>
          </p:cNvCxnSpPr>
          <p:nvPr/>
        </p:nvCxnSpPr>
        <p:spPr>
          <a:xfrm rot="16200000" flipH="1">
            <a:off x="3611956" y="5345497"/>
            <a:ext cx="618261" cy="341781"/>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18" idx="4"/>
            <a:endCxn id="20" idx="0"/>
          </p:cNvCxnSpPr>
          <p:nvPr/>
        </p:nvCxnSpPr>
        <p:spPr>
          <a:xfrm rot="16200000" flipH="1">
            <a:off x="4070442" y="4887011"/>
            <a:ext cx="618261" cy="125875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18" idx="4"/>
            <a:endCxn id="21" idx="0"/>
          </p:cNvCxnSpPr>
          <p:nvPr/>
        </p:nvCxnSpPr>
        <p:spPr>
          <a:xfrm rot="16200000" flipH="1">
            <a:off x="4758172" y="4199282"/>
            <a:ext cx="618261" cy="2634211"/>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23" idx="4"/>
            <a:endCxn id="19" idx="0"/>
          </p:cNvCxnSpPr>
          <p:nvPr/>
        </p:nvCxnSpPr>
        <p:spPr>
          <a:xfrm rot="5400000">
            <a:off x="3987081" y="5312153"/>
            <a:ext cx="618261" cy="408469"/>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3" idx="4"/>
            <a:endCxn id="20" idx="0"/>
          </p:cNvCxnSpPr>
          <p:nvPr/>
        </p:nvCxnSpPr>
        <p:spPr>
          <a:xfrm rot="16200000" flipH="1">
            <a:off x="4445567" y="5262136"/>
            <a:ext cx="618261" cy="50850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23" idx="4"/>
            <a:endCxn id="21" idx="0"/>
          </p:cNvCxnSpPr>
          <p:nvPr/>
        </p:nvCxnSpPr>
        <p:spPr>
          <a:xfrm rot="16200000" flipH="1">
            <a:off x="5133297" y="4574407"/>
            <a:ext cx="618261" cy="1883961"/>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24" idx="4"/>
            <a:endCxn id="17" idx="0"/>
          </p:cNvCxnSpPr>
          <p:nvPr/>
        </p:nvCxnSpPr>
        <p:spPr>
          <a:xfrm rot="5400000">
            <a:off x="4220492" y="4245130"/>
            <a:ext cx="618261" cy="2542514"/>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23" idx="4"/>
            <a:endCxn id="17" idx="0"/>
          </p:cNvCxnSpPr>
          <p:nvPr/>
        </p:nvCxnSpPr>
        <p:spPr>
          <a:xfrm rot="5400000">
            <a:off x="3570276" y="4895347"/>
            <a:ext cx="618261" cy="1242081"/>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24" idx="4"/>
            <a:endCxn id="19" idx="0"/>
          </p:cNvCxnSpPr>
          <p:nvPr/>
        </p:nvCxnSpPr>
        <p:spPr>
          <a:xfrm rot="5400000">
            <a:off x="4637298" y="4661936"/>
            <a:ext cx="618261" cy="170890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24" idx="4"/>
            <a:endCxn id="20" idx="0"/>
          </p:cNvCxnSpPr>
          <p:nvPr/>
        </p:nvCxnSpPr>
        <p:spPr>
          <a:xfrm rot="5400000">
            <a:off x="5095784" y="5120422"/>
            <a:ext cx="618261" cy="791931"/>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4" idx="4"/>
            <a:endCxn id="21" idx="0"/>
          </p:cNvCxnSpPr>
          <p:nvPr/>
        </p:nvCxnSpPr>
        <p:spPr>
          <a:xfrm rot="16200000" flipH="1">
            <a:off x="5783513" y="5224623"/>
            <a:ext cx="618261" cy="583528"/>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sp>
        <p:nvSpPr>
          <p:cNvPr id="43" name="TextBox 75"/>
          <p:cNvSpPr txBox="1">
            <a:spLocks noChangeArrowheads="1"/>
          </p:cNvSpPr>
          <p:nvPr/>
        </p:nvSpPr>
        <p:spPr bwMode="auto">
          <a:xfrm>
            <a:off x="2283041" y="5950560"/>
            <a:ext cx="708569" cy="246221"/>
          </a:xfrm>
          <a:prstGeom prst="rect">
            <a:avLst/>
          </a:prstGeom>
          <a:noFill/>
          <a:ln w="9525">
            <a:noFill/>
            <a:miter lim="800000"/>
            <a:headEnd/>
            <a:tailEnd/>
          </a:ln>
        </p:spPr>
        <p:txBody>
          <a:bodyPr>
            <a:prstTxWarp prst="textNoShape">
              <a:avLst/>
            </a:prstTxWarp>
            <a:spAutoFit/>
          </a:bodyPr>
          <a:lstStyle/>
          <a:p>
            <a:pPr algn="ctr"/>
            <a:r>
              <a:rPr lang="en-US" sz="1000"/>
              <a:t>Input</a:t>
            </a:r>
          </a:p>
        </p:txBody>
      </p:sp>
      <p:sp>
        <p:nvSpPr>
          <p:cNvPr id="44" name="TextBox 76"/>
          <p:cNvSpPr txBox="1">
            <a:spLocks noChangeArrowheads="1"/>
          </p:cNvSpPr>
          <p:nvPr/>
        </p:nvSpPr>
        <p:spPr bwMode="auto">
          <a:xfrm>
            <a:off x="2274705" y="4882148"/>
            <a:ext cx="1125375" cy="246221"/>
          </a:xfrm>
          <a:prstGeom prst="rect">
            <a:avLst/>
          </a:prstGeom>
          <a:noFill/>
          <a:ln w="9525">
            <a:noFill/>
            <a:miter lim="800000"/>
            <a:headEnd/>
            <a:tailEnd/>
          </a:ln>
        </p:spPr>
        <p:txBody>
          <a:bodyPr>
            <a:prstTxWarp prst="textNoShape">
              <a:avLst/>
            </a:prstTxWarp>
            <a:spAutoFit/>
          </a:bodyPr>
          <a:lstStyle/>
          <a:p>
            <a:pPr algn="ctr"/>
            <a:r>
              <a:rPr lang="en-US" sz="1000" dirty="0"/>
              <a:t>Hidden Layer 1</a:t>
            </a:r>
          </a:p>
        </p:txBody>
      </p:sp>
      <p:sp>
        <p:nvSpPr>
          <p:cNvPr id="45" name="Connector 44"/>
          <p:cNvSpPr/>
          <p:nvPr/>
        </p:nvSpPr>
        <p:spPr>
          <a:xfrm>
            <a:off x="3533458" y="3700384"/>
            <a:ext cx="450150" cy="450150"/>
          </a:xfrm>
          <a:prstGeom prst="flowChartConnector">
            <a:avLst/>
          </a:prstGeom>
          <a:solidFill>
            <a:srgbClr val="EE6802"/>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ln>
                  <a:solidFill>
                    <a:schemeClr val="tx1"/>
                  </a:solidFill>
                </a:ln>
                <a:solidFill>
                  <a:schemeClr val="tx1"/>
                </a:solidFill>
                <a:latin typeface="Arial"/>
                <a:cs typeface="Arial"/>
              </a:rPr>
              <a:t>b</a:t>
            </a:r>
            <a:r>
              <a:rPr lang="en-US" sz="1000" baseline="-25000" dirty="0">
                <a:ln>
                  <a:solidFill>
                    <a:schemeClr val="tx1"/>
                  </a:solidFill>
                </a:ln>
                <a:solidFill>
                  <a:schemeClr val="tx1"/>
                </a:solidFill>
                <a:latin typeface="Arial"/>
                <a:cs typeface="Arial"/>
              </a:rPr>
              <a:t>1</a:t>
            </a:r>
          </a:p>
        </p:txBody>
      </p:sp>
      <p:sp>
        <p:nvSpPr>
          <p:cNvPr id="47" name="Connector 46"/>
          <p:cNvSpPr/>
          <p:nvPr/>
        </p:nvSpPr>
        <p:spPr>
          <a:xfrm>
            <a:off x="4283708" y="3700384"/>
            <a:ext cx="450150" cy="450150"/>
          </a:xfrm>
          <a:prstGeom prst="flowChartConnector">
            <a:avLst/>
          </a:prstGeom>
          <a:solidFill>
            <a:srgbClr val="EE6802"/>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ln>
                  <a:solidFill>
                    <a:schemeClr val="tx1"/>
                  </a:solidFill>
                </a:ln>
                <a:solidFill>
                  <a:schemeClr val="tx1"/>
                </a:solidFill>
                <a:latin typeface="Arial"/>
                <a:cs typeface="Arial"/>
              </a:rPr>
              <a:t>b</a:t>
            </a:r>
            <a:r>
              <a:rPr lang="en-US" sz="1000" baseline="-25000" dirty="0">
                <a:ln>
                  <a:solidFill>
                    <a:schemeClr val="tx1"/>
                  </a:solidFill>
                </a:ln>
                <a:solidFill>
                  <a:schemeClr val="tx1"/>
                </a:solidFill>
                <a:latin typeface="Arial"/>
                <a:cs typeface="Arial"/>
              </a:rPr>
              <a:t>2</a:t>
            </a:r>
          </a:p>
        </p:txBody>
      </p:sp>
      <p:sp>
        <p:nvSpPr>
          <p:cNvPr id="48" name="Connector 47"/>
          <p:cNvSpPr/>
          <p:nvPr/>
        </p:nvSpPr>
        <p:spPr>
          <a:xfrm>
            <a:off x="5565185" y="3700384"/>
            <a:ext cx="450150" cy="450150"/>
          </a:xfrm>
          <a:prstGeom prst="flowChartConnector">
            <a:avLst/>
          </a:prstGeom>
          <a:solidFill>
            <a:srgbClr val="EE6802"/>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err="1">
                <a:ln>
                  <a:solidFill>
                    <a:schemeClr val="tx1"/>
                  </a:solidFill>
                </a:ln>
                <a:solidFill>
                  <a:schemeClr val="tx1"/>
                </a:solidFill>
                <a:latin typeface="Arial"/>
                <a:cs typeface="Arial"/>
              </a:rPr>
              <a:t>b</a:t>
            </a:r>
            <a:r>
              <a:rPr lang="en-US" sz="1000" baseline="-25000" dirty="0" err="1">
                <a:ln>
                  <a:solidFill>
                    <a:schemeClr val="tx1"/>
                  </a:solidFill>
                </a:ln>
                <a:solidFill>
                  <a:schemeClr val="tx1"/>
                </a:solidFill>
                <a:latin typeface="Arial"/>
                <a:cs typeface="Arial"/>
              </a:rPr>
              <a:t>E</a:t>
            </a:r>
            <a:endParaRPr lang="en-US" sz="1000" baseline="-25000" dirty="0">
              <a:ln>
                <a:solidFill>
                  <a:schemeClr val="tx1"/>
                </a:solidFill>
              </a:ln>
              <a:solidFill>
                <a:schemeClr val="tx1"/>
              </a:solidFill>
              <a:latin typeface="Arial"/>
              <a:cs typeface="Arial"/>
            </a:endParaRPr>
          </a:p>
        </p:txBody>
      </p:sp>
      <p:sp>
        <p:nvSpPr>
          <p:cNvPr id="49" name="TextBox 48"/>
          <p:cNvSpPr txBox="1">
            <a:spLocks noChangeArrowheads="1"/>
          </p:cNvSpPr>
          <p:nvPr/>
        </p:nvSpPr>
        <p:spPr bwMode="auto">
          <a:xfrm>
            <a:off x="5033957" y="3753547"/>
            <a:ext cx="291764" cy="246221"/>
          </a:xfrm>
          <a:prstGeom prst="rect">
            <a:avLst/>
          </a:prstGeom>
          <a:noFill/>
          <a:ln w="9525">
            <a:noFill/>
            <a:miter lim="800000"/>
            <a:headEnd/>
            <a:tailEnd/>
          </a:ln>
        </p:spPr>
        <p:txBody>
          <a:bodyPr anchor="ctr">
            <a:prstTxWarp prst="textNoShape">
              <a:avLst/>
            </a:prstTxWarp>
            <a:spAutoFit/>
          </a:bodyPr>
          <a:lstStyle/>
          <a:p>
            <a:pPr algn="ctr"/>
            <a:r>
              <a:rPr lang="en-US" sz="1000" b="1" dirty="0"/>
              <a:t>…</a:t>
            </a:r>
          </a:p>
        </p:txBody>
      </p:sp>
      <p:cxnSp>
        <p:nvCxnSpPr>
          <p:cNvPr id="50" name="Straight Connector 49"/>
          <p:cNvCxnSpPr>
            <a:stCxn id="45" idx="4"/>
            <a:endCxn id="18" idx="0"/>
          </p:cNvCxnSpPr>
          <p:nvPr/>
        </p:nvCxnSpPr>
        <p:spPr>
          <a:xfrm flipH="1">
            <a:off x="3750197" y="4150534"/>
            <a:ext cx="8336"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45" idx="4"/>
            <a:endCxn id="23" idx="0"/>
          </p:cNvCxnSpPr>
          <p:nvPr/>
        </p:nvCxnSpPr>
        <p:spPr>
          <a:xfrm>
            <a:off x="3758533" y="4150534"/>
            <a:ext cx="741914"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45" idx="4"/>
            <a:endCxn id="24" idx="0"/>
          </p:cNvCxnSpPr>
          <p:nvPr/>
        </p:nvCxnSpPr>
        <p:spPr>
          <a:xfrm>
            <a:off x="3758533" y="4150534"/>
            <a:ext cx="2042347"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47" idx="4"/>
            <a:endCxn id="23" idx="0"/>
          </p:cNvCxnSpPr>
          <p:nvPr/>
        </p:nvCxnSpPr>
        <p:spPr>
          <a:xfrm flipH="1">
            <a:off x="4500447" y="4150534"/>
            <a:ext cx="8336"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47" idx="4"/>
            <a:endCxn id="24" idx="0"/>
          </p:cNvCxnSpPr>
          <p:nvPr/>
        </p:nvCxnSpPr>
        <p:spPr>
          <a:xfrm>
            <a:off x="4508783" y="4150534"/>
            <a:ext cx="1292097"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48" idx="4"/>
            <a:endCxn id="18" idx="0"/>
          </p:cNvCxnSpPr>
          <p:nvPr/>
        </p:nvCxnSpPr>
        <p:spPr>
          <a:xfrm flipH="1">
            <a:off x="3750197" y="4150534"/>
            <a:ext cx="2040063"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47" idx="4"/>
            <a:endCxn id="18" idx="0"/>
          </p:cNvCxnSpPr>
          <p:nvPr/>
        </p:nvCxnSpPr>
        <p:spPr>
          <a:xfrm flipH="1">
            <a:off x="3750197" y="4150534"/>
            <a:ext cx="758586"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48" idx="4"/>
            <a:endCxn id="23" idx="0"/>
          </p:cNvCxnSpPr>
          <p:nvPr/>
        </p:nvCxnSpPr>
        <p:spPr>
          <a:xfrm flipH="1">
            <a:off x="4500447" y="4150534"/>
            <a:ext cx="1289813"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48" idx="4"/>
            <a:endCxn id="24" idx="0"/>
          </p:cNvCxnSpPr>
          <p:nvPr/>
        </p:nvCxnSpPr>
        <p:spPr>
          <a:xfrm>
            <a:off x="5790260" y="4150534"/>
            <a:ext cx="10620"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sp>
        <p:nvSpPr>
          <p:cNvPr id="66" name="TextBox 76"/>
          <p:cNvSpPr txBox="1">
            <a:spLocks noChangeArrowheads="1"/>
          </p:cNvSpPr>
          <p:nvPr/>
        </p:nvSpPr>
        <p:spPr bwMode="auto">
          <a:xfrm>
            <a:off x="2283041" y="3825425"/>
            <a:ext cx="1125375" cy="246221"/>
          </a:xfrm>
          <a:prstGeom prst="rect">
            <a:avLst/>
          </a:prstGeom>
          <a:noFill/>
          <a:ln w="9525">
            <a:noFill/>
            <a:miter lim="800000"/>
            <a:headEnd/>
            <a:tailEnd/>
          </a:ln>
        </p:spPr>
        <p:txBody>
          <a:bodyPr>
            <a:prstTxWarp prst="textNoShape">
              <a:avLst/>
            </a:prstTxWarp>
            <a:spAutoFit/>
          </a:bodyPr>
          <a:lstStyle/>
          <a:p>
            <a:pPr algn="ctr"/>
            <a:r>
              <a:rPr lang="en-US" sz="1000" dirty="0"/>
              <a:t>Hidden Layer 2</a:t>
            </a:r>
          </a:p>
        </p:txBody>
      </p:sp>
      <p:sp>
        <p:nvSpPr>
          <p:cNvPr id="53" name="Connector 52"/>
          <p:cNvSpPr/>
          <p:nvPr/>
        </p:nvSpPr>
        <p:spPr>
          <a:xfrm>
            <a:off x="3523055" y="2643661"/>
            <a:ext cx="450150" cy="450150"/>
          </a:xfrm>
          <a:prstGeom prst="flowChartConnector">
            <a:avLst/>
          </a:prstGeom>
          <a:solidFill>
            <a:srgbClr val="EE6802"/>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ln>
                  <a:solidFill>
                    <a:schemeClr val="tx1"/>
                  </a:solidFill>
                </a:ln>
                <a:solidFill>
                  <a:schemeClr val="tx1"/>
                </a:solidFill>
                <a:latin typeface="Arial"/>
                <a:cs typeface="Arial"/>
              </a:rPr>
              <a:t>c</a:t>
            </a:r>
            <a:r>
              <a:rPr lang="en-US" sz="1000" baseline="-25000" dirty="0">
                <a:ln>
                  <a:solidFill>
                    <a:schemeClr val="tx1"/>
                  </a:solidFill>
                </a:ln>
                <a:solidFill>
                  <a:schemeClr val="tx1"/>
                </a:solidFill>
                <a:latin typeface="Arial"/>
                <a:cs typeface="Arial"/>
              </a:rPr>
              <a:t>1</a:t>
            </a:r>
          </a:p>
        </p:txBody>
      </p:sp>
      <p:sp>
        <p:nvSpPr>
          <p:cNvPr id="56" name="Connector 55"/>
          <p:cNvSpPr/>
          <p:nvPr/>
        </p:nvSpPr>
        <p:spPr>
          <a:xfrm>
            <a:off x="4615085" y="1775316"/>
            <a:ext cx="450150" cy="450150"/>
          </a:xfrm>
          <a:prstGeom prst="flowChartConnector">
            <a:avLst/>
          </a:prstGeom>
          <a:solidFill>
            <a:srgbClr val="E0D925"/>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ln>
                  <a:solidFill>
                    <a:schemeClr val="tx1"/>
                  </a:solidFill>
                </a:ln>
                <a:solidFill>
                  <a:schemeClr val="tx1"/>
                </a:solidFill>
                <a:latin typeface="Arial"/>
                <a:cs typeface="Arial"/>
              </a:rPr>
              <a:t>y</a:t>
            </a:r>
            <a:endParaRPr lang="en-US" sz="1000" baseline="-25000" dirty="0">
              <a:ln>
                <a:solidFill>
                  <a:schemeClr val="tx1"/>
                </a:solidFill>
              </a:ln>
              <a:solidFill>
                <a:schemeClr val="tx1"/>
              </a:solidFill>
              <a:latin typeface="Arial"/>
              <a:cs typeface="Arial"/>
            </a:endParaRPr>
          </a:p>
        </p:txBody>
      </p:sp>
      <p:sp>
        <p:nvSpPr>
          <p:cNvPr id="61" name="Connector 60"/>
          <p:cNvSpPr/>
          <p:nvPr/>
        </p:nvSpPr>
        <p:spPr>
          <a:xfrm>
            <a:off x="4273305" y="2643661"/>
            <a:ext cx="450150" cy="450150"/>
          </a:xfrm>
          <a:prstGeom prst="flowChartConnector">
            <a:avLst/>
          </a:prstGeom>
          <a:solidFill>
            <a:srgbClr val="EE6802"/>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ln>
                  <a:solidFill>
                    <a:schemeClr val="tx1"/>
                  </a:solidFill>
                </a:ln>
                <a:solidFill>
                  <a:schemeClr val="tx1"/>
                </a:solidFill>
                <a:latin typeface="Arial"/>
                <a:cs typeface="Arial"/>
              </a:rPr>
              <a:t>c</a:t>
            </a:r>
            <a:r>
              <a:rPr lang="en-US" sz="1000" baseline="-25000" dirty="0">
                <a:ln>
                  <a:solidFill>
                    <a:schemeClr val="tx1"/>
                  </a:solidFill>
                </a:ln>
                <a:solidFill>
                  <a:schemeClr val="tx1"/>
                </a:solidFill>
                <a:latin typeface="Arial"/>
                <a:cs typeface="Arial"/>
              </a:rPr>
              <a:t>2</a:t>
            </a:r>
          </a:p>
        </p:txBody>
      </p:sp>
      <p:sp>
        <p:nvSpPr>
          <p:cNvPr id="67" name="Connector 66"/>
          <p:cNvSpPr/>
          <p:nvPr/>
        </p:nvSpPr>
        <p:spPr>
          <a:xfrm>
            <a:off x="5554782" y="2643661"/>
            <a:ext cx="450150" cy="450150"/>
          </a:xfrm>
          <a:prstGeom prst="flowChartConnector">
            <a:avLst/>
          </a:prstGeom>
          <a:solidFill>
            <a:srgbClr val="EE6802"/>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err="1">
                <a:ln>
                  <a:solidFill>
                    <a:schemeClr val="tx1"/>
                  </a:solidFill>
                </a:ln>
                <a:solidFill>
                  <a:schemeClr val="tx1"/>
                </a:solidFill>
                <a:latin typeface="Arial"/>
                <a:cs typeface="Arial"/>
              </a:rPr>
              <a:t>c</a:t>
            </a:r>
            <a:r>
              <a:rPr lang="en-US" sz="1000" baseline="-25000" dirty="0" err="1">
                <a:ln>
                  <a:solidFill>
                    <a:schemeClr val="tx1"/>
                  </a:solidFill>
                </a:ln>
                <a:solidFill>
                  <a:schemeClr val="tx1"/>
                </a:solidFill>
                <a:latin typeface="Arial"/>
                <a:cs typeface="Arial"/>
              </a:rPr>
              <a:t>F</a:t>
            </a:r>
            <a:endParaRPr lang="en-US" sz="1000" baseline="-25000" dirty="0">
              <a:ln>
                <a:solidFill>
                  <a:schemeClr val="tx1"/>
                </a:solidFill>
              </a:ln>
              <a:solidFill>
                <a:schemeClr val="tx1"/>
              </a:solidFill>
              <a:latin typeface="Arial"/>
              <a:cs typeface="Arial"/>
            </a:endParaRPr>
          </a:p>
        </p:txBody>
      </p:sp>
      <p:sp>
        <p:nvSpPr>
          <p:cNvPr id="68" name="TextBox 67"/>
          <p:cNvSpPr txBox="1">
            <a:spLocks noChangeArrowheads="1"/>
          </p:cNvSpPr>
          <p:nvPr/>
        </p:nvSpPr>
        <p:spPr bwMode="auto">
          <a:xfrm>
            <a:off x="5023554" y="2696824"/>
            <a:ext cx="291764" cy="246221"/>
          </a:xfrm>
          <a:prstGeom prst="rect">
            <a:avLst/>
          </a:prstGeom>
          <a:noFill/>
          <a:ln w="9525">
            <a:noFill/>
            <a:miter lim="800000"/>
            <a:headEnd/>
            <a:tailEnd/>
          </a:ln>
        </p:spPr>
        <p:txBody>
          <a:bodyPr anchor="ctr">
            <a:prstTxWarp prst="textNoShape">
              <a:avLst/>
            </a:prstTxWarp>
            <a:spAutoFit/>
          </a:bodyPr>
          <a:lstStyle/>
          <a:p>
            <a:pPr algn="ctr"/>
            <a:r>
              <a:rPr lang="en-US" sz="1000" b="1" dirty="0"/>
              <a:t>…</a:t>
            </a:r>
          </a:p>
        </p:txBody>
      </p:sp>
      <p:cxnSp>
        <p:nvCxnSpPr>
          <p:cNvPr id="69" name="Straight Connector 68"/>
          <p:cNvCxnSpPr>
            <a:stCxn id="53" idx="4"/>
          </p:cNvCxnSpPr>
          <p:nvPr/>
        </p:nvCxnSpPr>
        <p:spPr>
          <a:xfrm flipH="1">
            <a:off x="3739794" y="3093811"/>
            <a:ext cx="8336"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53" idx="4"/>
          </p:cNvCxnSpPr>
          <p:nvPr/>
        </p:nvCxnSpPr>
        <p:spPr>
          <a:xfrm>
            <a:off x="3748130" y="3093811"/>
            <a:ext cx="741914"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53" idx="4"/>
          </p:cNvCxnSpPr>
          <p:nvPr/>
        </p:nvCxnSpPr>
        <p:spPr>
          <a:xfrm>
            <a:off x="3748130" y="3093811"/>
            <a:ext cx="2042347"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61" idx="4"/>
          </p:cNvCxnSpPr>
          <p:nvPr/>
        </p:nvCxnSpPr>
        <p:spPr>
          <a:xfrm flipH="1">
            <a:off x="4490044" y="3093811"/>
            <a:ext cx="8336"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61" idx="4"/>
          </p:cNvCxnSpPr>
          <p:nvPr/>
        </p:nvCxnSpPr>
        <p:spPr>
          <a:xfrm>
            <a:off x="4498380" y="3093811"/>
            <a:ext cx="1292097"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67" idx="4"/>
          </p:cNvCxnSpPr>
          <p:nvPr/>
        </p:nvCxnSpPr>
        <p:spPr>
          <a:xfrm flipH="1">
            <a:off x="3739794" y="3093811"/>
            <a:ext cx="2040063"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61" idx="4"/>
          </p:cNvCxnSpPr>
          <p:nvPr/>
        </p:nvCxnSpPr>
        <p:spPr>
          <a:xfrm flipH="1">
            <a:off x="3739794" y="3093811"/>
            <a:ext cx="758586"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a:stCxn id="67" idx="4"/>
          </p:cNvCxnSpPr>
          <p:nvPr/>
        </p:nvCxnSpPr>
        <p:spPr>
          <a:xfrm flipH="1">
            <a:off x="4490044" y="3093811"/>
            <a:ext cx="1289813"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67" idx="4"/>
          </p:cNvCxnSpPr>
          <p:nvPr/>
        </p:nvCxnSpPr>
        <p:spPr>
          <a:xfrm>
            <a:off x="5779857" y="3093811"/>
            <a:ext cx="10620"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56" idx="4"/>
          </p:cNvCxnSpPr>
          <p:nvPr/>
        </p:nvCxnSpPr>
        <p:spPr>
          <a:xfrm rot="5400000">
            <a:off x="4085048" y="1888548"/>
            <a:ext cx="418195" cy="1092031"/>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56" idx="4"/>
          </p:cNvCxnSpPr>
          <p:nvPr/>
        </p:nvCxnSpPr>
        <p:spPr>
          <a:xfrm rot="5400000">
            <a:off x="4460173" y="2263673"/>
            <a:ext cx="418195" cy="341781"/>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56" idx="4"/>
          </p:cNvCxnSpPr>
          <p:nvPr/>
        </p:nvCxnSpPr>
        <p:spPr>
          <a:xfrm rot="16200000" flipH="1">
            <a:off x="5110389" y="1955237"/>
            <a:ext cx="418195" cy="95865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sp>
        <p:nvSpPr>
          <p:cNvPr id="81" name="TextBox 74"/>
          <p:cNvSpPr txBox="1">
            <a:spLocks noChangeArrowheads="1"/>
          </p:cNvSpPr>
          <p:nvPr/>
        </p:nvSpPr>
        <p:spPr bwMode="auto">
          <a:xfrm>
            <a:off x="2512995" y="1878127"/>
            <a:ext cx="708569" cy="246221"/>
          </a:xfrm>
          <a:prstGeom prst="rect">
            <a:avLst/>
          </a:prstGeom>
          <a:noFill/>
          <a:ln w="9525">
            <a:noFill/>
            <a:miter lim="800000"/>
            <a:headEnd/>
            <a:tailEnd/>
          </a:ln>
        </p:spPr>
        <p:txBody>
          <a:bodyPr>
            <a:prstTxWarp prst="textNoShape">
              <a:avLst/>
            </a:prstTxWarp>
            <a:spAutoFit/>
          </a:bodyPr>
          <a:lstStyle/>
          <a:p>
            <a:r>
              <a:rPr lang="en-US" sz="1000" dirty="0"/>
              <a:t>Output</a:t>
            </a:r>
          </a:p>
        </p:txBody>
      </p:sp>
      <p:sp>
        <p:nvSpPr>
          <p:cNvPr id="82" name="TextBox 76"/>
          <p:cNvSpPr txBox="1">
            <a:spLocks noChangeArrowheads="1"/>
          </p:cNvSpPr>
          <p:nvPr/>
        </p:nvSpPr>
        <p:spPr bwMode="auto">
          <a:xfrm>
            <a:off x="2272638" y="2768702"/>
            <a:ext cx="1125375" cy="246221"/>
          </a:xfrm>
          <a:prstGeom prst="rect">
            <a:avLst/>
          </a:prstGeom>
          <a:noFill/>
          <a:ln w="9525">
            <a:noFill/>
            <a:miter lim="800000"/>
            <a:headEnd/>
            <a:tailEnd/>
          </a:ln>
        </p:spPr>
        <p:txBody>
          <a:bodyPr>
            <a:prstTxWarp prst="textNoShape">
              <a:avLst/>
            </a:prstTxWarp>
            <a:spAutoFit/>
          </a:bodyPr>
          <a:lstStyle/>
          <a:p>
            <a:pPr algn="ctr"/>
            <a:r>
              <a:rPr lang="en-US" sz="1000" dirty="0"/>
              <a:t>Hidden Layer 3</a:t>
            </a:r>
          </a:p>
        </p:txBody>
      </p:sp>
    </p:spTree>
    <p:extLst>
      <p:ext uri="{BB962C8B-B14F-4D97-AF65-F5344CB8AC3E}">
        <p14:creationId xmlns:p14="http://schemas.microsoft.com/office/powerpoint/2010/main" val="366726297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865" y="51593"/>
            <a:ext cx="5960686" cy="1325563"/>
          </a:xfrm>
        </p:spPr>
        <p:txBody>
          <a:bodyPr>
            <a:normAutofit/>
          </a:bodyPr>
          <a:lstStyle/>
          <a:p>
            <a:r>
              <a:rPr lang="en-US" sz="3600" dirty="0"/>
              <a:t>Different Levels of Abstraction</a:t>
            </a:r>
          </a:p>
        </p:txBody>
      </p:sp>
      <p:sp>
        <p:nvSpPr>
          <p:cNvPr id="3" name="Content Placeholder 2"/>
          <p:cNvSpPr>
            <a:spLocks noGrp="1"/>
          </p:cNvSpPr>
          <p:nvPr>
            <p:ph idx="1"/>
          </p:nvPr>
        </p:nvSpPr>
        <p:spPr>
          <a:xfrm>
            <a:off x="549275" y="1600201"/>
            <a:ext cx="3385350" cy="4343400"/>
          </a:xfrm>
        </p:spPr>
        <p:txBody>
          <a:bodyPr/>
          <a:lstStyle/>
          <a:p>
            <a:r>
              <a:rPr lang="en-US" dirty="0"/>
              <a:t>We don’t know the “right” levels of abstraction</a:t>
            </a:r>
          </a:p>
          <a:p>
            <a:r>
              <a:rPr lang="en-US" dirty="0"/>
              <a:t>So let the model figure it out!</a:t>
            </a:r>
          </a:p>
        </p:txBody>
      </p:sp>
      <p:sp>
        <p:nvSpPr>
          <p:cNvPr id="7" name="Text Placeholder 5"/>
          <p:cNvSpPr>
            <a:spLocks noGrp="1"/>
          </p:cNvSpPr>
          <p:nvPr>
            <p:ph type="body" sz="quarter" idx="13"/>
          </p:nvPr>
        </p:nvSpPr>
        <p:spPr/>
        <p:txBody>
          <a:bodyPr/>
          <a:lstStyle/>
          <a:p>
            <a:r>
              <a:rPr lang="en-US" dirty="0"/>
              <a:t>Decision Functions</a:t>
            </a:r>
          </a:p>
        </p:txBody>
      </p:sp>
      <p:pic>
        <p:nvPicPr>
          <p:cNvPr id="5" name="Picture 4"/>
          <p:cNvPicPr>
            <a:picLocks noChangeAspect="1"/>
          </p:cNvPicPr>
          <p:nvPr/>
        </p:nvPicPr>
        <p:blipFill>
          <a:blip r:embed="rId3"/>
          <a:stretch>
            <a:fillRect/>
          </a:stretch>
        </p:blipFill>
        <p:spPr>
          <a:xfrm>
            <a:off x="3934625" y="1444532"/>
            <a:ext cx="4656926" cy="5095225"/>
          </a:xfrm>
          <a:prstGeom prst="rect">
            <a:avLst/>
          </a:prstGeom>
        </p:spPr>
      </p:pic>
      <p:sp>
        <p:nvSpPr>
          <p:cNvPr id="6" name="TextBox 5"/>
          <p:cNvSpPr txBox="1"/>
          <p:nvPr/>
        </p:nvSpPr>
        <p:spPr>
          <a:xfrm>
            <a:off x="0" y="6490857"/>
            <a:ext cx="4644271" cy="369332"/>
          </a:xfrm>
          <a:prstGeom prst="rect">
            <a:avLst/>
          </a:prstGeom>
          <a:noFill/>
        </p:spPr>
        <p:txBody>
          <a:bodyPr wrap="square" rtlCol="0">
            <a:spAutoFit/>
          </a:bodyPr>
          <a:lstStyle/>
          <a:p>
            <a:r>
              <a:rPr lang="en-US" dirty="0"/>
              <a:t>Example from </a:t>
            </a:r>
            <a:r>
              <a:rPr lang="en-US" dirty="0" err="1"/>
              <a:t>Honglak</a:t>
            </a:r>
            <a:r>
              <a:rPr lang="en-US" dirty="0"/>
              <a:t> Lee (NIPS 2010)</a:t>
            </a:r>
          </a:p>
        </p:txBody>
      </p:sp>
    </p:spTree>
    <p:extLst>
      <p:ext uri="{BB962C8B-B14F-4D97-AF65-F5344CB8AC3E}">
        <p14:creationId xmlns:p14="http://schemas.microsoft.com/office/powerpoint/2010/main" val="640139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9275" y="1600201"/>
            <a:ext cx="3385350" cy="4343400"/>
          </a:xfrm>
        </p:spPr>
        <p:txBody>
          <a:bodyPr/>
          <a:lstStyle/>
          <a:p>
            <a:pPr marL="0" indent="0">
              <a:buNone/>
            </a:pPr>
            <a:r>
              <a:rPr lang="en-US" b="1" dirty="0"/>
              <a:t>Face Recognition:</a:t>
            </a:r>
          </a:p>
          <a:p>
            <a:pPr lvl="1"/>
            <a:r>
              <a:rPr lang="en-US" dirty="0"/>
              <a:t>Deep Network can build up increasingly higher levels of abstraction</a:t>
            </a:r>
          </a:p>
          <a:p>
            <a:pPr lvl="1"/>
            <a:r>
              <a:rPr lang="en-US" dirty="0"/>
              <a:t>Lines, parts, regions</a:t>
            </a:r>
          </a:p>
        </p:txBody>
      </p:sp>
      <p:sp>
        <p:nvSpPr>
          <p:cNvPr id="7" name="Text Placeholder 5"/>
          <p:cNvSpPr>
            <a:spLocks noGrp="1"/>
          </p:cNvSpPr>
          <p:nvPr>
            <p:ph type="body" sz="quarter" idx="13"/>
          </p:nvPr>
        </p:nvSpPr>
        <p:spPr/>
        <p:txBody>
          <a:bodyPr/>
          <a:lstStyle/>
          <a:p>
            <a:r>
              <a:rPr lang="en-US" dirty="0"/>
              <a:t>Decision Functions</a:t>
            </a:r>
          </a:p>
        </p:txBody>
      </p:sp>
      <p:pic>
        <p:nvPicPr>
          <p:cNvPr id="5" name="Picture 4"/>
          <p:cNvPicPr>
            <a:picLocks noChangeAspect="1"/>
          </p:cNvPicPr>
          <p:nvPr/>
        </p:nvPicPr>
        <p:blipFill>
          <a:blip r:embed="rId3"/>
          <a:stretch>
            <a:fillRect/>
          </a:stretch>
        </p:blipFill>
        <p:spPr>
          <a:xfrm>
            <a:off x="3934625" y="1444532"/>
            <a:ext cx="4656926" cy="5095225"/>
          </a:xfrm>
          <a:prstGeom prst="rect">
            <a:avLst/>
          </a:prstGeom>
        </p:spPr>
      </p:pic>
      <p:sp>
        <p:nvSpPr>
          <p:cNvPr id="6" name="TextBox 5"/>
          <p:cNvSpPr txBox="1"/>
          <p:nvPr/>
        </p:nvSpPr>
        <p:spPr>
          <a:xfrm>
            <a:off x="0" y="6490857"/>
            <a:ext cx="4644271" cy="369332"/>
          </a:xfrm>
          <a:prstGeom prst="rect">
            <a:avLst/>
          </a:prstGeom>
          <a:noFill/>
        </p:spPr>
        <p:txBody>
          <a:bodyPr wrap="square" rtlCol="0">
            <a:spAutoFit/>
          </a:bodyPr>
          <a:lstStyle/>
          <a:p>
            <a:r>
              <a:rPr lang="en-US" dirty="0"/>
              <a:t>Example from </a:t>
            </a:r>
            <a:r>
              <a:rPr lang="en-US" dirty="0" err="1"/>
              <a:t>Honglak</a:t>
            </a:r>
            <a:r>
              <a:rPr lang="en-US" dirty="0"/>
              <a:t> Lee (NIPS 2010)</a:t>
            </a:r>
          </a:p>
        </p:txBody>
      </p:sp>
      <p:sp>
        <p:nvSpPr>
          <p:cNvPr id="10" name="Title 1">
            <a:extLst>
              <a:ext uri="{FF2B5EF4-FFF2-40B4-BE49-F238E27FC236}">
                <a16:creationId xmlns:a16="http://schemas.microsoft.com/office/drawing/2014/main" id="{0CE082B6-5D46-63EA-D7EE-660458CC7D1A}"/>
              </a:ext>
            </a:extLst>
          </p:cNvPr>
          <p:cNvSpPr>
            <a:spLocks noGrp="1"/>
          </p:cNvSpPr>
          <p:nvPr>
            <p:ph type="title"/>
          </p:nvPr>
        </p:nvSpPr>
        <p:spPr>
          <a:xfrm>
            <a:off x="2630865" y="51593"/>
            <a:ext cx="5960686" cy="1325563"/>
          </a:xfrm>
        </p:spPr>
        <p:txBody>
          <a:bodyPr>
            <a:normAutofit/>
          </a:bodyPr>
          <a:lstStyle/>
          <a:p>
            <a:r>
              <a:rPr lang="en-US" sz="3600" dirty="0"/>
              <a:t>Different Levels of Abstraction</a:t>
            </a:r>
          </a:p>
        </p:txBody>
      </p:sp>
    </p:spTree>
    <p:extLst>
      <p:ext uri="{BB962C8B-B14F-4D97-AF65-F5344CB8AC3E}">
        <p14:creationId xmlns:p14="http://schemas.microsoft.com/office/powerpoint/2010/main" val="37180040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CF56997-4F5F-5A42-B306-795126905ACA}" type="slidenum">
              <a:rPr lang="en-US" smtClean="0"/>
              <a:pPr/>
              <a:t>137</a:t>
            </a:fld>
            <a:endParaRPr lang="en-US"/>
          </a:p>
        </p:txBody>
      </p:sp>
      <p:sp>
        <p:nvSpPr>
          <p:cNvPr id="67" name="Text Placeholder 5"/>
          <p:cNvSpPr>
            <a:spLocks noGrp="1"/>
          </p:cNvSpPr>
          <p:nvPr>
            <p:ph type="body" sz="quarter" idx="13"/>
          </p:nvPr>
        </p:nvSpPr>
        <p:spPr/>
        <p:txBody>
          <a:bodyPr/>
          <a:lstStyle/>
          <a:p>
            <a:r>
              <a:rPr lang="en-US" dirty="0"/>
              <a:t>Decision Functions</a:t>
            </a:r>
          </a:p>
        </p:txBody>
      </p:sp>
      <p:pic>
        <p:nvPicPr>
          <p:cNvPr id="5" name="Picture 4"/>
          <p:cNvPicPr>
            <a:picLocks noChangeAspect="1"/>
          </p:cNvPicPr>
          <p:nvPr/>
        </p:nvPicPr>
        <p:blipFill>
          <a:blip r:embed="rId2"/>
          <a:stretch>
            <a:fillRect/>
          </a:stretch>
        </p:blipFill>
        <p:spPr>
          <a:xfrm>
            <a:off x="3934625" y="1444532"/>
            <a:ext cx="4656926" cy="5095225"/>
          </a:xfrm>
          <a:prstGeom prst="rect">
            <a:avLst/>
          </a:prstGeom>
        </p:spPr>
      </p:pic>
      <p:sp>
        <p:nvSpPr>
          <p:cNvPr id="6" name="TextBox 5"/>
          <p:cNvSpPr txBox="1"/>
          <p:nvPr/>
        </p:nvSpPr>
        <p:spPr>
          <a:xfrm>
            <a:off x="0" y="6490857"/>
            <a:ext cx="4644271" cy="369332"/>
          </a:xfrm>
          <a:prstGeom prst="rect">
            <a:avLst/>
          </a:prstGeom>
          <a:noFill/>
        </p:spPr>
        <p:txBody>
          <a:bodyPr wrap="square" rtlCol="0">
            <a:spAutoFit/>
          </a:bodyPr>
          <a:lstStyle/>
          <a:p>
            <a:r>
              <a:rPr lang="en-US" dirty="0"/>
              <a:t>Example from </a:t>
            </a:r>
            <a:r>
              <a:rPr lang="en-US" dirty="0" err="1"/>
              <a:t>Honglak</a:t>
            </a:r>
            <a:r>
              <a:rPr lang="en-US" dirty="0"/>
              <a:t> Lee (NIPS 2010)</a:t>
            </a:r>
          </a:p>
        </p:txBody>
      </p:sp>
      <p:grpSp>
        <p:nvGrpSpPr>
          <p:cNvPr id="3" name="Group 2"/>
          <p:cNvGrpSpPr/>
          <p:nvPr/>
        </p:nvGrpSpPr>
        <p:grpSpPr>
          <a:xfrm>
            <a:off x="238229" y="1708627"/>
            <a:ext cx="4336845" cy="4500352"/>
            <a:chOff x="2272638" y="1775316"/>
            <a:chExt cx="4336845" cy="4500352"/>
          </a:xfrm>
        </p:grpSpPr>
        <p:sp>
          <p:nvSpPr>
            <p:cNvPr id="68" name="Connector 67"/>
            <p:cNvSpPr/>
            <p:nvPr/>
          </p:nvSpPr>
          <p:spPr>
            <a:xfrm>
              <a:off x="3033291" y="5825518"/>
              <a:ext cx="450150" cy="450150"/>
            </a:xfrm>
            <a:prstGeom prst="flowChartConnector">
              <a:avLst/>
            </a:prstGeom>
            <a:solidFill>
              <a:srgbClr val="72CEE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ln>
                    <a:solidFill>
                      <a:schemeClr val="tx1"/>
                    </a:solidFill>
                  </a:ln>
                  <a:solidFill>
                    <a:schemeClr val="tx1"/>
                  </a:solidFill>
                  <a:latin typeface="Arial"/>
                  <a:cs typeface="Arial"/>
                </a:rPr>
                <a:t>x</a:t>
              </a:r>
              <a:r>
                <a:rPr lang="en-US" sz="1000" baseline="-25000" dirty="0">
                  <a:ln>
                    <a:solidFill>
                      <a:schemeClr val="tx1"/>
                    </a:solidFill>
                  </a:ln>
                  <a:solidFill>
                    <a:schemeClr val="tx1"/>
                  </a:solidFill>
                  <a:latin typeface="Arial"/>
                  <a:cs typeface="Arial"/>
                </a:rPr>
                <a:t>1</a:t>
              </a:r>
            </a:p>
          </p:txBody>
        </p:sp>
        <p:sp>
          <p:nvSpPr>
            <p:cNvPr id="69" name="Connector 68"/>
            <p:cNvSpPr/>
            <p:nvPr/>
          </p:nvSpPr>
          <p:spPr>
            <a:xfrm>
              <a:off x="3525122" y="4757107"/>
              <a:ext cx="450150" cy="450150"/>
            </a:xfrm>
            <a:prstGeom prst="flowChartConnector">
              <a:avLst/>
            </a:prstGeom>
            <a:solidFill>
              <a:srgbClr val="EE6802"/>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ln>
                    <a:solidFill>
                      <a:schemeClr val="tx1"/>
                    </a:solidFill>
                  </a:ln>
                  <a:solidFill>
                    <a:schemeClr val="tx1"/>
                  </a:solidFill>
                  <a:latin typeface="Arial"/>
                  <a:cs typeface="Arial"/>
                </a:rPr>
                <a:t>a</a:t>
              </a:r>
              <a:r>
                <a:rPr lang="en-US" sz="1000" baseline="-25000" dirty="0">
                  <a:ln>
                    <a:solidFill>
                      <a:schemeClr val="tx1"/>
                    </a:solidFill>
                  </a:ln>
                  <a:solidFill>
                    <a:schemeClr val="tx1"/>
                  </a:solidFill>
                  <a:latin typeface="Arial"/>
                  <a:cs typeface="Arial"/>
                </a:rPr>
                <a:t>1</a:t>
              </a:r>
            </a:p>
          </p:txBody>
        </p:sp>
        <p:sp>
          <p:nvSpPr>
            <p:cNvPr id="70" name="Connector 69"/>
            <p:cNvSpPr/>
            <p:nvPr/>
          </p:nvSpPr>
          <p:spPr>
            <a:xfrm>
              <a:off x="3866902" y="5825518"/>
              <a:ext cx="450150" cy="450150"/>
            </a:xfrm>
            <a:prstGeom prst="flowChartConnector">
              <a:avLst/>
            </a:prstGeom>
            <a:solidFill>
              <a:srgbClr val="72CEE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ln>
                    <a:solidFill>
                      <a:schemeClr val="tx1"/>
                    </a:solidFill>
                  </a:ln>
                  <a:solidFill>
                    <a:schemeClr val="tx1"/>
                  </a:solidFill>
                  <a:latin typeface="Arial"/>
                  <a:cs typeface="Arial"/>
                </a:rPr>
                <a:t>x</a:t>
              </a:r>
              <a:r>
                <a:rPr lang="en-US" sz="1000" baseline="-25000" dirty="0">
                  <a:ln>
                    <a:solidFill>
                      <a:schemeClr val="tx1"/>
                    </a:solidFill>
                  </a:ln>
                  <a:solidFill>
                    <a:schemeClr val="tx1"/>
                  </a:solidFill>
                  <a:latin typeface="Arial"/>
                  <a:cs typeface="Arial"/>
                </a:rPr>
                <a:t>2</a:t>
              </a:r>
            </a:p>
          </p:txBody>
        </p:sp>
        <p:sp>
          <p:nvSpPr>
            <p:cNvPr id="71" name="Connector 70"/>
            <p:cNvSpPr/>
            <p:nvPr/>
          </p:nvSpPr>
          <p:spPr>
            <a:xfrm>
              <a:off x="4783875" y="5825518"/>
              <a:ext cx="450150" cy="450150"/>
            </a:xfrm>
            <a:prstGeom prst="flowChartConnector">
              <a:avLst/>
            </a:prstGeom>
            <a:solidFill>
              <a:srgbClr val="72CEE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ln>
                    <a:solidFill>
                      <a:schemeClr val="tx1"/>
                    </a:solidFill>
                  </a:ln>
                  <a:solidFill>
                    <a:schemeClr val="tx1"/>
                  </a:solidFill>
                  <a:latin typeface="Arial"/>
                  <a:cs typeface="Arial"/>
                </a:rPr>
                <a:t>x</a:t>
              </a:r>
              <a:r>
                <a:rPr lang="en-US" sz="1000" baseline="-25000" dirty="0">
                  <a:ln>
                    <a:solidFill>
                      <a:schemeClr val="tx1"/>
                    </a:solidFill>
                  </a:ln>
                  <a:solidFill>
                    <a:schemeClr val="tx1"/>
                  </a:solidFill>
                  <a:latin typeface="Arial"/>
                  <a:cs typeface="Arial"/>
                </a:rPr>
                <a:t>3</a:t>
              </a:r>
            </a:p>
          </p:txBody>
        </p:sp>
        <p:sp>
          <p:nvSpPr>
            <p:cNvPr id="72" name="Connector 71"/>
            <p:cNvSpPr/>
            <p:nvPr/>
          </p:nvSpPr>
          <p:spPr>
            <a:xfrm>
              <a:off x="6159333" y="5825518"/>
              <a:ext cx="450150" cy="450150"/>
            </a:xfrm>
            <a:prstGeom prst="flowChartConnector">
              <a:avLst/>
            </a:prstGeom>
            <a:solidFill>
              <a:srgbClr val="72CEE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err="1">
                  <a:ln>
                    <a:solidFill>
                      <a:schemeClr val="tx1"/>
                    </a:solidFill>
                  </a:ln>
                  <a:solidFill>
                    <a:schemeClr val="tx1"/>
                  </a:solidFill>
                  <a:latin typeface="Arial"/>
                  <a:cs typeface="Arial"/>
                </a:rPr>
                <a:t>x</a:t>
              </a:r>
              <a:r>
                <a:rPr lang="en-US" sz="1000" baseline="-25000" dirty="0" err="1">
                  <a:ln>
                    <a:solidFill>
                      <a:schemeClr val="tx1"/>
                    </a:solidFill>
                  </a:ln>
                  <a:solidFill>
                    <a:schemeClr val="tx1"/>
                  </a:solidFill>
                  <a:latin typeface="Arial"/>
                  <a:cs typeface="Arial"/>
                </a:rPr>
                <a:t>M</a:t>
              </a:r>
              <a:endParaRPr lang="en-US" sz="1000" baseline="-25000" dirty="0">
                <a:ln>
                  <a:solidFill>
                    <a:schemeClr val="tx1"/>
                  </a:solidFill>
                </a:ln>
                <a:solidFill>
                  <a:schemeClr val="tx1"/>
                </a:solidFill>
                <a:latin typeface="Arial"/>
                <a:cs typeface="Arial"/>
              </a:endParaRPr>
            </a:p>
          </p:txBody>
        </p:sp>
        <p:sp>
          <p:nvSpPr>
            <p:cNvPr id="73" name="Connector 72"/>
            <p:cNvSpPr/>
            <p:nvPr/>
          </p:nvSpPr>
          <p:spPr>
            <a:xfrm>
              <a:off x="4275372" y="4757107"/>
              <a:ext cx="450150" cy="450150"/>
            </a:xfrm>
            <a:prstGeom prst="flowChartConnector">
              <a:avLst/>
            </a:prstGeom>
            <a:solidFill>
              <a:srgbClr val="EE6802"/>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ln>
                    <a:solidFill>
                      <a:schemeClr val="tx1"/>
                    </a:solidFill>
                  </a:ln>
                  <a:solidFill>
                    <a:schemeClr val="tx1"/>
                  </a:solidFill>
                  <a:latin typeface="Arial"/>
                  <a:cs typeface="Arial"/>
                </a:rPr>
                <a:t>a</a:t>
              </a:r>
              <a:r>
                <a:rPr lang="en-US" sz="1000" baseline="-25000" dirty="0">
                  <a:ln>
                    <a:solidFill>
                      <a:schemeClr val="tx1"/>
                    </a:solidFill>
                  </a:ln>
                  <a:solidFill>
                    <a:schemeClr val="tx1"/>
                  </a:solidFill>
                  <a:latin typeface="Arial"/>
                  <a:cs typeface="Arial"/>
                </a:rPr>
                <a:t>2</a:t>
              </a:r>
            </a:p>
          </p:txBody>
        </p:sp>
        <p:sp>
          <p:nvSpPr>
            <p:cNvPr id="74" name="Connector 73"/>
            <p:cNvSpPr/>
            <p:nvPr/>
          </p:nvSpPr>
          <p:spPr>
            <a:xfrm>
              <a:off x="5575805" y="4757107"/>
              <a:ext cx="450150" cy="450150"/>
            </a:xfrm>
            <a:prstGeom prst="flowChartConnector">
              <a:avLst/>
            </a:prstGeom>
            <a:solidFill>
              <a:srgbClr val="EE6802"/>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err="1">
                  <a:ln>
                    <a:solidFill>
                      <a:schemeClr val="tx1"/>
                    </a:solidFill>
                  </a:ln>
                  <a:solidFill>
                    <a:schemeClr val="tx1"/>
                  </a:solidFill>
                  <a:latin typeface="Arial"/>
                  <a:cs typeface="Arial"/>
                </a:rPr>
                <a:t>a</a:t>
              </a:r>
              <a:r>
                <a:rPr lang="en-US" sz="1000" baseline="-25000" dirty="0" err="1">
                  <a:ln>
                    <a:solidFill>
                      <a:schemeClr val="tx1"/>
                    </a:solidFill>
                  </a:ln>
                  <a:solidFill>
                    <a:schemeClr val="tx1"/>
                  </a:solidFill>
                  <a:latin typeface="Arial"/>
                  <a:cs typeface="Arial"/>
                </a:rPr>
                <a:t>D</a:t>
              </a:r>
              <a:endParaRPr lang="en-US" sz="1000" baseline="-25000" dirty="0">
                <a:ln>
                  <a:solidFill>
                    <a:schemeClr val="tx1"/>
                  </a:solidFill>
                </a:ln>
                <a:solidFill>
                  <a:schemeClr val="tx1"/>
                </a:solidFill>
                <a:latin typeface="Arial"/>
                <a:cs typeface="Arial"/>
              </a:endParaRPr>
            </a:p>
          </p:txBody>
        </p:sp>
        <p:sp>
          <p:nvSpPr>
            <p:cNvPr id="75" name="TextBox 74"/>
            <p:cNvSpPr txBox="1">
              <a:spLocks noChangeArrowheads="1"/>
            </p:cNvSpPr>
            <p:nvPr/>
          </p:nvSpPr>
          <p:spPr bwMode="auto">
            <a:xfrm>
              <a:off x="5025621" y="4810270"/>
              <a:ext cx="291764" cy="246221"/>
            </a:xfrm>
            <a:prstGeom prst="rect">
              <a:avLst/>
            </a:prstGeom>
            <a:noFill/>
            <a:ln w="9525">
              <a:noFill/>
              <a:miter lim="800000"/>
              <a:headEnd/>
              <a:tailEnd/>
            </a:ln>
          </p:spPr>
          <p:txBody>
            <a:bodyPr anchor="ctr">
              <a:prstTxWarp prst="textNoShape">
                <a:avLst/>
              </a:prstTxWarp>
              <a:spAutoFit/>
            </a:bodyPr>
            <a:lstStyle/>
            <a:p>
              <a:pPr algn="ctr"/>
              <a:r>
                <a:rPr lang="en-US" sz="1000" b="1" dirty="0"/>
                <a:t>…</a:t>
              </a:r>
            </a:p>
          </p:txBody>
        </p:sp>
        <p:sp>
          <p:nvSpPr>
            <p:cNvPr id="76" name="TextBox 75"/>
            <p:cNvSpPr txBox="1">
              <a:spLocks noChangeArrowheads="1"/>
            </p:cNvSpPr>
            <p:nvPr/>
          </p:nvSpPr>
          <p:spPr bwMode="auto">
            <a:xfrm>
              <a:off x="5575805" y="5878681"/>
              <a:ext cx="291764" cy="246221"/>
            </a:xfrm>
            <a:prstGeom prst="rect">
              <a:avLst/>
            </a:prstGeom>
            <a:noFill/>
            <a:ln w="9525">
              <a:noFill/>
              <a:miter lim="800000"/>
              <a:headEnd/>
              <a:tailEnd/>
            </a:ln>
          </p:spPr>
          <p:txBody>
            <a:bodyPr anchor="ctr">
              <a:prstTxWarp prst="textNoShape">
                <a:avLst/>
              </a:prstTxWarp>
              <a:spAutoFit/>
            </a:bodyPr>
            <a:lstStyle/>
            <a:p>
              <a:pPr algn="ctr"/>
              <a:r>
                <a:rPr lang="en-US" sz="1000" b="1"/>
                <a:t>…</a:t>
              </a:r>
            </a:p>
          </p:txBody>
        </p:sp>
        <p:cxnSp>
          <p:nvCxnSpPr>
            <p:cNvPr id="77" name="Straight Connector 76"/>
            <p:cNvCxnSpPr>
              <a:stCxn id="69" idx="4"/>
              <a:endCxn id="68" idx="0"/>
            </p:cNvCxnSpPr>
            <p:nvPr/>
          </p:nvCxnSpPr>
          <p:spPr>
            <a:xfrm rot="5400000">
              <a:off x="3195151" y="5270472"/>
              <a:ext cx="618261" cy="491831"/>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69" idx="4"/>
              <a:endCxn id="70" idx="0"/>
            </p:cNvCxnSpPr>
            <p:nvPr/>
          </p:nvCxnSpPr>
          <p:spPr>
            <a:xfrm rot="16200000" flipH="1">
              <a:off x="3611956" y="5345497"/>
              <a:ext cx="618261" cy="341781"/>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a:stCxn id="69" idx="4"/>
              <a:endCxn id="71" idx="0"/>
            </p:cNvCxnSpPr>
            <p:nvPr/>
          </p:nvCxnSpPr>
          <p:spPr>
            <a:xfrm rot="16200000" flipH="1">
              <a:off x="4070442" y="4887011"/>
              <a:ext cx="618261" cy="125875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69" idx="4"/>
              <a:endCxn id="72" idx="0"/>
            </p:cNvCxnSpPr>
            <p:nvPr/>
          </p:nvCxnSpPr>
          <p:spPr>
            <a:xfrm rot="16200000" flipH="1">
              <a:off x="4758172" y="4199282"/>
              <a:ext cx="618261" cy="2634211"/>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73" idx="4"/>
              <a:endCxn id="70" idx="0"/>
            </p:cNvCxnSpPr>
            <p:nvPr/>
          </p:nvCxnSpPr>
          <p:spPr>
            <a:xfrm rot="5400000">
              <a:off x="3987081" y="5312153"/>
              <a:ext cx="618261" cy="408469"/>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a:stCxn id="73" idx="4"/>
              <a:endCxn id="71" idx="0"/>
            </p:cNvCxnSpPr>
            <p:nvPr/>
          </p:nvCxnSpPr>
          <p:spPr>
            <a:xfrm rot="16200000" flipH="1">
              <a:off x="4445567" y="5262136"/>
              <a:ext cx="618261" cy="50850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73" idx="4"/>
              <a:endCxn id="72" idx="0"/>
            </p:cNvCxnSpPr>
            <p:nvPr/>
          </p:nvCxnSpPr>
          <p:spPr>
            <a:xfrm rot="16200000" flipH="1">
              <a:off x="5133297" y="4574407"/>
              <a:ext cx="618261" cy="1883961"/>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a:stCxn id="74" idx="4"/>
              <a:endCxn id="68" idx="0"/>
            </p:cNvCxnSpPr>
            <p:nvPr/>
          </p:nvCxnSpPr>
          <p:spPr>
            <a:xfrm rot="5400000">
              <a:off x="4220492" y="4245130"/>
              <a:ext cx="618261" cy="2542514"/>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73" idx="4"/>
              <a:endCxn id="68" idx="0"/>
            </p:cNvCxnSpPr>
            <p:nvPr/>
          </p:nvCxnSpPr>
          <p:spPr>
            <a:xfrm rot="5400000">
              <a:off x="3570276" y="4895347"/>
              <a:ext cx="618261" cy="1242081"/>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74" idx="4"/>
              <a:endCxn id="70" idx="0"/>
            </p:cNvCxnSpPr>
            <p:nvPr/>
          </p:nvCxnSpPr>
          <p:spPr>
            <a:xfrm rot="5400000">
              <a:off x="4637298" y="4661936"/>
              <a:ext cx="618261" cy="170890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74" idx="4"/>
              <a:endCxn id="71" idx="0"/>
            </p:cNvCxnSpPr>
            <p:nvPr/>
          </p:nvCxnSpPr>
          <p:spPr>
            <a:xfrm rot="5400000">
              <a:off x="5095784" y="5120422"/>
              <a:ext cx="618261" cy="791931"/>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74" idx="4"/>
              <a:endCxn id="72" idx="0"/>
            </p:cNvCxnSpPr>
            <p:nvPr/>
          </p:nvCxnSpPr>
          <p:spPr>
            <a:xfrm rot="16200000" flipH="1">
              <a:off x="5783513" y="5224623"/>
              <a:ext cx="618261" cy="583528"/>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sp>
          <p:nvSpPr>
            <p:cNvPr id="89" name="TextBox 75"/>
            <p:cNvSpPr txBox="1">
              <a:spLocks noChangeArrowheads="1"/>
            </p:cNvSpPr>
            <p:nvPr/>
          </p:nvSpPr>
          <p:spPr bwMode="auto">
            <a:xfrm>
              <a:off x="2283041" y="5950560"/>
              <a:ext cx="708569" cy="246221"/>
            </a:xfrm>
            <a:prstGeom prst="rect">
              <a:avLst/>
            </a:prstGeom>
            <a:noFill/>
            <a:ln w="9525">
              <a:noFill/>
              <a:miter lim="800000"/>
              <a:headEnd/>
              <a:tailEnd/>
            </a:ln>
          </p:spPr>
          <p:txBody>
            <a:bodyPr>
              <a:prstTxWarp prst="textNoShape">
                <a:avLst/>
              </a:prstTxWarp>
              <a:spAutoFit/>
            </a:bodyPr>
            <a:lstStyle/>
            <a:p>
              <a:pPr algn="ctr"/>
              <a:r>
                <a:rPr lang="en-US" sz="1000"/>
                <a:t>Input</a:t>
              </a:r>
            </a:p>
          </p:txBody>
        </p:sp>
        <p:sp>
          <p:nvSpPr>
            <p:cNvPr id="90" name="TextBox 76"/>
            <p:cNvSpPr txBox="1">
              <a:spLocks noChangeArrowheads="1"/>
            </p:cNvSpPr>
            <p:nvPr/>
          </p:nvSpPr>
          <p:spPr bwMode="auto">
            <a:xfrm>
              <a:off x="2274705" y="4882148"/>
              <a:ext cx="1125375" cy="246221"/>
            </a:xfrm>
            <a:prstGeom prst="rect">
              <a:avLst/>
            </a:prstGeom>
            <a:noFill/>
            <a:ln w="9525">
              <a:noFill/>
              <a:miter lim="800000"/>
              <a:headEnd/>
              <a:tailEnd/>
            </a:ln>
          </p:spPr>
          <p:txBody>
            <a:bodyPr>
              <a:prstTxWarp prst="textNoShape">
                <a:avLst/>
              </a:prstTxWarp>
              <a:spAutoFit/>
            </a:bodyPr>
            <a:lstStyle/>
            <a:p>
              <a:pPr algn="ctr"/>
              <a:r>
                <a:rPr lang="en-US" sz="1000" dirty="0"/>
                <a:t>Hidden Layer 1</a:t>
              </a:r>
            </a:p>
          </p:txBody>
        </p:sp>
        <p:sp>
          <p:nvSpPr>
            <p:cNvPr id="91" name="Connector 90"/>
            <p:cNvSpPr/>
            <p:nvPr/>
          </p:nvSpPr>
          <p:spPr>
            <a:xfrm>
              <a:off x="3533458" y="3700384"/>
              <a:ext cx="450150" cy="450150"/>
            </a:xfrm>
            <a:prstGeom prst="flowChartConnector">
              <a:avLst/>
            </a:prstGeom>
            <a:solidFill>
              <a:srgbClr val="EE6802"/>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ln>
                    <a:solidFill>
                      <a:schemeClr val="tx1"/>
                    </a:solidFill>
                  </a:ln>
                  <a:solidFill>
                    <a:schemeClr val="tx1"/>
                  </a:solidFill>
                  <a:latin typeface="Arial"/>
                  <a:cs typeface="Arial"/>
                </a:rPr>
                <a:t>b</a:t>
              </a:r>
              <a:r>
                <a:rPr lang="en-US" sz="1000" baseline="-25000" dirty="0">
                  <a:ln>
                    <a:solidFill>
                      <a:schemeClr val="tx1"/>
                    </a:solidFill>
                  </a:ln>
                  <a:solidFill>
                    <a:schemeClr val="tx1"/>
                  </a:solidFill>
                  <a:latin typeface="Arial"/>
                  <a:cs typeface="Arial"/>
                </a:rPr>
                <a:t>1</a:t>
              </a:r>
            </a:p>
          </p:txBody>
        </p:sp>
        <p:sp>
          <p:nvSpPr>
            <p:cNvPr id="92" name="Connector 91"/>
            <p:cNvSpPr/>
            <p:nvPr/>
          </p:nvSpPr>
          <p:spPr>
            <a:xfrm>
              <a:off x="4283708" y="3700384"/>
              <a:ext cx="450150" cy="450150"/>
            </a:xfrm>
            <a:prstGeom prst="flowChartConnector">
              <a:avLst/>
            </a:prstGeom>
            <a:solidFill>
              <a:srgbClr val="EE6802"/>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ln>
                    <a:solidFill>
                      <a:schemeClr val="tx1"/>
                    </a:solidFill>
                  </a:ln>
                  <a:solidFill>
                    <a:schemeClr val="tx1"/>
                  </a:solidFill>
                  <a:latin typeface="Arial"/>
                  <a:cs typeface="Arial"/>
                </a:rPr>
                <a:t>b</a:t>
              </a:r>
              <a:r>
                <a:rPr lang="en-US" sz="1000" baseline="-25000" dirty="0">
                  <a:ln>
                    <a:solidFill>
                      <a:schemeClr val="tx1"/>
                    </a:solidFill>
                  </a:ln>
                  <a:solidFill>
                    <a:schemeClr val="tx1"/>
                  </a:solidFill>
                  <a:latin typeface="Arial"/>
                  <a:cs typeface="Arial"/>
                </a:rPr>
                <a:t>2</a:t>
              </a:r>
            </a:p>
          </p:txBody>
        </p:sp>
        <p:sp>
          <p:nvSpPr>
            <p:cNvPr id="93" name="Connector 92"/>
            <p:cNvSpPr/>
            <p:nvPr/>
          </p:nvSpPr>
          <p:spPr>
            <a:xfrm>
              <a:off x="5565185" y="3700384"/>
              <a:ext cx="450150" cy="450150"/>
            </a:xfrm>
            <a:prstGeom prst="flowChartConnector">
              <a:avLst/>
            </a:prstGeom>
            <a:solidFill>
              <a:srgbClr val="EE6802"/>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err="1">
                  <a:ln>
                    <a:solidFill>
                      <a:schemeClr val="tx1"/>
                    </a:solidFill>
                  </a:ln>
                  <a:solidFill>
                    <a:schemeClr val="tx1"/>
                  </a:solidFill>
                  <a:latin typeface="Arial"/>
                  <a:cs typeface="Arial"/>
                </a:rPr>
                <a:t>b</a:t>
              </a:r>
              <a:r>
                <a:rPr lang="en-US" sz="1000" baseline="-25000" dirty="0" err="1">
                  <a:ln>
                    <a:solidFill>
                      <a:schemeClr val="tx1"/>
                    </a:solidFill>
                  </a:ln>
                  <a:solidFill>
                    <a:schemeClr val="tx1"/>
                  </a:solidFill>
                  <a:latin typeface="Arial"/>
                  <a:cs typeface="Arial"/>
                </a:rPr>
                <a:t>E</a:t>
              </a:r>
              <a:endParaRPr lang="en-US" sz="1000" baseline="-25000" dirty="0">
                <a:ln>
                  <a:solidFill>
                    <a:schemeClr val="tx1"/>
                  </a:solidFill>
                </a:ln>
                <a:solidFill>
                  <a:schemeClr val="tx1"/>
                </a:solidFill>
                <a:latin typeface="Arial"/>
                <a:cs typeface="Arial"/>
              </a:endParaRPr>
            </a:p>
          </p:txBody>
        </p:sp>
        <p:sp>
          <p:nvSpPr>
            <p:cNvPr id="94" name="TextBox 93"/>
            <p:cNvSpPr txBox="1">
              <a:spLocks noChangeArrowheads="1"/>
            </p:cNvSpPr>
            <p:nvPr/>
          </p:nvSpPr>
          <p:spPr bwMode="auto">
            <a:xfrm>
              <a:off x="5033957" y="3753547"/>
              <a:ext cx="291764" cy="246221"/>
            </a:xfrm>
            <a:prstGeom prst="rect">
              <a:avLst/>
            </a:prstGeom>
            <a:noFill/>
            <a:ln w="9525">
              <a:noFill/>
              <a:miter lim="800000"/>
              <a:headEnd/>
              <a:tailEnd/>
            </a:ln>
          </p:spPr>
          <p:txBody>
            <a:bodyPr anchor="ctr">
              <a:prstTxWarp prst="textNoShape">
                <a:avLst/>
              </a:prstTxWarp>
              <a:spAutoFit/>
            </a:bodyPr>
            <a:lstStyle/>
            <a:p>
              <a:pPr algn="ctr"/>
              <a:r>
                <a:rPr lang="en-US" sz="1000" b="1" dirty="0"/>
                <a:t>…</a:t>
              </a:r>
            </a:p>
          </p:txBody>
        </p:sp>
        <p:cxnSp>
          <p:nvCxnSpPr>
            <p:cNvPr id="95" name="Straight Connector 94"/>
            <p:cNvCxnSpPr>
              <a:stCxn id="91" idx="4"/>
              <a:endCxn id="69" idx="0"/>
            </p:cNvCxnSpPr>
            <p:nvPr/>
          </p:nvCxnSpPr>
          <p:spPr>
            <a:xfrm flipH="1">
              <a:off x="3750197" y="4150534"/>
              <a:ext cx="8336"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91" idx="4"/>
              <a:endCxn id="73" idx="0"/>
            </p:cNvCxnSpPr>
            <p:nvPr/>
          </p:nvCxnSpPr>
          <p:spPr>
            <a:xfrm>
              <a:off x="3758533" y="4150534"/>
              <a:ext cx="741914"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91" idx="4"/>
              <a:endCxn id="74" idx="0"/>
            </p:cNvCxnSpPr>
            <p:nvPr/>
          </p:nvCxnSpPr>
          <p:spPr>
            <a:xfrm>
              <a:off x="3758533" y="4150534"/>
              <a:ext cx="2042347"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92" idx="4"/>
              <a:endCxn id="73" idx="0"/>
            </p:cNvCxnSpPr>
            <p:nvPr/>
          </p:nvCxnSpPr>
          <p:spPr>
            <a:xfrm flipH="1">
              <a:off x="4500447" y="4150534"/>
              <a:ext cx="8336"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a:stCxn id="92" idx="4"/>
              <a:endCxn id="74" idx="0"/>
            </p:cNvCxnSpPr>
            <p:nvPr/>
          </p:nvCxnSpPr>
          <p:spPr>
            <a:xfrm>
              <a:off x="4508783" y="4150534"/>
              <a:ext cx="1292097"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93" idx="4"/>
              <a:endCxn id="69" idx="0"/>
            </p:cNvCxnSpPr>
            <p:nvPr/>
          </p:nvCxnSpPr>
          <p:spPr>
            <a:xfrm flipH="1">
              <a:off x="3750197" y="4150534"/>
              <a:ext cx="2040063"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a:stCxn id="92" idx="4"/>
              <a:endCxn id="69" idx="0"/>
            </p:cNvCxnSpPr>
            <p:nvPr/>
          </p:nvCxnSpPr>
          <p:spPr>
            <a:xfrm flipH="1">
              <a:off x="3750197" y="4150534"/>
              <a:ext cx="758586"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a:stCxn id="93" idx="4"/>
              <a:endCxn id="73" idx="0"/>
            </p:cNvCxnSpPr>
            <p:nvPr/>
          </p:nvCxnSpPr>
          <p:spPr>
            <a:xfrm flipH="1">
              <a:off x="4500447" y="4150534"/>
              <a:ext cx="1289813"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a:stCxn id="93" idx="4"/>
              <a:endCxn id="74" idx="0"/>
            </p:cNvCxnSpPr>
            <p:nvPr/>
          </p:nvCxnSpPr>
          <p:spPr>
            <a:xfrm>
              <a:off x="5790260" y="4150534"/>
              <a:ext cx="10620"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sp>
          <p:nvSpPr>
            <p:cNvPr id="104" name="TextBox 76"/>
            <p:cNvSpPr txBox="1">
              <a:spLocks noChangeArrowheads="1"/>
            </p:cNvSpPr>
            <p:nvPr/>
          </p:nvSpPr>
          <p:spPr bwMode="auto">
            <a:xfrm>
              <a:off x="2283041" y="3825425"/>
              <a:ext cx="1125375" cy="246221"/>
            </a:xfrm>
            <a:prstGeom prst="rect">
              <a:avLst/>
            </a:prstGeom>
            <a:noFill/>
            <a:ln w="9525">
              <a:noFill/>
              <a:miter lim="800000"/>
              <a:headEnd/>
              <a:tailEnd/>
            </a:ln>
          </p:spPr>
          <p:txBody>
            <a:bodyPr>
              <a:prstTxWarp prst="textNoShape">
                <a:avLst/>
              </a:prstTxWarp>
              <a:spAutoFit/>
            </a:bodyPr>
            <a:lstStyle/>
            <a:p>
              <a:pPr algn="ctr"/>
              <a:r>
                <a:rPr lang="en-US" sz="1000" dirty="0"/>
                <a:t>Hidden Layer 2</a:t>
              </a:r>
            </a:p>
          </p:txBody>
        </p:sp>
        <p:sp>
          <p:nvSpPr>
            <p:cNvPr id="105" name="Connector 104"/>
            <p:cNvSpPr/>
            <p:nvPr/>
          </p:nvSpPr>
          <p:spPr>
            <a:xfrm>
              <a:off x="3523055" y="2643661"/>
              <a:ext cx="450150" cy="450150"/>
            </a:xfrm>
            <a:prstGeom prst="flowChartConnector">
              <a:avLst/>
            </a:prstGeom>
            <a:solidFill>
              <a:srgbClr val="EE6802"/>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ln>
                    <a:solidFill>
                      <a:schemeClr val="tx1"/>
                    </a:solidFill>
                  </a:ln>
                  <a:solidFill>
                    <a:schemeClr val="tx1"/>
                  </a:solidFill>
                  <a:latin typeface="Arial"/>
                  <a:cs typeface="Arial"/>
                </a:rPr>
                <a:t>c</a:t>
              </a:r>
              <a:r>
                <a:rPr lang="en-US" sz="1000" baseline="-25000" dirty="0">
                  <a:ln>
                    <a:solidFill>
                      <a:schemeClr val="tx1"/>
                    </a:solidFill>
                  </a:ln>
                  <a:solidFill>
                    <a:schemeClr val="tx1"/>
                  </a:solidFill>
                  <a:latin typeface="Arial"/>
                  <a:cs typeface="Arial"/>
                </a:rPr>
                <a:t>1</a:t>
              </a:r>
            </a:p>
          </p:txBody>
        </p:sp>
        <p:sp>
          <p:nvSpPr>
            <p:cNvPr id="106" name="Connector 105"/>
            <p:cNvSpPr/>
            <p:nvPr/>
          </p:nvSpPr>
          <p:spPr>
            <a:xfrm>
              <a:off x="4615085" y="1775316"/>
              <a:ext cx="450150" cy="450150"/>
            </a:xfrm>
            <a:prstGeom prst="flowChartConnector">
              <a:avLst/>
            </a:prstGeom>
            <a:solidFill>
              <a:srgbClr val="E0D925"/>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ln>
                    <a:solidFill>
                      <a:schemeClr val="tx1"/>
                    </a:solidFill>
                  </a:ln>
                  <a:solidFill>
                    <a:schemeClr val="tx1"/>
                  </a:solidFill>
                  <a:latin typeface="Arial"/>
                  <a:cs typeface="Arial"/>
                </a:rPr>
                <a:t>y</a:t>
              </a:r>
              <a:endParaRPr lang="en-US" sz="1000" baseline="-25000" dirty="0">
                <a:ln>
                  <a:solidFill>
                    <a:schemeClr val="tx1"/>
                  </a:solidFill>
                </a:ln>
                <a:solidFill>
                  <a:schemeClr val="tx1"/>
                </a:solidFill>
                <a:latin typeface="Arial"/>
                <a:cs typeface="Arial"/>
              </a:endParaRPr>
            </a:p>
          </p:txBody>
        </p:sp>
        <p:sp>
          <p:nvSpPr>
            <p:cNvPr id="107" name="Connector 106"/>
            <p:cNvSpPr/>
            <p:nvPr/>
          </p:nvSpPr>
          <p:spPr>
            <a:xfrm>
              <a:off x="4273305" y="2643661"/>
              <a:ext cx="450150" cy="450150"/>
            </a:xfrm>
            <a:prstGeom prst="flowChartConnector">
              <a:avLst/>
            </a:prstGeom>
            <a:solidFill>
              <a:srgbClr val="EE6802"/>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a:ln>
                    <a:solidFill>
                      <a:schemeClr val="tx1"/>
                    </a:solidFill>
                  </a:ln>
                  <a:solidFill>
                    <a:schemeClr val="tx1"/>
                  </a:solidFill>
                  <a:latin typeface="Arial"/>
                  <a:cs typeface="Arial"/>
                </a:rPr>
                <a:t>c</a:t>
              </a:r>
              <a:r>
                <a:rPr lang="en-US" sz="1000" baseline="-25000" dirty="0">
                  <a:ln>
                    <a:solidFill>
                      <a:schemeClr val="tx1"/>
                    </a:solidFill>
                  </a:ln>
                  <a:solidFill>
                    <a:schemeClr val="tx1"/>
                  </a:solidFill>
                  <a:latin typeface="Arial"/>
                  <a:cs typeface="Arial"/>
                </a:rPr>
                <a:t>2</a:t>
              </a:r>
            </a:p>
          </p:txBody>
        </p:sp>
        <p:sp>
          <p:nvSpPr>
            <p:cNvPr id="108" name="Connector 107"/>
            <p:cNvSpPr/>
            <p:nvPr/>
          </p:nvSpPr>
          <p:spPr>
            <a:xfrm>
              <a:off x="5554782" y="2643661"/>
              <a:ext cx="450150" cy="450150"/>
            </a:xfrm>
            <a:prstGeom prst="flowChartConnector">
              <a:avLst/>
            </a:prstGeom>
            <a:solidFill>
              <a:srgbClr val="EE6802"/>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000" dirty="0" err="1">
                  <a:ln>
                    <a:solidFill>
                      <a:schemeClr val="tx1"/>
                    </a:solidFill>
                  </a:ln>
                  <a:solidFill>
                    <a:schemeClr val="tx1"/>
                  </a:solidFill>
                  <a:latin typeface="Arial"/>
                  <a:cs typeface="Arial"/>
                </a:rPr>
                <a:t>c</a:t>
              </a:r>
              <a:r>
                <a:rPr lang="en-US" sz="1000" baseline="-25000" dirty="0" err="1">
                  <a:ln>
                    <a:solidFill>
                      <a:schemeClr val="tx1"/>
                    </a:solidFill>
                  </a:ln>
                  <a:solidFill>
                    <a:schemeClr val="tx1"/>
                  </a:solidFill>
                  <a:latin typeface="Arial"/>
                  <a:cs typeface="Arial"/>
                </a:rPr>
                <a:t>F</a:t>
              </a:r>
              <a:endParaRPr lang="en-US" sz="1000" baseline="-25000" dirty="0">
                <a:ln>
                  <a:solidFill>
                    <a:schemeClr val="tx1"/>
                  </a:solidFill>
                </a:ln>
                <a:solidFill>
                  <a:schemeClr val="tx1"/>
                </a:solidFill>
                <a:latin typeface="Arial"/>
                <a:cs typeface="Arial"/>
              </a:endParaRPr>
            </a:p>
          </p:txBody>
        </p:sp>
        <p:sp>
          <p:nvSpPr>
            <p:cNvPr id="109" name="TextBox 108"/>
            <p:cNvSpPr txBox="1">
              <a:spLocks noChangeArrowheads="1"/>
            </p:cNvSpPr>
            <p:nvPr/>
          </p:nvSpPr>
          <p:spPr bwMode="auto">
            <a:xfrm>
              <a:off x="5023554" y="2696824"/>
              <a:ext cx="291764" cy="246221"/>
            </a:xfrm>
            <a:prstGeom prst="rect">
              <a:avLst/>
            </a:prstGeom>
            <a:noFill/>
            <a:ln w="9525">
              <a:noFill/>
              <a:miter lim="800000"/>
              <a:headEnd/>
              <a:tailEnd/>
            </a:ln>
          </p:spPr>
          <p:txBody>
            <a:bodyPr anchor="ctr">
              <a:prstTxWarp prst="textNoShape">
                <a:avLst/>
              </a:prstTxWarp>
              <a:spAutoFit/>
            </a:bodyPr>
            <a:lstStyle/>
            <a:p>
              <a:pPr algn="ctr"/>
              <a:r>
                <a:rPr lang="en-US" sz="1000" b="1" dirty="0"/>
                <a:t>…</a:t>
              </a:r>
            </a:p>
          </p:txBody>
        </p:sp>
        <p:cxnSp>
          <p:nvCxnSpPr>
            <p:cNvPr id="110" name="Straight Connector 109"/>
            <p:cNvCxnSpPr>
              <a:stCxn id="105" idx="4"/>
            </p:cNvCxnSpPr>
            <p:nvPr/>
          </p:nvCxnSpPr>
          <p:spPr>
            <a:xfrm flipH="1">
              <a:off x="3739794" y="3093811"/>
              <a:ext cx="8336"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105" idx="4"/>
            </p:cNvCxnSpPr>
            <p:nvPr/>
          </p:nvCxnSpPr>
          <p:spPr>
            <a:xfrm>
              <a:off x="3748130" y="3093811"/>
              <a:ext cx="741914"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5" idx="4"/>
            </p:cNvCxnSpPr>
            <p:nvPr/>
          </p:nvCxnSpPr>
          <p:spPr>
            <a:xfrm>
              <a:off x="3748130" y="3093811"/>
              <a:ext cx="2042347"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a:stCxn id="107" idx="4"/>
            </p:cNvCxnSpPr>
            <p:nvPr/>
          </p:nvCxnSpPr>
          <p:spPr>
            <a:xfrm flipH="1">
              <a:off x="4490044" y="3093811"/>
              <a:ext cx="8336"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7" idx="4"/>
            </p:cNvCxnSpPr>
            <p:nvPr/>
          </p:nvCxnSpPr>
          <p:spPr>
            <a:xfrm>
              <a:off x="4498380" y="3093811"/>
              <a:ext cx="1292097"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a:stCxn id="108" idx="4"/>
            </p:cNvCxnSpPr>
            <p:nvPr/>
          </p:nvCxnSpPr>
          <p:spPr>
            <a:xfrm flipH="1">
              <a:off x="3739794" y="3093811"/>
              <a:ext cx="2040063"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a:stCxn id="107" idx="4"/>
            </p:cNvCxnSpPr>
            <p:nvPr/>
          </p:nvCxnSpPr>
          <p:spPr>
            <a:xfrm flipH="1">
              <a:off x="3739794" y="3093811"/>
              <a:ext cx="758586"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8" idx="4"/>
            </p:cNvCxnSpPr>
            <p:nvPr/>
          </p:nvCxnSpPr>
          <p:spPr>
            <a:xfrm flipH="1">
              <a:off x="4490044" y="3093811"/>
              <a:ext cx="1289813"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a:stCxn id="108" idx="4"/>
            </p:cNvCxnSpPr>
            <p:nvPr/>
          </p:nvCxnSpPr>
          <p:spPr>
            <a:xfrm>
              <a:off x="5779857" y="3093811"/>
              <a:ext cx="10620" cy="60657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a:stCxn id="106" idx="4"/>
            </p:cNvCxnSpPr>
            <p:nvPr/>
          </p:nvCxnSpPr>
          <p:spPr>
            <a:xfrm rot="5400000">
              <a:off x="4085048" y="1888548"/>
              <a:ext cx="418195" cy="1092031"/>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106" idx="4"/>
            </p:cNvCxnSpPr>
            <p:nvPr/>
          </p:nvCxnSpPr>
          <p:spPr>
            <a:xfrm rot="5400000">
              <a:off x="4460173" y="2263673"/>
              <a:ext cx="418195" cy="341781"/>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a:stCxn id="106" idx="4"/>
            </p:cNvCxnSpPr>
            <p:nvPr/>
          </p:nvCxnSpPr>
          <p:spPr>
            <a:xfrm rot="16200000" flipH="1">
              <a:off x="5110389" y="1955237"/>
              <a:ext cx="418195" cy="958653"/>
            </a:xfrm>
            <a:prstGeom prst="line">
              <a:avLst/>
            </a:prstGeom>
            <a:ln>
              <a:solidFill>
                <a:schemeClr val="tx1"/>
              </a:solidFill>
              <a:headEnd type="arrow" w="lg" len="lg"/>
            </a:ln>
          </p:spPr>
          <p:style>
            <a:lnRef idx="2">
              <a:schemeClr val="accent1"/>
            </a:lnRef>
            <a:fillRef idx="0">
              <a:schemeClr val="accent1"/>
            </a:fillRef>
            <a:effectRef idx="1">
              <a:schemeClr val="accent1"/>
            </a:effectRef>
            <a:fontRef idx="minor">
              <a:schemeClr val="tx1"/>
            </a:fontRef>
          </p:style>
        </p:cxnSp>
        <p:sp>
          <p:nvSpPr>
            <p:cNvPr id="122" name="TextBox 74"/>
            <p:cNvSpPr txBox="1">
              <a:spLocks noChangeArrowheads="1"/>
            </p:cNvSpPr>
            <p:nvPr/>
          </p:nvSpPr>
          <p:spPr bwMode="auto">
            <a:xfrm>
              <a:off x="2512995" y="1878127"/>
              <a:ext cx="708569" cy="246221"/>
            </a:xfrm>
            <a:prstGeom prst="rect">
              <a:avLst/>
            </a:prstGeom>
            <a:noFill/>
            <a:ln w="9525">
              <a:noFill/>
              <a:miter lim="800000"/>
              <a:headEnd/>
              <a:tailEnd/>
            </a:ln>
          </p:spPr>
          <p:txBody>
            <a:bodyPr>
              <a:prstTxWarp prst="textNoShape">
                <a:avLst/>
              </a:prstTxWarp>
              <a:spAutoFit/>
            </a:bodyPr>
            <a:lstStyle/>
            <a:p>
              <a:r>
                <a:rPr lang="en-US" sz="1000" dirty="0"/>
                <a:t>Output</a:t>
              </a:r>
            </a:p>
          </p:txBody>
        </p:sp>
        <p:sp>
          <p:nvSpPr>
            <p:cNvPr id="123" name="TextBox 76"/>
            <p:cNvSpPr txBox="1">
              <a:spLocks noChangeArrowheads="1"/>
            </p:cNvSpPr>
            <p:nvPr/>
          </p:nvSpPr>
          <p:spPr bwMode="auto">
            <a:xfrm>
              <a:off x="2272638" y="2768702"/>
              <a:ext cx="1125375" cy="246221"/>
            </a:xfrm>
            <a:prstGeom prst="rect">
              <a:avLst/>
            </a:prstGeom>
            <a:noFill/>
            <a:ln w="9525">
              <a:noFill/>
              <a:miter lim="800000"/>
              <a:headEnd/>
              <a:tailEnd/>
            </a:ln>
          </p:spPr>
          <p:txBody>
            <a:bodyPr>
              <a:prstTxWarp prst="textNoShape">
                <a:avLst/>
              </a:prstTxWarp>
              <a:spAutoFit/>
            </a:bodyPr>
            <a:lstStyle/>
            <a:p>
              <a:pPr algn="ctr"/>
              <a:r>
                <a:rPr lang="en-US" sz="1000" dirty="0"/>
                <a:t>Hidden Layer 3</a:t>
              </a:r>
            </a:p>
          </p:txBody>
        </p:sp>
      </p:grpSp>
      <p:sp>
        <p:nvSpPr>
          <p:cNvPr id="9" name="Title 1">
            <a:extLst>
              <a:ext uri="{FF2B5EF4-FFF2-40B4-BE49-F238E27FC236}">
                <a16:creationId xmlns:a16="http://schemas.microsoft.com/office/drawing/2014/main" id="{0A14C91C-7548-699B-A2D8-BB44C103B790}"/>
              </a:ext>
            </a:extLst>
          </p:cNvPr>
          <p:cNvSpPr>
            <a:spLocks noGrp="1"/>
          </p:cNvSpPr>
          <p:nvPr>
            <p:ph type="title"/>
          </p:nvPr>
        </p:nvSpPr>
        <p:spPr>
          <a:xfrm>
            <a:off x="2630865" y="51593"/>
            <a:ext cx="5960686" cy="1325563"/>
          </a:xfrm>
        </p:spPr>
        <p:txBody>
          <a:bodyPr>
            <a:normAutofit/>
          </a:bodyPr>
          <a:lstStyle/>
          <a:p>
            <a:r>
              <a:rPr lang="en-US" sz="3600" dirty="0"/>
              <a:t>Different Levels of Abstraction</a:t>
            </a:r>
          </a:p>
        </p:txBody>
      </p:sp>
    </p:spTree>
    <p:extLst>
      <p:ext uri="{BB962C8B-B14F-4D97-AF65-F5344CB8AC3E}">
        <p14:creationId xmlns:p14="http://schemas.microsoft.com/office/powerpoint/2010/main" val="35921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99438" y="1955538"/>
            <a:ext cx="5413623" cy="3719661"/>
            <a:chOff x="2701422" y="2231522"/>
            <a:chExt cx="7699375" cy="5290185"/>
          </a:xfrm>
        </p:grpSpPr>
        <p:sp>
          <p:nvSpPr>
            <p:cNvPr id="3" name="object 3"/>
            <p:cNvSpPr/>
            <p:nvPr/>
          </p:nvSpPr>
          <p:spPr>
            <a:xfrm>
              <a:off x="6505574" y="5081394"/>
              <a:ext cx="3895090" cy="0"/>
            </a:xfrm>
            <a:custGeom>
              <a:avLst/>
              <a:gdLst/>
              <a:ahLst/>
              <a:cxnLst/>
              <a:rect l="l" t="t" r="r" b="b"/>
              <a:pathLst>
                <a:path w="3895090">
                  <a:moveTo>
                    <a:pt x="0" y="0"/>
                  </a:moveTo>
                  <a:lnTo>
                    <a:pt x="3894983" y="0"/>
                  </a:lnTo>
                </a:path>
              </a:pathLst>
            </a:custGeom>
            <a:ln w="25387">
              <a:solidFill>
                <a:srgbClr val="000000"/>
              </a:solidFill>
            </a:ln>
          </p:spPr>
          <p:txBody>
            <a:bodyPr wrap="square" lIns="0" tIns="0" rIns="0" bIns="0" rtlCol="0"/>
            <a:lstStyle/>
            <a:p>
              <a:endParaRPr sz="1266"/>
            </a:p>
          </p:txBody>
        </p:sp>
        <p:sp>
          <p:nvSpPr>
            <p:cNvPr id="4" name="object 4"/>
            <p:cNvSpPr/>
            <p:nvPr/>
          </p:nvSpPr>
          <p:spPr>
            <a:xfrm>
              <a:off x="8873615" y="4708016"/>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5" name="object 5"/>
            <p:cNvSpPr/>
            <p:nvPr/>
          </p:nvSpPr>
          <p:spPr>
            <a:xfrm>
              <a:off x="8873615" y="47080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6" name="object 6"/>
            <p:cNvSpPr/>
            <p:nvPr/>
          </p:nvSpPr>
          <p:spPr>
            <a:xfrm>
              <a:off x="3419473" y="2634058"/>
              <a:ext cx="3101340" cy="2414270"/>
            </a:xfrm>
            <a:custGeom>
              <a:avLst/>
              <a:gdLst/>
              <a:ahLst/>
              <a:cxnLst/>
              <a:rect l="l" t="t" r="r" b="b"/>
              <a:pathLst>
                <a:path w="3101340" h="2414270">
                  <a:moveTo>
                    <a:pt x="0" y="0"/>
                  </a:moveTo>
                  <a:lnTo>
                    <a:pt x="3101088" y="2414150"/>
                  </a:lnTo>
                </a:path>
              </a:pathLst>
            </a:custGeom>
            <a:ln w="25387">
              <a:solidFill>
                <a:srgbClr val="000000"/>
              </a:solidFill>
            </a:ln>
          </p:spPr>
          <p:txBody>
            <a:bodyPr wrap="square" lIns="0" tIns="0" rIns="0" bIns="0" rtlCol="0"/>
            <a:lstStyle/>
            <a:p>
              <a:endParaRPr sz="1266"/>
            </a:p>
          </p:txBody>
        </p:sp>
        <p:sp>
          <p:nvSpPr>
            <p:cNvPr id="7" name="object 7"/>
            <p:cNvSpPr/>
            <p:nvPr/>
          </p:nvSpPr>
          <p:spPr>
            <a:xfrm>
              <a:off x="3076573" y="3874442"/>
              <a:ext cx="3453129" cy="1171575"/>
            </a:xfrm>
            <a:custGeom>
              <a:avLst/>
              <a:gdLst/>
              <a:ahLst/>
              <a:cxnLst/>
              <a:rect l="l" t="t" r="r" b="b"/>
              <a:pathLst>
                <a:path w="3453129" h="1171575">
                  <a:moveTo>
                    <a:pt x="0" y="0"/>
                  </a:moveTo>
                  <a:lnTo>
                    <a:pt x="3452540" y="1171195"/>
                  </a:lnTo>
                </a:path>
              </a:pathLst>
            </a:custGeom>
            <a:ln w="25387">
              <a:solidFill>
                <a:srgbClr val="000000"/>
              </a:solidFill>
            </a:ln>
          </p:spPr>
          <p:txBody>
            <a:bodyPr wrap="square" lIns="0" tIns="0" rIns="0" bIns="0" rtlCol="0"/>
            <a:lstStyle/>
            <a:p>
              <a:endParaRPr sz="1266"/>
            </a:p>
          </p:txBody>
        </p:sp>
        <p:sp>
          <p:nvSpPr>
            <p:cNvPr id="8" name="object 8"/>
            <p:cNvSpPr/>
            <p:nvPr/>
          </p:nvSpPr>
          <p:spPr>
            <a:xfrm>
              <a:off x="3076574" y="5116026"/>
              <a:ext cx="3453129" cy="0"/>
            </a:xfrm>
            <a:custGeom>
              <a:avLst/>
              <a:gdLst/>
              <a:ahLst/>
              <a:cxnLst/>
              <a:rect l="l" t="t" r="r" b="b"/>
              <a:pathLst>
                <a:path w="3453129">
                  <a:moveTo>
                    <a:pt x="0" y="0"/>
                  </a:moveTo>
                  <a:lnTo>
                    <a:pt x="3452539" y="0"/>
                  </a:lnTo>
                </a:path>
              </a:pathLst>
            </a:custGeom>
            <a:ln w="25387">
              <a:solidFill>
                <a:srgbClr val="000000"/>
              </a:solidFill>
            </a:ln>
          </p:spPr>
          <p:txBody>
            <a:bodyPr wrap="square" lIns="0" tIns="0" rIns="0" bIns="0" rtlCol="0"/>
            <a:lstStyle/>
            <a:p>
              <a:endParaRPr sz="1266"/>
            </a:p>
          </p:txBody>
        </p:sp>
        <p:sp>
          <p:nvSpPr>
            <p:cNvPr id="9" name="object 9"/>
            <p:cNvSpPr/>
            <p:nvPr/>
          </p:nvSpPr>
          <p:spPr>
            <a:xfrm>
              <a:off x="3076574" y="4997182"/>
              <a:ext cx="3453129" cy="2174875"/>
            </a:xfrm>
            <a:custGeom>
              <a:avLst/>
              <a:gdLst/>
              <a:ahLst/>
              <a:cxnLst/>
              <a:rect l="l" t="t" r="r" b="b"/>
              <a:pathLst>
                <a:path w="3453129" h="2174875">
                  <a:moveTo>
                    <a:pt x="0" y="2174634"/>
                  </a:moveTo>
                  <a:lnTo>
                    <a:pt x="3452539" y="0"/>
                  </a:lnTo>
                </a:path>
              </a:pathLst>
            </a:custGeom>
            <a:ln w="25387">
              <a:solidFill>
                <a:srgbClr val="000000"/>
              </a:solidFill>
            </a:ln>
          </p:spPr>
          <p:txBody>
            <a:bodyPr wrap="square" lIns="0" tIns="0" rIns="0" bIns="0" rtlCol="0"/>
            <a:lstStyle/>
            <a:p>
              <a:endParaRPr sz="1266"/>
            </a:p>
          </p:txBody>
        </p:sp>
        <p:sp>
          <p:nvSpPr>
            <p:cNvPr id="10" name="object 10"/>
            <p:cNvSpPr/>
            <p:nvPr/>
          </p:nvSpPr>
          <p:spPr>
            <a:xfrm>
              <a:off x="6136765" y="4708016"/>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11" name="object 11"/>
            <p:cNvSpPr/>
            <p:nvPr/>
          </p:nvSpPr>
          <p:spPr>
            <a:xfrm>
              <a:off x="6136765" y="47080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2" name="object 12"/>
            <p:cNvSpPr/>
            <p:nvPr/>
          </p:nvSpPr>
          <p:spPr>
            <a:xfrm>
              <a:off x="2714115" y="2244216"/>
              <a:ext cx="731520" cy="731520"/>
            </a:xfrm>
            <a:custGeom>
              <a:avLst/>
              <a:gdLst/>
              <a:ahLst/>
              <a:cxnLst/>
              <a:rect l="l" t="t" r="r" b="b"/>
              <a:pathLst>
                <a:path w="731520" h="731519">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2"/>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5"/>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2"/>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13" name="object 13"/>
            <p:cNvSpPr/>
            <p:nvPr/>
          </p:nvSpPr>
          <p:spPr>
            <a:xfrm>
              <a:off x="2714115" y="2244215"/>
              <a:ext cx="731520" cy="731520"/>
            </a:xfrm>
            <a:custGeom>
              <a:avLst/>
              <a:gdLst/>
              <a:ahLst/>
              <a:cxnLst/>
              <a:rect l="l" t="t" r="r" b="b"/>
              <a:pathLst>
                <a:path w="731520" h="731519">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4" name="object 14"/>
            <p:cNvSpPr/>
            <p:nvPr/>
          </p:nvSpPr>
          <p:spPr>
            <a:xfrm>
              <a:off x="2714115" y="3476116"/>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15" name="object 15"/>
            <p:cNvSpPr/>
            <p:nvPr/>
          </p:nvSpPr>
          <p:spPr>
            <a:xfrm>
              <a:off x="2714115" y="34761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6" name="object 16"/>
            <p:cNvSpPr/>
            <p:nvPr/>
          </p:nvSpPr>
          <p:spPr>
            <a:xfrm>
              <a:off x="2714115" y="4708016"/>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17" name="object 17"/>
            <p:cNvSpPr/>
            <p:nvPr/>
          </p:nvSpPr>
          <p:spPr>
            <a:xfrm>
              <a:off x="2714115" y="47080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8" name="object 18"/>
            <p:cNvSpPr/>
            <p:nvPr/>
          </p:nvSpPr>
          <p:spPr>
            <a:xfrm>
              <a:off x="2714115" y="6778117"/>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2"/>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5"/>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2"/>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19" name="object 19"/>
            <p:cNvSpPr/>
            <p:nvPr/>
          </p:nvSpPr>
          <p:spPr>
            <a:xfrm>
              <a:off x="2714115" y="67781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pic>
          <p:nvPicPr>
            <p:cNvPr id="20" name="object 20"/>
            <p:cNvPicPr/>
            <p:nvPr/>
          </p:nvPicPr>
          <p:blipFill>
            <a:blip r:embed="rId2" cstate="print"/>
            <a:stretch>
              <a:fillRect/>
            </a:stretch>
          </p:blipFill>
          <p:spPr>
            <a:xfrm>
              <a:off x="2921396" y="2502649"/>
              <a:ext cx="419097" cy="279396"/>
            </a:xfrm>
            <a:prstGeom prst="rect">
              <a:avLst/>
            </a:prstGeom>
          </p:spPr>
        </p:pic>
        <p:pic>
          <p:nvPicPr>
            <p:cNvPr id="21" name="object 21"/>
            <p:cNvPicPr/>
            <p:nvPr/>
          </p:nvPicPr>
          <p:blipFill>
            <a:blip r:embed="rId3" cstate="print"/>
            <a:stretch>
              <a:fillRect/>
            </a:stretch>
          </p:blipFill>
          <p:spPr>
            <a:xfrm>
              <a:off x="2912173" y="3723335"/>
              <a:ext cx="431795" cy="279397"/>
            </a:xfrm>
            <a:prstGeom prst="rect">
              <a:avLst/>
            </a:prstGeom>
          </p:spPr>
        </p:pic>
        <p:pic>
          <p:nvPicPr>
            <p:cNvPr id="22" name="object 22"/>
            <p:cNvPicPr/>
            <p:nvPr/>
          </p:nvPicPr>
          <p:blipFill>
            <a:blip r:embed="rId4" cstate="print"/>
            <a:stretch>
              <a:fillRect/>
            </a:stretch>
          </p:blipFill>
          <p:spPr>
            <a:xfrm>
              <a:off x="2917875" y="4939009"/>
              <a:ext cx="431799" cy="292094"/>
            </a:xfrm>
            <a:prstGeom prst="rect">
              <a:avLst/>
            </a:prstGeom>
          </p:spPr>
        </p:pic>
        <p:pic>
          <p:nvPicPr>
            <p:cNvPr id="23" name="object 23"/>
            <p:cNvPicPr/>
            <p:nvPr/>
          </p:nvPicPr>
          <p:blipFill>
            <a:blip r:embed="rId5" cstate="print"/>
            <a:stretch>
              <a:fillRect/>
            </a:stretch>
          </p:blipFill>
          <p:spPr>
            <a:xfrm>
              <a:off x="2850455" y="6998741"/>
              <a:ext cx="571496" cy="279400"/>
            </a:xfrm>
            <a:prstGeom prst="rect">
              <a:avLst/>
            </a:prstGeom>
          </p:spPr>
        </p:pic>
        <p:pic>
          <p:nvPicPr>
            <p:cNvPr id="24" name="object 24"/>
            <p:cNvPicPr/>
            <p:nvPr/>
          </p:nvPicPr>
          <p:blipFill>
            <a:blip r:embed="rId6" cstate="print"/>
            <a:stretch>
              <a:fillRect/>
            </a:stretch>
          </p:blipFill>
          <p:spPr>
            <a:xfrm>
              <a:off x="3066801" y="5868047"/>
              <a:ext cx="63494" cy="431797"/>
            </a:xfrm>
            <a:prstGeom prst="rect">
              <a:avLst/>
            </a:prstGeom>
          </p:spPr>
        </p:pic>
        <p:pic>
          <p:nvPicPr>
            <p:cNvPr id="25" name="object 25"/>
            <p:cNvPicPr/>
            <p:nvPr/>
          </p:nvPicPr>
          <p:blipFill>
            <a:blip r:embed="rId7" cstate="print"/>
            <a:stretch>
              <a:fillRect/>
            </a:stretch>
          </p:blipFill>
          <p:spPr>
            <a:xfrm>
              <a:off x="4476406" y="3174354"/>
              <a:ext cx="469895" cy="279397"/>
            </a:xfrm>
            <a:prstGeom prst="rect">
              <a:avLst/>
            </a:prstGeom>
          </p:spPr>
        </p:pic>
        <p:pic>
          <p:nvPicPr>
            <p:cNvPr id="26" name="object 26"/>
            <p:cNvPicPr/>
            <p:nvPr/>
          </p:nvPicPr>
          <p:blipFill>
            <a:blip r:embed="rId8" cstate="print"/>
            <a:stretch>
              <a:fillRect/>
            </a:stretch>
          </p:blipFill>
          <p:spPr>
            <a:xfrm>
              <a:off x="4223741" y="3974261"/>
              <a:ext cx="482598" cy="279394"/>
            </a:xfrm>
            <a:prstGeom prst="rect">
              <a:avLst/>
            </a:prstGeom>
          </p:spPr>
        </p:pic>
        <p:pic>
          <p:nvPicPr>
            <p:cNvPr id="27" name="object 27"/>
            <p:cNvPicPr/>
            <p:nvPr/>
          </p:nvPicPr>
          <p:blipFill>
            <a:blip r:embed="rId9" cstate="print"/>
            <a:stretch>
              <a:fillRect/>
            </a:stretch>
          </p:blipFill>
          <p:spPr>
            <a:xfrm>
              <a:off x="4221759" y="4775200"/>
              <a:ext cx="482598" cy="292100"/>
            </a:xfrm>
            <a:prstGeom prst="rect">
              <a:avLst/>
            </a:prstGeom>
          </p:spPr>
        </p:pic>
        <p:pic>
          <p:nvPicPr>
            <p:cNvPr id="28" name="object 28"/>
            <p:cNvPicPr/>
            <p:nvPr/>
          </p:nvPicPr>
          <p:blipFill>
            <a:blip r:embed="rId10" cstate="print"/>
            <a:stretch>
              <a:fillRect/>
            </a:stretch>
          </p:blipFill>
          <p:spPr>
            <a:xfrm>
              <a:off x="4179737" y="5769724"/>
              <a:ext cx="634997" cy="279394"/>
            </a:xfrm>
            <a:prstGeom prst="rect">
              <a:avLst/>
            </a:prstGeom>
          </p:spPr>
        </p:pic>
        <p:pic>
          <p:nvPicPr>
            <p:cNvPr id="29" name="object 29"/>
            <p:cNvPicPr/>
            <p:nvPr/>
          </p:nvPicPr>
          <p:blipFill>
            <a:blip r:embed="rId11" cstate="print"/>
            <a:stretch>
              <a:fillRect/>
            </a:stretch>
          </p:blipFill>
          <p:spPr>
            <a:xfrm>
              <a:off x="6385521" y="4909888"/>
              <a:ext cx="279398" cy="317494"/>
            </a:xfrm>
            <a:prstGeom prst="rect">
              <a:avLst/>
            </a:prstGeom>
          </p:spPr>
        </p:pic>
        <p:pic>
          <p:nvPicPr>
            <p:cNvPr id="30" name="object 30"/>
            <p:cNvPicPr/>
            <p:nvPr/>
          </p:nvPicPr>
          <p:blipFill>
            <a:blip r:embed="rId12" cstate="print"/>
            <a:stretch>
              <a:fillRect/>
            </a:stretch>
          </p:blipFill>
          <p:spPr>
            <a:xfrm>
              <a:off x="9118599" y="4854921"/>
              <a:ext cx="241300" cy="431795"/>
            </a:xfrm>
            <a:prstGeom prst="rect">
              <a:avLst/>
            </a:prstGeom>
          </p:spPr>
        </p:pic>
      </p:grpSp>
      <p:pic>
        <p:nvPicPr>
          <p:cNvPr id="31" name="object 31"/>
          <p:cNvPicPr/>
          <p:nvPr/>
        </p:nvPicPr>
        <p:blipFill>
          <a:blip r:embed="rId13" cstate="print"/>
          <a:stretch>
            <a:fillRect/>
          </a:stretch>
        </p:blipFill>
        <p:spPr>
          <a:xfrm>
            <a:off x="7484614" y="3878250"/>
            <a:ext cx="160733" cy="214309"/>
          </a:xfrm>
          <a:prstGeom prst="rect">
            <a:avLst/>
          </a:prstGeom>
        </p:spPr>
      </p:pic>
      <p:sp>
        <p:nvSpPr>
          <p:cNvPr id="33" name="object 33"/>
          <p:cNvSpPr txBox="1"/>
          <p:nvPr/>
        </p:nvSpPr>
        <p:spPr>
          <a:xfrm>
            <a:off x="403568" y="3818713"/>
            <a:ext cx="767543" cy="316794"/>
          </a:xfrm>
          <a:prstGeom prst="rect">
            <a:avLst/>
          </a:prstGeom>
        </p:spPr>
        <p:txBody>
          <a:bodyPr vert="horz" wrap="square" lIns="0" tIns="8930" rIns="0" bIns="0" rtlCol="0">
            <a:spAutoFit/>
          </a:bodyPr>
          <a:lstStyle/>
          <a:p>
            <a:pPr marL="8929">
              <a:spcBef>
                <a:spcPts val="70"/>
              </a:spcBef>
            </a:pPr>
            <a:r>
              <a:rPr sz="2000" spc="-7" dirty="0">
                <a:latin typeface="Calibri" panose="020F0502020204030204" pitchFamily="34" charset="0"/>
                <a:cs typeface="Calibri" panose="020F0502020204030204" pitchFamily="34" charset="0"/>
              </a:rPr>
              <a:t>inputs</a:t>
            </a:r>
            <a:endParaRPr sz="2000" dirty="0">
              <a:latin typeface="Calibri" panose="020F0502020204030204" pitchFamily="34" charset="0"/>
              <a:cs typeface="Calibri" panose="020F0502020204030204" pitchFamily="34" charset="0"/>
            </a:endParaRPr>
          </a:p>
        </p:txBody>
      </p:sp>
      <p:sp>
        <p:nvSpPr>
          <p:cNvPr id="34" name="object 34"/>
          <p:cNvSpPr txBox="1"/>
          <p:nvPr/>
        </p:nvSpPr>
        <p:spPr>
          <a:xfrm>
            <a:off x="3535424" y="2256376"/>
            <a:ext cx="682228" cy="255238"/>
          </a:xfrm>
          <a:prstGeom prst="rect">
            <a:avLst/>
          </a:prstGeom>
        </p:spPr>
        <p:txBody>
          <a:bodyPr vert="horz" wrap="square" lIns="0" tIns="8930" rIns="0" bIns="0" rtlCol="0">
            <a:spAutoFit/>
          </a:bodyPr>
          <a:lstStyle/>
          <a:p>
            <a:pPr marL="8929">
              <a:spcBef>
                <a:spcPts val="70"/>
              </a:spcBef>
            </a:pPr>
            <a:r>
              <a:rPr sz="1600" spc="-7" dirty="0">
                <a:latin typeface="Calibri" panose="020F0502020204030204" pitchFamily="34" charset="0"/>
                <a:cs typeface="Calibri" panose="020F0502020204030204" pitchFamily="34" charset="0"/>
              </a:rPr>
              <a:t>weights</a:t>
            </a:r>
            <a:endParaRPr sz="1600" dirty="0">
              <a:latin typeface="Calibri" panose="020F0502020204030204" pitchFamily="34" charset="0"/>
              <a:cs typeface="Calibri" panose="020F0502020204030204" pitchFamily="34" charset="0"/>
            </a:endParaRPr>
          </a:p>
        </p:txBody>
      </p:sp>
      <p:sp>
        <p:nvSpPr>
          <p:cNvPr id="35" name="object 35"/>
          <p:cNvSpPr txBox="1"/>
          <p:nvPr/>
        </p:nvSpPr>
        <p:spPr>
          <a:xfrm>
            <a:off x="7956155" y="3818713"/>
            <a:ext cx="999309" cy="316794"/>
          </a:xfrm>
          <a:prstGeom prst="rect">
            <a:avLst/>
          </a:prstGeom>
        </p:spPr>
        <p:txBody>
          <a:bodyPr vert="horz" wrap="square" lIns="0" tIns="8930" rIns="0" bIns="0" rtlCol="0">
            <a:spAutoFit/>
          </a:bodyPr>
          <a:lstStyle/>
          <a:p>
            <a:pPr marL="8929">
              <a:spcBef>
                <a:spcPts val="70"/>
              </a:spcBef>
            </a:pPr>
            <a:r>
              <a:rPr sz="2000" spc="-7" dirty="0">
                <a:latin typeface="Calibri" panose="020F0502020204030204" pitchFamily="34" charset="0"/>
                <a:cs typeface="Calibri" panose="020F0502020204030204" pitchFamily="34" charset="0"/>
              </a:rPr>
              <a:t>output</a:t>
            </a:r>
            <a:endParaRPr sz="2000" dirty="0">
              <a:latin typeface="Calibri" panose="020F0502020204030204" pitchFamily="34" charset="0"/>
              <a:cs typeface="Calibri" panose="020F0502020204030204" pitchFamily="34" charset="0"/>
            </a:endParaRPr>
          </a:p>
        </p:txBody>
      </p:sp>
      <p:sp>
        <p:nvSpPr>
          <p:cNvPr id="36" name="object 36"/>
          <p:cNvSpPr txBox="1"/>
          <p:nvPr/>
        </p:nvSpPr>
        <p:spPr>
          <a:xfrm>
            <a:off x="4379102" y="3244356"/>
            <a:ext cx="385316" cy="255238"/>
          </a:xfrm>
          <a:prstGeom prst="rect">
            <a:avLst/>
          </a:prstGeom>
        </p:spPr>
        <p:txBody>
          <a:bodyPr vert="horz" wrap="square" lIns="0" tIns="8930" rIns="0" bIns="0" rtlCol="0">
            <a:spAutoFit/>
          </a:bodyPr>
          <a:lstStyle/>
          <a:p>
            <a:pPr marL="8929">
              <a:spcBef>
                <a:spcPts val="70"/>
              </a:spcBef>
            </a:pPr>
            <a:r>
              <a:rPr sz="1600" spc="-18" dirty="0">
                <a:latin typeface="Calibri" panose="020F0502020204030204" pitchFamily="34" charset="0"/>
                <a:cs typeface="Calibri" panose="020F0502020204030204" pitchFamily="34" charset="0"/>
              </a:rPr>
              <a:t>sum</a:t>
            </a:r>
            <a:endParaRPr sz="1600" dirty="0">
              <a:latin typeface="Calibri" panose="020F0502020204030204" pitchFamily="34" charset="0"/>
              <a:cs typeface="Calibri" panose="020F0502020204030204" pitchFamily="34" charset="0"/>
            </a:endParaRPr>
          </a:p>
        </p:txBody>
      </p:sp>
      <p:sp>
        <p:nvSpPr>
          <p:cNvPr id="37" name="object 37"/>
          <p:cNvSpPr txBox="1"/>
          <p:nvPr/>
        </p:nvSpPr>
        <p:spPr>
          <a:xfrm>
            <a:off x="5782843" y="3326764"/>
            <a:ext cx="1410443" cy="267411"/>
          </a:xfrm>
          <a:prstGeom prst="rect">
            <a:avLst/>
          </a:prstGeom>
        </p:spPr>
        <p:txBody>
          <a:bodyPr vert="horz" wrap="square" lIns="0" tIns="20985" rIns="0" bIns="0" rtlCol="0">
            <a:spAutoFit/>
          </a:bodyPr>
          <a:lstStyle/>
          <a:p>
            <a:pPr algn="ctr">
              <a:spcBef>
                <a:spcPts val="165"/>
              </a:spcBef>
            </a:pPr>
            <a:r>
              <a:rPr sz="1600" dirty="0">
                <a:latin typeface="Calibri" panose="020F0502020204030204" pitchFamily="34" charset="0"/>
                <a:cs typeface="Calibri" panose="020F0502020204030204" pitchFamily="34" charset="0"/>
              </a:rPr>
              <a:t>sign</a:t>
            </a:r>
            <a:r>
              <a:rPr sz="1600" spc="-11" dirty="0">
                <a:latin typeface="Calibri" panose="020F0502020204030204" pitchFamily="34" charset="0"/>
                <a:cs typeface="Calibri" panose="020F0502020204030204" pitchFamily="34" charset="0"/>
              </a:rPr>
              <a:t> </a:t>
            </a:r>
            <a:r>
              <a:rPr sz="1600" spc="-7" dirty="0">
                <a:latin typeface="Calibri" panose="020F0502020204030204" pitchFamily="34" charset="0"/>
                <a:cs typeface="Calibri" panose="020F0502020204030204" pitchFamily="34" charset="0"/>
              </a:rPr>
              <a:t>function</a:t>
            </a:r>
            <a:endParaRPr sz="1600" dirty="0">
              <a:latin typeface="Calibri" panose="020F0502020204030204" pitchFamily="34" charset="0"/>
              <a:cs typeface="Calibri" panose="020F0502020204030204" pitchFamily="34" charset="0"/>
            </a:endParaRPr>
          </a:p>
        </p:txBody>
      </p:sp>
      <p:pic>
        <p:nvPicPr>
          <p:cNvPr id="32" name="Picture 31">
            <a:extLst>
              <a:ext uri="{FF2B5EF4-FFF2-40B4-BE49-F238E27FC236}">
                <a16:creationId xmlns:a16="http://schemas.microsoft.com/office/drawing/2014/main" id="{F38E8B5D-CF8F-4DB4-5340-055F53ECDCA4}"/>
              </a:ext>
            </a:extLst>
          </p:cNvPr>
          <p:cNvPicPr>
            <a:picLocks noChangeAspect="1"/>
          </p:cNvPicPr>
          <p:nvPr/>
        </p:nvPicPr>
        <p:blipFill>
          <a:blip r:embed="rId14"/>
          <a:stretch>
            <a:fillRect/>
          </a:stretch>
        </p:blipFill>
        <p:spPr>
          <a:xfrm>
            <a:off x="5534551" y="4410893"/>
            <a:ext cx="2093258" cy="1680207"/>
          </a:xfrm>
          <a:prstGeom prst="rect">
            <a:avLst/>
          </a:prstGeom>
        </p:spPr>
      </p:pic>
      <p:sp>
        <p:nvSpPr>
          <p:cNvPr id="38" name="標題 1">
            <a:extLst>
              <a:ext uri="{FF2B5EF4-FFF2-40B4-BE49-F238E27FC236}">
                <a16:creationId xmlns:a16="http://schemas.microsoft.com/office/drawing/2014/main" id="{5EE4681C-2D3E-6ACF-D6CC-493464F785A5}"/>
              </a:ext>
            </a:extLst>
          </p:cNvPr>
          <p:cNvSpPr>
            <a:spLocks noGrp="1"/>
          </p:cNvSpPr>
          <p:nvPr>
            <p:ph type="title"/>
          </p:nvPr>
        </p:nvSpPr>
        <p:spPr>
          <a:xfrm>
            <a:off x="628650" y="365126"/>
            <a:ext cx="7886700" cy="1325563"/>
          </a:xfrm>
        </p:spPr>
        <p:txBody>
          <a:bodyPr/>
          <a:lstStyle/>
          <a:p>
            <a:r>
              <a:rPr lang="en-US" sz="4400" dirty="0"/>
              <a:t>Perceptron</a:t>
            </a:r>
            <a:endParaRPr lang="zh-TW"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1437" y="1527392"/>
            <a:ext cx="8929688" cy="2865781"/>
          </a:xfrm>
          <a:prstGeom prst="rect">
            <a:avLst/>
          </a:prstGeom>
        </p:spPr>
      </p:pic>
      <p:sp>
        <p:nvSpPr>
          <p:cNvPr id="3" name="object 3"/>
          <p:cNvSpPr txBox="1"/>
          <p:nvPr/>
        </p:nvSpPr>
        <p:spPr>
          <a:xfrm>
            <a:off x="752547" y="4844785"/>
            <a:ext cx="7976672" cy="1424405"/>
          </a:xfrm>
          <a:prstGeom prst="rect">
            <a:avLst/>
          </a:prstGeom>
        </p:spPr>
        <p:txBody>
          <a:bodyPr vert="horz" wrap="square" lIns="0" tIns="8930" rIns="0" bIns="0" rtlCol="0">
            <a:spAutoFit/>
          </a:bodyPr>
          <a:lstStyle/>
          <a:p>
            <a:pPr marL="267435" marR="270560" algn="ctr">
              <a:spcBef>
                <a:spcPts val="70"/>
              </a:spcBef>
            </a:pPr>
            <a:r>
              <a:rPr sz="2531" dirty="0">
                <a:latin typeface="Calibri" panose="020F0502020204030204" pitchFamily="34" charset="0"/>
                <a:cs typeface="Calibri" panose="020F0502020204030204" pitchFamily="34" charset="0"/>
              </a:rPr>
              <a:t>Neural</a:t>
            </a:r>
            <a:r>
              <a:rPr sz="2531" spc="-63"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nets/perceptrons</a:t>
            </a:r>
            <a:r>
              <a:rPr sz="2531" spc="-46"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are</a:t>
            </a:r>
            <a:r>
              <a:rPr sz="2531" spc="-80"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loosely</a:t>
            </a:r>
            <a:r>
              <a:rPr sz="2531" spc="-53"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inspired</a:t>
            </a:r>
            <a:r>
              <a:rPr sz="2531" spc="-56" dirty="0">
                <a:latin typeface="Calibri" panose="020F0502020204030204" pitchFamily="34" charset="0"/>
                <a:cs typeface="Calibri" panose="020F0502020204030204" pitchFamily="34" charset="0"/>
              </a:rPr>
              <a:t> </a:t>
            </a:r>
            <a:r>
              <a:rPr sz="2531" spc="46" dirty="0">
                <a:latin typeface="Calibri" panose="020F0502020204030204" pitchFamily="34" charset="0"/>
                <a:cs typeface="Calibri" panose="020F0502020204030204" pitchFamily="34" charset="0"/>
              </a:rPr>
              <a:t>by </a:t>
            </a:r>
            <a:r>
              <a:rPr sz="2531" spc="-7" dirty="0">
                <a:latin typeface="Calibri" panose="020F0502020204030204" pitchFamily="34" charset="0"/>
                <a:cs typeface="Calibri" panose="020F0502020204030204" pitchFamily="34" charset="0"/>
              </a:rPr>
              <a:t>biology.</a:t>
            </a:r>
            <a:endParaRPr sz="2531" dirty="0">
              <a:latin typeface="Calibri" panose="020F0502020204030204" pitchFamily="34" charset="0"/>
              <a:cs typeface="Calibri" panose="020F0502020204030204" pitchFamily="34" charset="0"/>
            </a:endParaRPr>
          </a:p>
          <a:p>
            <a:pPr marL="8483" marR="3572" algn="ctr">
              <a:lnSpc>
                <a:spcPts val="3016"/>
              </a:lnSpc>
              <a:spcBef>
                <a:spcPts val="1965"/>
              </a:spcBef>
              <a:tabLst>
                <a:tab pos="6089384" algn="l"/>
              </a:tabLst>
            </a:pPr>
            <a:r>
              <a:rPr sz="2531" dirty="0">
                <a:latin typeface="Calibri" panose="020F0502020204030204" pitchFamily="34" charset="0"/>
                <a:cs typeface="Calibri" panose="020F0502020204030204" pitchFamily="34" charset="0"/>
              </a:rPr>
              <a:t>But</a:t>
            </a:r>
            <a:r>
              <a:rPr sz="2531" spc="21"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they</a:t>
            </a:r>
            <a:r>
              <a:rPr sz="2531" spc="11"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certainly</a:t>
            </a:r>
            <a:r>
              <a:rPr sz="2531" spc="56"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are</a:t>
            </a:r>
            <a:r>
              <a:rPr sz="2531" spc="-21"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not</a:t>
            </a:r>
            <a:r>
              <a:rPr sz="2531" spc="14"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a</a:t>
            </a:r>
            <a:r>
              <a:rPr sz="2531" spc="7"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model</a:t>
            </a:r>
            <a:r>
              <a:rPr sz="2531" spc="74"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of</a:t>
            </a:r>
            <a:r>
              <a:rPr sz="2531" spc="2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how</a:t>
            </a:r>
            <a:r>
              <a:rPr lang="en-US" sz="2531" spc="-18"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the</a:t>
            </a:r>
            <a:r>
              <a:rPr sz="2531" spc="-28"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brain </a:t>
            </a:r>
            <a:r>
              <a:rPr sz="2531" dirty="0">
                <a:latin typeface="Calibri" panose="020F0502020204030204" pitchFamily="34" charset="0"/>
                <a:cs typeface="Calibri" panose="020F0502020204030204" pitchFamily="34" charset="0"/>
              </a:rPr>
              <a:t>works,</a:t>
            </a:r>
            <a:r>
              <a:rPr sz="2531" spc="-28"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or</a:t>
            </a:r>
            <a:r>
              <a:rPr sz="2531" spc="-35"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even</a:t>
            </a:r>
            <a:r>
              <a:rPr sz="2531" spc="-39"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how</a:t>
            </a:r>
            <a:r>
              <a:rPr sz="2531" spc="-35"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neurons</a:t>
            </a:r>
            <a:r>
              <a:rPr sz="2531" spc="-35"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work.</a:t>
            </a:r>
            <a:endParaRPr sz="2531" dirty="0">
              <a:latin typeface="Calibri" panose="020F0502020204030204" pitchFamily="34" charset="0"/>
              <a:cs typeface="Calibri" panose="020F0502020204030204" pitchFamily="34" charset="0"/>
            </a:endParaRPr>
          </a:p>
        </p:txBody>
      </p:sp>
      <p:sp>
        <p:nvSpPr>
          <p:cNvPr id="4" name="object 4"/>
          <p:cNvSpPr txBox="1">
            <a:spLocks noGrp="1"/>
          </p:cNvSpPr>
          <p:nvPr>
            <p:ph type="title"/>
          </p:nvPr>
        </p:nvSpPr>
        <p:spPr>
          <a:xfrm>
            <a:off x="0" y="247046"/>
            <a:ext cx="7730836" cy="687788"/>
          </a:xfrm>
          <a:prstGeom prst="rect">
            <a:avLst/>
          </a:prstGeom>
        </p:spPr>
        <p:txBody>
          <a:bodyPr vert="horz" wrap="square" lIns="0" tIns="70329" rIns="0" bIns="0" rtlCol="0" anchor="ctr">
            <a:spAutoFit/>
          </a:bodyPr>
          <a:lstStyle/>
          <a:p>
            <a:pPr marL="673721">
              <a:lnSpc>
                <a:spcPct val="100000"/>
              </a:lnSpc>
              <a:spcBef>
                <a:spcPts val="70"/>
              </a:spcBef>
            </a:pPr>
            <a:r>
              <a:rPr sz="4000" dirty="0">
                <a:cs typeface="Calibri" panose="020F0502020204030204" pitchFamily="34" charset="0"/>
              </a:rPr>
              <a:t>Aside:</a:t>
            </a:r>
            <a:r>
              <a:rPr sz="4000" spc="112" dirty="0">
                <a:cs typeface="Calibri" panose="020F0502020204030204" pitchFamily="34" charset="0"/>
              </a:rPr>
              <a:t> </a:t>
            </a:r>
            <a:r>
              <a:rPr sz="4000" dirty="0">
                <a:cs typeface="Calibri" panose="020F0502020204030204" pitchFamily="34" charset="0"/>
              </a:rPr>
              <a:t>Inspiration</a:t>
            </a:r>
            <a:r>
              <a:rPr sz="4000" spc="102" dirty="0">
                <a:cs typeface="Calibri" panose="020F0502020204030204" pitchFamily="34" charset="0"/>
              </a:rPr>
              <a:t> </a:t>
            </a:r>
            <a:r>
              <a:rPr sz="4000" dirty="0">
                <a:cs typeface="Calibri" panose="020F0502020204030204" pitchFamily="34" charset="0"/>
              </a:rPr>
              <a:t>from</a:t>
            </a:r>
            <a:r>
              <a:rPr sz="4000" spc="-21" dirty="0">
                <a:cs typeface="Calibri" panose="020F0502020204030204" pitchFamily="34" charset="0"/>
              </a:rPr>
              <a:t> </a:t>
            </a:r>
            <a:r>
              <a:rPr sz="4000" spc="25" dirty="0">
                <a:cs typeface="Calibri" panose="020F0502020204030204" pitchFamily="34" charset="0"/>
              </a:rPr>
              <a:t>Biology</a:t>
            </a:r>
            <a:endParaRPr sz="4000" dirty="0">
              <a:cs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Object 12"/>
          <p:cNvGraphicFramePr>
            <a:graphicFrameLocks noChangeAspect="1"/>
          </p:cNvGraphicFramePr>
          <p:nvPr/>
        </p:nvGraphicFramePr>
        <p:xfrm>
          <a:off x="3437393" y="2894648"/>
          <a:ext cx="5324475" cy="596900"/>
        </p:xfrm>
        <a:graphic>
          <a:graphicData uri="http://schemas.openxmlformats.org/presentationml/2006/ole">
            <mc:AlternateContent xmlns:mc="http://schemas.openxmlformats.org/markup-compatibility/2006">
              <mc:Choice xmlns:v="urn:schemas-microsoft-com:vml" Requires="v">
                <p:oleObj name="方程式" r:id="rId3" imgW="1917360" imgH="215640" progId="Equation.3">
                  <p:embed/>
                </p:oleObj>
              </mc:Choice>
              <mc:Fallback>
                <p:oleObj name="方程式" r:id="rId3" imgW="1917360" imgH="215640" progId="Equation.3">
                  <p:embed/>
                  <p:pic>
                    <p:nvPicPr>
                      <p:cNvPr id="38" name="Object 12"/>
                      <p:cNvPicPr>
                        <a:picLocks noChangeAspect="1" noChangeArrowheads="1"/>
                      </p:cNvPicPr>
                      <p:nvPr/>
                    </p:nvPicPr>
                    <p:blipFill>
                      <a:blip r:embed="rId4"/>
                      <a:srcRect/>
                      <a:stretch>
                        <a:fillRect/>
                      </a:stretch>
                    </p:blipFill>
                    <p:spPr bwMode="auto">
                      <a:xfrm>
                        <a:off x="3437393" y="2894648"/>
                        <a:ext cx="5324475" cy="596900"/>
                      </a:xfrm>
                      <a:prstGeom prst="rect">
                        <a:avLst/>
                      </a:prstGeom>
                      <a:noFill/>
                    </p:spPr>
                  </p:pic>
                </p:oleObj>
              </mc:Fallback>
            </mc:AlternateContent>
          </a:graphicData>
        </a:graphic>
      </p:graphicFrame>
      <p:sp>
        <p:nvSpPr>
          <p:cNvPr id="2" name="標題 1"/>
          <p:cNvSpPr>
            <a:spLocks noGrp="1"/>
          </p:cNvSpPr>
          <p:nvPr>
            <p:ph type="title"/>
          </p:nvPr>
        </p:nvSpPr>
        <p:spPr/>
        <p:txBody>
          <a:bodyPr/>
          <a:lstStyle/>
          <a:p>
            <a:r>
              <a:rPr lang="en-US" sz="4400" dirty="0"/>
              <a:t>Perceptron</a:t>
            </a:r>
            <a:endParaRPr lang="zh-TW" altLang="en-US" dirty="0"/>
          </a:p>
        </p:txBody>
      </p:sp>
      <mc:AlternateContent xmlns:mc="http://schemas.openxmlformats.org/markup-compatibility/2006" xmlns:a14="http://schemas.microsoft.com/office/drawing/2010/main">
        <mc:Choice Requires="a14">
          <p:sp>
            <p:nvSpPr>
              <p:cNvPr id="35" name="文字方塊 34"/>
              <p:cNvSpPr txBox="1"/>
              <p:nvPr/>
            </p:nvSpPr>
            <p:spPr>
              <a:xfrm>
                <a:off x="4227506" y="1902037"/>
                <a:ext cx="16440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𝑅</m:t>
                          </m:r>
                        </m:e>
                        <m:sup>
                          <m:r>
                            <a:rPr lang="en-US" altLang="zh-TW" sz="2800" b="0" i="1" smtClean="0">
                              <a:latin typeface="Cambria Math" panose="02040503050406030204" pitchFamily="18" charset="0"/>
                            </a:rPr>
                            <m:t>𝐾</m:t>
                          </m:r>
                        </m:sup>
                      </m:sSup>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𝑅</m:t>
                      </m:r>
                    </m:oMath>
                  </m:oMathPara>
                </a14:m>
                <a:endParaRPr lang="zh-TW" altLang="en-US" sz="2800" dirty="0"/>
              </a:p>
            </p:txBody>
          </p:sp>
        </mc:Choice>
        <mc:Fallback xmlns="">
          <p:sp>
            <p:nvSpPr>
              <p:cNvPr id="35" name="文字方塊 34"/>
              <p:cNvSpPr txBox="1">
                <a:spLocks noRot="1" noChangeAspect="1" noMove="1" noResize="1" noEditPoints="1" noAdjustHandles="1" noChangeArrowheads="1" noChangeShapeType="1" noTextEdit="1"/>
              </p:cNvSpPr>
              <p:nvPr/>
            </p:nvSpPr>
            <p:spPr>
              <a:xfrm>
                <a:off x="4227506" y="1902037"/>
                <a:ext cx="1644040" cy="430887"/>
              </a:xfrm>
              <a:prstGeom prst="rect">
                <a:avLst/>
              </a:prstGeom>
              <a:blipFill rotWithShape="0">
                <a:blip r:embed="rId6"/>
                <a:stretch>
                  <a:fillRect/>
                </a:stretch>
              </a:blipFill>
            </p:spPr>
            <p:txBody>
              <a:bodyPr/>
              <a:lstStyle/>
              <a:p>
                <a:r>
                  <a:rPr lang="zh-TW" altLang="en-US">
                    <a:noFill/>
                  </a:rPr>
                  <a:t> </a:t>
                </a:r>
              </a:p>
            </p:txBody>
          </p:sp>
        </mc:Fallback>
      </mc:AlternateContent>
      <p:sp>
        <p:nvSpPr>
          <p:cNvPr id="26" name="矩形 25"/>
          <p:cNvSpPr/>
          <p:nvPr/>
        </p:nvSpPr>
        <p:spPr>
          <a:xfrm>
            <a:off x="2082333" y="2938572"/>
            <a:ext cx="622890" cy="221935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36" name="直線單箭頭接點 35"/>
          <p:cNvCxnSpPr/>
          <p:nvPr/>
        </p:nvCxnSpPr>
        <p:spPr>
          <a:xfrm flipV="1">
            <a:off x="5697288" y="4441558"/>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3771942" y="5463176"/>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 name="矩形 4"/>
          <p:cNvSpPr/>
          <p:nvPr/>
        </p:nvSpPr>
        <p:spPr>
          <a:xfrm>
            <a:off x="1097648" y="2850704"/>
            <a:ext cx="596697" cy="28070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 name="直線單箭頭接點 5"/>
          <p:cNvCxnSpPr>
            <a:stCxn id="18" idx="3"/>
            <a:endCxn id="22" idx="1"/>
          </p:cNvCxnSpPr>
          <p:nvPr/>
        </p:nvCxnSpPr>
        <p:spPr>
          <a:xfrm flipV="1">
            <a:off x="1686725" y="4452003"/>
            <a:ext cx="2145559" cy="788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橢圓 6"/>
          <p:cNvSpPr/>
          <p:nvPr/>
        </p:nvSpPr>
        <p:spPr>
          <a:xfrm>
            <a:off x="4986856" y="3943097"/>
            <a:ext cx="941612" cy="94161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graphicFrame>
        <p:nvGraphicFramePr>
          <p:cNvPr id="8" name="Object 12"/>
          <p:cNvGraphicFramePr>
            <a:graphicFrameLocks noChangeAspect="1"/>
          </p:cNvGraphicFramePr>
          <p:nvPr/>
        </p:nvGraphicFramePr>
        <p:xfrm>
          <a:off x="4515922" y="4054524"/>
          <a:ext cx="352425" cy="350837"/>
        </p:xfrm>
        <a:graphic>
          <a:graphicData uri="http://schemas.openxmlformats.org/presentationml/2006/ole">
            <mc:AlternateContent xmlns:mc="http://schemas.openxmlformats.org/markup-compatibility/2006">
              <mc:Choice xmlns:v="urn:schemas-microsoft-com:vml" Requires="v">
                <p:oleObj name="方程式" r:id="rId7" imgW="126720" imgH="126720" progId="Equation.3">
                  <p:embed/>
                </p:oleObj>
              </mc:Choice>
              <mc:Fallback>
                <p:oleObj name="方程式" r:id="rId7" imgW="126720" imgH="126720" progId="Equation.3">
                  <p:embed/>
                  <p:pic>
                    <p:nvPicPr>
                      <p:cNvPr id="8" name="Object 12"/>
                      <p:cNvPicPr>
                        <a:picLocks noChangeAspect="1" noChangeArrowheads="1"/>
                      </p:cNvPicPr>
                      <p:nvPr/>
                    </p:nvPicPr>
                    <p:blipFill>
                      <a:blip r:embed="rId8"/>
                      <a:srcRect/>
                      <a:stretch>
                        <a:fillRect/>
                      </a:stretch>
                    </p:blipFill>
                    <p:spPr bwMode="auto">
                      <a:xfrm>
                        <a:off x="4515922" y="4054524"/>
                        <a:ext cx="352425" cy="350837"/>
                      </a:xfrm>
                      <a:prstGeom prst="rect">
                        <a:avLst/>
                      </a:prstGeom>
                      <a:noFill/>
                    </p:spPr>
                  </p:pic>
                </p:oleObj>
              </mc:Fallback>
            </mc:AlternateContent>
          </a:graphicData>
        </a:graphic>
      </p:graphicFrame>
      <p:graphicFrame>
        <p:nvGraphicFramePr>
          <p:cNvPr id="9" name="Object 12"/>
          <p:cNvGraphicFramePr>
            <a:graphicFrameLocks noChangeAspect="1"/>
          </p:cNvGraphicFramePr>
          <p:nvPr/>
        </p:nvGraphicFramePr>
        <p:xfrm>
          <a:off x="2140424" y="2959301"/>
          <a:ext cx="493713" cy="595313"/>
        </p:xfrm>
        <a:graphic>
          <a:graphicData uri="http://schemas.openxmlformats.org/presentationml/2006/ole">
            <mc:AlternateContent xmlns:mc="http://schemas.openxmlformats.org/markup-compatibility/2006">
              <mc:Choice xmlns:v="urn:schemas-microsoft-com:vml" Requires="v">
                <p:oleObj name="方程式" r:id="rId9" imgW="177480" imgH="215640" progId="Equation.3">
                  <p:embed/>
                </p:oleObj>
              </mc:Choice>
              <mc:Fallback>
                <p:oleObj name="方程式" r:id="rId9" imgW="177480" imgH="215640" progId="Equation.3">
                  <p:embed/>
                  <p:pic>
                    <p:nvPicPr>
                      <p:cNvPr id="9" name="Object 12"/>
                      <p:cNvPicPr>
                        <a:picLocks noChangeAspect="1" noChangeArrowheads="1"/>
                      </p:cNvPicPr>
                      <p:nvPr/>
                    </p:nvPicPr>
                    <p:blipFill>
                      <a:blip r:embed="rId10"/>
                      <a:srcRect/>
                      <a:stretch>
                        <a:fillRect/>
                      </a:stretch>
                    </p:blipFill>
                    <p:spPr bwMode="auto">
                      <a:xfrm>
                        <a:off x="2140424" y="2959301"/>
                        <a:ext cx="493713" cy="595313"/>
                      </a:xfrm>
                      <a:prstGeom prst="rect">
                        <a:avLst/>
                      </a:prstGeom>
                      <a:noFill/>
                    </p:spPr>
                  </p:pic>
                </p:oleObj>
              </mc:Fallback>
            </mc:AlternateContent>
          </a:graphicData>
        </a:graphic>
      </p:graphicFrame>
      <p:graphicFrame>
        <p:nvGraphicFramePr>
          <p:cNvPr id="10" name="Object 12"/>
          <p:cNvGraphicFramePr>
            <a:graphicFrameLocks noChangeAspect="1"/>
          </p:cNvGraphicFramePr>
          <p:nvPr/>
        </p:nvGraphicFramePr>
        <p:xfrm>
          <a:off x="2144274" y="3595555"/>
          <a:ext cx="528638" cy="595313"/>
        </p:xfrm>
        <a:graphic>
          <a:graphicData uri="http://schemas.openxmlformats.org/presentationml/2006/ole">
            <mc:AlternateContent xmlns:mc="http://schemas.openxmlformats.org/markup-compatibility/2006">
              <mc:Choice xmlns:v="urn:schemas-microsoft-com:vml" Requires="v">
                <p:oleObj name="方程式" r:id="rId11" imgW="190440" imgH="215640" progId="Equation.3">
                  <p:embed/>
                </p:oleObj>
              </mc:Choice>
              <mc:Fallback>
                <p:oleObj name="方程式" r:id="rId11" imgW="190440" imgH="215640" progId="Equation.3">
                  <p:embed/>
                  <p:pic>
                    <p:nvPicPr>
                      <p:cNvPr id="10" name="Object 12"/>
                      <p:cNvPicPr>
                        <a:picLocks noChangeAspect="1" noChangeArrowheads="1"/>
                      </p:cNvPicPr>
                      <p:nvPr/>
                    </p:nvPicPr>
                    <p:blipFill>
                      <a:blip r:embed="rId12"/>
                      <a:srcRect/>
                      <a:stretch>
                        <a:fillRect/>
                      </a:stretch>
                    </p:blipFill>
                    <p:spPr bwMode="auto">
                      <a:xfrm>
                        <a:off x="2144274" y="3595555"/>
                        <a:ext cx="528638" cy="595313"/>
                      </a:xfrm>
                      <a:prstGeom prst="rect">
                        <a:avLst/>
                      </a:prstGeom>
                      <a:noFill/>
                    </p:spPr>
                  </p:pic>
                </p:oleObj>
              </mc:Fallback>
            </mc:AlternateContent>
          </a:graphicData>
        </a:graphic>
      </p:graphicFrame>
      <p:graphicFrame>
        <p:nvGraphicFramePr>
          <p:cNvPr id="11" name="Object 12"/>
          <p:cNvGraphicFramePr>
            <a:graphicFrameLocks noChangeAspect="1"/>
          </p:cNvGraphicFramePr>
          <p:nvPr/>
        </p:nvGraphicFramePr>
        <p:xfrm>
          <a:off x="2140424" y="4374405"/>
          <a:ext cx="598487" cy="595312"/>
        </p:xfrm>
        <a:graphic>
          <a:graphicData uri="http://schemas.openxmlformats.org/presentationml/2006/ole">
            <mc:AlternateContent xmlns:mc="http://schemas.openxmlformats.org/markup-compatibility/2006">
              <mc:Choice xmlns:v="urn:schemas-microsoft-com:vml" Requires="v">
                <p:oleObj name="方程式" r:id="rId13" imgW="215640" imgH="215640" progId="Equation.3">
                  <p:embed/>
                </p:oleObj>
              </mc:Choice>
              <mc:Fallback>
                <p:oleObj name="方程式" r:id="rId13" imgW="215640" imgH="215640" progId="Equation.3">
                  <p:embed/>
                  <p:pic>
                    <p:nvPicPr>
                      <p:cNvPr id="11" name="Object 12"/>
                      <p:cNvPicPr>
                        <a:picLocks noChangeAspect="1" noChangeArrowheads="1"/>
                      </p:cNvPicPr>
                      <p:nvPr/>
                    </p:nvPicPr>
                    <p:blipFill>
                      <a:blip r:embed="rId14"/>
                      <a:srcRect/>
                      <a:stretch>
                        <a:fillRect/>
                      </a:stretch>
                    </p:blipFill>
                    <p:spPr bwMode="auto">
                      <a:xfrm>
                        <a:off x="2140424" y="4374405"/>
                        <a:ext cx="598487" cy="595312"/>
                      </a:xfrm>
                      <a:prstGeom prst="rect">
                        <a:avLst/>
                      </a:prstGeom>
                      <a:noFill/>
                    </p:spPr>
                  </p:pic>
                </p:oleObj>
              </mc:Fallback>
            </mc:AlternateContent>
          </a:graphicData>
        </a:graphic>
      </p:graphicFrame>
      <p:cxnSp>
        <p:nvCxnSpPr>
          <p:cNvPr id="12" name="直線單箭頭接點 11"/>
          <p:cNvCxnSpPr/>
          <p:nvPr/>
        </p:nvCxnSpPr>
        <p:spPr>
          <a:xfrm flipV="1">
            <a:off x="4173798" y="4421401"/>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17" idx="3"/>
            <a:endCxn id="22" idx="1"/>
          </p:cNvCxnSpPr>
          <p:nvPr/>
        </p:nvCxnSpPr>
        <p:spPr>
          <a:xfrm>
            <a:off x="1674694" y="4024747"/>
            <a:ext cx="2157590" cy="4272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endCxn id="22" idx="1"/>
          </p:cNvCxnSpPr>
          <p:nvPr/>
        </p:nvCxnSpPr>
        <p:spPr>
          <a:xfrm>
            <a:off x="1694345" y="3166471"/>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rot="5400000">
            <a:off x="1104498" y="4511686"/>
            <a:ext cx="769257" cy="523220"/>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16" name="Object 12"/>
          <p:cNvGraphicFramePr>
            <a:graphicFrameLocks noChangeAspect="1"/>
          </p:cNvGraphicFramePr>
          <p:nvPr/>
        </p:nvGraphicFramePr>
        <p:xfrm>
          <a:off x="1179394" y="2807928"/>
          <a:ext cx="495300" cy="630238"/>
        </p:xfrm>
        <a:graphic>
          <a:graphicData uri="http://schemas.openxmlformats.org/presentationml/2006/ole">
            <mc:AlternateContent xmlns:mc="http://schemas.openxmlformats.org/markup-compatibility/2006">
              <mc:Choice xmlns:v="urn:schemas-microsoft-com:vml" Requires="v">
                <p:oleObj name="方程式" r:id="rId15" imgW="177480" imgH="228600" progId="Equation.3">
                  <p:embed/>
                </p:oleObj>
              </mc:Choice>
              <mc:Fallback>
                <p:oleObj name="方程式" r:id="rId15" imgW="177480" imgH="228600" progId="Equation.3">
                  <p:embed/>
                  <p:pic>
                    <p:nvPicPr>
                      <p:cNvPr id="16" name="Object 12"/>
                      <p:cNvPicPr>
                        <a:picLocks noChangeAspect="1" noChangeArrowheads="1"/>
                      </p:cNvPicPr>
                      <p:nvPr/>
                    </p:nvPicPr>
                    <p:blipFill>
                      <a:blip r:embed="rId16"/>
                      <a:srcRect/>
                      <a:stretch>
                        <a:fillRect/>
                      </a:stretch>
                    </p:blipFill>
                    <p:spPr bwMode="auto">
                      <a:xfrm>
                        <a:off x="1179394" y="2807928"/>
                        <a:ext cx="495300" cy="630238"/>
                      </a:xfrm>
                      <a:prstGeom prst="rect">
                        <a:avLst/>
                      </a:prstGeom>
                      <a:noFill/>
                    </p:spPr>
                  </p:pic>
                </p:oleObj>
              </mc:Fallback>
            </mc:AlternateContent>
          </a:graphicData>
        </a:graphic>
      </p:graphicFrame>
      <p:graphicFrame>
        <p:nvGraphicFramePr>
          <p:cNvPr id="17" name="Object 12"/>
          <p:cNvGraphicFramePr>
            <a:graphicFrameLocks noChangeAspect="1"/>
          </p:cNvGraphicFramePr>
          <p:nvPr/>
        </p:nvGraphicFramePr>
        <p:xfrm>
          <a:off x="1179394" y="3709628"/>
          <a:ext cx="495300" cy="630238"/>
        </p:xfrm>
        <a:graphic>
          <a:graphicData uri="http://schemas.openxmlformats.org/presentationml/2006/ole">
            <mc:AlternateContent xmlns:mc="http://schemas.openxmlformats.org/markup-compatibility/2006">
              <mc:Choice xmlns:v="urn:schemas-microsoft-com:vml" Requires="v">
                <p:oleObj name="方程式" r:id="rId17" imgW="177480" imgH="228600" progId="Equation.3">
                  <p:embed/>
                </p:oleObj>
              </mc:Choice>
              <mc:Fallback>
                <p:oleObj name="方程式" r:id="rId17" imgW="177480" imgH="228600" progId="Equation.3">
                  <p:embed/>
                  <p:pic>
                    <p:nvPicPr>
                      <p:cNvPr id="17" name="Object 12"/>
                      <p:cNvPicPr>
                        <a:picLocks noChangeAspect="1" noChangeArrowheads="1"/>
                      </p:cNvPicPr>
                      <p:nvPr/>
                    </p:nvPicPr>
                    <p:blipFill>
                      <a:blip r:embed="rId18"/>
                      <a:srcRect/>
                      <a:stretch>
                        <a:fillRect/>
                      </a:stretch>
                    </p:blipFill>
                    <p:spPr bwMode="auto">
                      <a:xfrm>
                        <a:off x="1179394" y="3709628"/>
                        <a:ext cx="495300" cy="630238"/>
                      </a:xfrm>
                      <a:prstGeom prst="rect">
                        <a:avLst/>
                      </a:prstGeom>
                      <a:noFill/>
                    </p:spPr>
                  </p:pic>
                </p:oleObj>
              </mc:Fallback>
            </mc:AlternateContent>
          </a:graphicData>
        </a:graphic>
      </p:graphicFrame>
      <p:graphicFrame>
        <p:nvGraphicFramePr>
          <p:cNvPr id="18" name="Object 12"/>
          <p:cNvGraphicFramePr>
            <a:graphicFrameLocks noChangeAspect="1"/>
          </p:cNvGraphicFramePr>
          <p:nvPr/>
        </p:nvGraphicFramePr>
        <p:xfrm>
          <a:off x="1153325" y="4925746"/>
          <a:ext cx="533400" cy="630238"/>
        </p:xfrm>
        <a:graphic>
          <a:graphicData uri="http://schemas.openxmlformats.org/presentationml/2006/ole">
            <mc:AlternateContent xmlns:mc="http://schemas.openxmlformats.org/markup-compatibility/2006">
              <mc:Choice xmlns:v="urn:schemas-microsoft-com:vml" Requires="v">
                <p:oleObj name="方程式" r:id="rId19" imgW="190440" imgH="228600" progId="Equation.3">
                  <p:embed/>
                </p:oleObj>
              </mc:Choice>
              <mc:Fallback>
                <p:oleObj name="方程式" r:id="rId19" imgW="190440" imgH="228600" progId="Equation.3">
                  <p:embed/>
                  <p:pic>
                    <p:nvPicPr>
                      <p:cNvPr id="18" name="Object 12"/>
                      <p:cNvPicPr>
                        <a:picLocks noChangeAspect="1" noChangeArrowheads="1"/>
                      </p:cNvPicPr>
                      <p:nvPr/>
                    </p:nvPicPr>
                    <p:blipFill>
                      <a:blip r:embed="rId20"/>
                      <a:srcRect/>
                      <a:stretch>
                        <a:fillRect/>
                      </a:stretch>
                    </p:blipFill>
                    <p:spPr bwMode="auto">
                      <a:xfrm>
                        <a:off x="1153325" y="4925746"/>
                        <a:ext cx="533400" cy="630238"/>
                      </a:xfrm>
                      <a:prstGeom prst="rect">
                        <a:avLst/>
                      </a:prstGeom>
                      <a:noFill/>
                    </p:spPr>
                  </p:pic>
                </p:oleObj>
              </mc:Fallback>
            </mc:AlternateContent>
          </a:graphicData>
        </a:graphic>
      </p:graphicFrame>
      <p:grpSp>
        <p:nvGrpSpPr>
          <p:cNvPr id="21" name="群組 20"/>
          <p:cNvGrpSpPr/>
          <p:nvPr/>
        </p:nvGrpSpPr>
        <p:grpSpPr>
          <a:xfrm>
            <a:off x="3832284" y="4191843"/>
            <a:ext cx="520319" cy="520319"/>
            <a:chOff x="3342651" y="3507082"/>
            <a:chExt cx="520319" cy="520319"/>
          </a:xfrm>
        </p:grpSpPr>
        <p:sp>
          <p:nvSpPr>
            <p:cNvPr id="22"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21" imgW="139680" imgH="139680" progId="Equation.3">
                    <p:embed/>
                  </p:oleObj>
                </mc:Choice>
                <mc:Fallback>
                  <p:oleObj name="方程式" r:id="rId21" imgW="139680" imgH="139680" progId="Equation.3">
                    <p:embed/>
                    <p:pic>
                      <p:nvPicPr>
                        <p:cNvPr id="23" name="Object 12"/>
                        <p:cNvPicPr>
                          <a:picLocks noChangeAspect="1" noChangeArrowheads="1"/>
                        </p:cNvPicPr>
                        <p:nvPr/>
                      </p:nvPicPr>
                      <p:blipFill>
                        <a:blip r:embed="rId22"/>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24" name="Object 12"/>
          <p:cNvGraphicFramePr>
            <a:graphicFrameLocks noChangeAspect="1"/>
          </p:cNvGraphicFramePr>
          <p:nvPr/>
        </p:nvGraphicFramePr>
        <p:xfrm>
          <a:off x="3889980" y="5545694"/>
          <a:ext cx="354012" cy="488950"/>
        </p:xfrm>
        <a:graphic>
          <a:graphicData uri="http://schemas.openxmlformats.org/presentationml/2006/ole">
            <mc:AlternateContent xmlns:mc="http://schemas.openxmlformats.org/markup-compatibility/2006">
              <mc:Choice xmlns:v="urn:schemas-microsoft-com:vml" Requires="v">
                <p:oleObj name="方程式" r:id="rId23" imgW="126720" imgH="177480" progId="Equation.3">
                  <p:embed/>
                </p:oleObj>
              </mc:Choice>
              <mc:Fallback>
                <p:oleObj name="方程式" r:id="rId23" imgW="126720" imgH="177480" progId="Equation.3">
                  <p:embed/>
                  <p:pic>
                    <p:nvPicPr>
                      <p:cNvPr id="24" name="Object 12"/>
                      <p:cNvPicPr>
                        <a:picLocks noChangeAspect="1" noChangeArrowheads="1"/>
                      </p:cNvPicPr>
                      <p:nvPr/>
                    </p:nvPicPr>
                    <p:blipFill>
                      <a:blip r:embed="rId24"/>
                      <a:srcRect/>
                      <a:stretch>
                        <a:fillRect/>
                      </a:stretch>
                    </p:blipFill>
                    <p:spPr bwMode="auto">
                      <a:xfrm>
                        <a:off x="3889980" y="5545694"/>
                        <a:ext cx="354012" cy="488950"/>
                      </a:xfrm>
                      <a:prstGeom prst="rect">
                        <a:avLst/>
                      </a:prstGeom>
                      <a:noFill/>
                    </p:spPr>
                  </p:pic>
                </p:oleObj>
              </mc:Fallback>
            </mc:AlternateContent>
          </a:graphicData>
        </a:graphic>
      </p:graphicFrame>
      <p:cxnSp>
        <p:nvCxnSpPr>
          <p:cNvPr id="25" name="直線單箭頭接點 24"/>
          <p:cNvCxnSpPr/>
          <p:nvPr/>
        </p:nvCxnSpPr>
        <p:spPr>
          <a:xfrm flipV="1">
            <a:off x="4083491" y="4722606"/>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Object 12"/>
          <p:cNvGraphicFramePr>
            <a:graphicFrameLocks noChangeAspect="1"/>
          </p:cNvGraphicFramePr>
          <p:nvPr/>
        </p:nvGraphicFramePr>
        <p:xfrm>
          <a:off x="5054247" y="4138661"/>
          <a:ext cx="787400" cy="533400"/>
        </p:xfrm>
        <a:graphic>
          <a:graphicData uri="http://schemas.openxmlformats.org/presentationml/2006/ole">
            <mc:AlternateContent xmlns:mc="http://schemas.openxmlformats.org/markup-compatibility/2006">
              <mc:Choice xmlns:v="urn:schemas-microsoft-com:vml" Requires="v">
                <p:oleObj name="方程式" r:id="rId25" imgW="317160" imgH="215640" progId="Equation.3">
                  <p:embed/>
                </p:oleObj>
              </mc:Choice>
              <mc:Fallback>
                <p:oleObj name="方程式" r:id="rId25" imgW="317160" imgH="215640" progId="Equation.3">
                  <p:embed/>
                  <p:pic>
                    <p:nvPicPr>
                      <p:cNvPr id="28" name="Object 12"/>
                      <p:cNvPicPr>
                        <a:picLocks noChangeAspect="1" noChangeArrowheads="1"/>
                      </p:cNvPicPr>
                      <p:nvPr/>
                    </p:nvPicPr>
                    <p:blipFill>
                      <a:blip r:embed="rId26"/>
                      <a:srcRect/>
                      <a:stretch>
                        <a:fillRect/>
                      </a:stretch>
                    </p:blipFill>
                    <p:spPr bwMode="auto">
                      <a:xfrm>
                        <a:off x="5054247" y="4138661"/>
                        <a:ext cx="787400" cy="533400"/>
                      </a:xfrm>
                      <a:prstGeom prst="rect">
                        <a:avLst/>
                      </a:prstGeom>
                      <a:noFill/>
                    </p:spPr>
                  </p:pic>
                </p:oleObj>
              </mc:Fallback>
            </mc:AlternateContent>
          </a:graphicData>
        </a:graphic>
      </p:graphicFrame>
      <p:sp>
        <p:nvSpPr>
          <p:cNvPr id="34" name="文字方塊 33"/>
          <p:cNvSpPr txBox="1"/>
          <p:nvPr/>
        </p:nvSpPr>
        <p:spPr>
          <a:xfrm>
            <a:off x="3667975" y="6056796"/>
            <a:ext cx="798022" cy="461665"/>
          </a:xfrm>
          <a:prstGeom prst="rect">
            <a:avLst/>
          </a:prstGeom>
          <a:noFill/>
        </p:spPr>
        <p:txBody>
          <a:bodyPr wrap="square" rtlCol="0">
            <a:spAutoFit/>
          </a:bodyPr>
          <a:lstStyle/>
          <a:p>
            <a:pPr algn="ctr"/>
            <a:r>
              <a:rPr lang="en-US" altLang="zh-TW" sz="2400" dirty="0">
                <a:solidFill>
                  <a:srgbClr val="0000FF"/>
                </a:solidFill>
              </a:rPr>
              <a:t>bias</a:t>
            </a:r>
            <a:endParaRPr lang="zh-TW" altLang="en-US" sz="2400" dirty="0">
              <a:solidFill>
                <a:srgbClr val="0000FF"/>
              </a:solidFill>
            </a:endParaRPr>
          </a:p>
        </p:txBody>
      </p:sp>
      <p:graphicFrame>
        <p:nvGraphicFramePr>
          <p:cNvPr id="37" name="Object 12"/>
          <p:cNvGraphicFramePr>
            <a:graphicFrameLocks noChangeAspect="1"/>
          </p:cNvGraphicFramePr>
          <p:nvPr/>
        </p:nvGraphicFramePr>
        <p:xfrm>
          <a:off x="6563805" y="4232275"/>
          <a:ext cx="352425" cy="385763"/>
        </p:xfrm>
        <a:graphic>
          <a:graphicData uri="http://schemas.openxmlformats.org/presentationml/2006/ole">
            <mc:AlternateContent xmlns:mc="http://schemas.openxmlformats.org/markup-compatibility/2006">
              <mc:Choice xmlns:v="urn:schemas-microsoft-com:vml" Requires="v">
                <p:oleObj name="方程式" r:id="rId27" imgW="126720" imgH="139680" progId="Equation.3">
                  <p:embed/>
                </p:oleObj>
              </mc:Choice>
              <mc:Fallback>
                <p:oleObj name="方程式" r:id="rId27" imgW="126720" imgH="139680" progId="Equation.3">
                  <p:embed/>
                  <p:pic>
                    <p:nvPicPr>
                      <p:cNvPr id="37" name="Object 12"/>
                      <p:cNvPicPr>
                        <a:picLocks noChangeAspect="1" noChangeArrowheads="1"/>
                      </p:cNvPicPr>
                      <p:nvPr/>
                    </p:nvPicPr>
                    <p:blipFill>
                      <a:blip r:embed="rId28"/>
                      <a:srcRect/>
                      <a:stretch>
                        <a:fillRect/>
                      </a:stretch>
                    </p:blipFill>
                    <p:spPr bwMode="auto">
                      <a:xfrm>
                        <a:off x="6563805" y="4232275"/>
                        <a:ext cx="352425" cy="385763"/>
                      </a:xfrm>
                      <a:prstGeom prst="rect">
                        <a:avLst/>
                      </a:prstGeom>
                      <a:noFill/>
                    </p:spPr>
                  </p:pic>
                </p:oleObj>
              </mc:Fallback>
            </mc:AlternateContent>
          </a:graphicData>
        </a:graphic>
      </p:graphicFrame>
      <p:sp>
        <p:nvSpPr>
          <p:cNvPr id="40" name="文字方塊 39"/>
          <p:cNvSpPr txBox="1"/>
          <p:nvPr/>
        </p:nvSpPr>
        <p:spPr>
          <a:xfrm>
            <a:off x="4576141" y="4945347"/>
            <a:ext cx="1894780" cy="830997"/>
          </a:xfrm>
          <a:prstGeom prst="rect">
            <a:avLst/>
          </a:prstGeom>
          <a:noFill/>
        </p:spPr>
        <p:txBody>
          <a:bodyPr wrap="square" rtlCol="0">
            <a:spAutoFit/>
          </a:bodyPr>
          <a:lstStyle/>
          <a:p>
            <a:pPr algn="ctr"/>
            <a:r>
              <a:rPr lang="en-US" altLang="zh-TW" sz="2400" dirty="0">
                <a:solidFill>
                  <a:srgbClr val="0000FF"/>
                </a:solidFill>
              </a:rPr>
              <a:t>Activation function</a:t>
            </a:r>
            <a:endParaRPr lang="zh-TW" altLang="en-US" sz="2400" dirty="0">
              <a:solidFill>
                <a:srgbClr val="0000FF"/>
              </a:solidFill>
            </a:endParaRPr>
          </a:p>
        </p:txBody>
      </p:sp>
      <p:sp>
        <p:nvSpPr>
          <p:cNvPr id="39" name="文字方塊 38"/>
          <p:cNvSpPr txBox="1"/>
          <p:nvPr/>
        </p:nvSpPr>
        <p:spPr>
          <a:xfrm>
            <a:off x="1833704" y="5240865"/>
            <a:ext cx="1186572" cy="461665"/>
          </a:xfrm>
          <a:prstGeom prst="rect">
            <a:avLst/>
          </a:prstGeom>
          <a:noFill/>
        </p:spPr>
        <p:txBody>
          <a:bodyPr wrap="square" rtlCol="0">
            <a:spAutoFit/>
          </a:bodyPr>
          <a:lstStyle/>
          <a:p>
            <a:pPr algn="ctr"/>
            <a:r>
              <a:rPr lang="en-US" altLang="zh-TW" sz="2400" dirty="0">
                <a:solidFill>
                  <a:srgbClr val="0000FF"/>
                </a:solidFill>
              </a:rPr>
              <a:t>weights</a:t>
            </a:r>
            <a:endParaRPr lang="zh-TW" altLang="en-US" sz="2400" dirty="0">
              <a:solidFill>
                <a:srgbClr val="0000FF"/>
              </a:solidFill>
            </a:endParaRPr>
          </a:p>
        </p:txBody>
      </p:sp>
      <p:sp>
        <p:nvSpPr>
          <p:cNvPr id="3" name="矩形 2"/>
          <p:cNvSpPr/>
          <p:nvPr/>
        </p:nvSpPr>
        <p:spPr>
          <a:xfrm>
            <a:off x="2456611" y="1825094"/>
            <a:ext cx="1463670" cy="584775"/>
          </a:xfrm>
          <a:prstGeom prst="rect">
            <a:avLst/>
          </a:prstGeom>
        </p:spPr>
        <p:txBody>
          <a:bodyPr wrap="none">
            <a:spAutoFit/>
          </a:bodyPr>
          <a:lstStyle/>
          <a:p>
            <a:r>
              <a:rPr lang="en-US" altLang="zh-TW" sz="3200" b="1" i="1" u="sng" dirty="0"/>
              <a:t>Neuron</a:t>
            </a:r>
            <a:endParaRPr lang="zh-TW" altLang="en-US" sz="3200" b="1" i="1" u="sng" dirty="0"/>
          </a:p>
        </p:txBody>
      </p:sp>
    </p:spTree>
    <p:extLst>
      <p:ext uri="{BB962C8B-B14F-4D97-AF65-F5344CB8AC3E}">
        <p14:creationId xmlns:p14="http://schemas.microsoft.com/office/powerpoint/2010/main" val="427416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 grpId="0" animBg="1"/>
      <p:bldP spid="7" grpId="0" animBg="1"/>
      <p:bldP spid="34" grpId="0"/>
      <p:bldP spid="40" grpId="0"/>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Example Application</a:t>
            </a:r>
            <a:endParaRPr lang="zh-TW" altLang="en-US" dirty="0"/>
          </a:p>
        </p:txBody>
      </p:sp>
      <p:sp>
        <p:nvSpPr>
          <p:cNvPr id="3" name="內容版面配置區 2"/>
          <p:cNvSpPr>
            <a:spLocks noGrp="1"/>
          </p:cNvSpPr>
          <p:nvPr>
            <p:ph idx="1"/>
          </p:nvPr>
        </p:nvSpPr>
        <p:spPr/>
        <p:txBody>
          <a:bodyPr/>
          <a:lstStyle/>
          <a:p>
            <a:r>
              <a:rPr lang="en-US" altLang="zh-TW" dirty="0"/>
              <a:t>Handwriting Digit Recognition</a:t>
            </a:r>
            <a:endParaRPr lang="zh-TW" altLang="en-US" dirty="0"/>
          </a:p>
        </p:txBody>
      </p:sp>
      <p:pic>
        <p:nvPicPr>
          <p:cNvPr id="5" name="圖片 4"/>
          <p:cNvPicPr>
            <a:picLocks noChangeAspect="1"/>
          </p:cNvPicPr>
          <p:nvPr/>
        </p:nvPicPr>
        <p:blipFill>
          <a:blip r:embed="rId3"/>
          <a:stretch>
            <a:fillRect/>
          </a:stretch>
        </p:blipFill>
        <p:spPr>
          <a:xfrm>
            <a:off x="1634162" y="3503955"/>
            <a:ext cx="1602442" cy="1592235"/>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4057246" y="3518469"/>
                <a:ext cx="2034073" cy="15167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dirty="0">
                          <a:latin typeface="Cambria Math" panose="02040503050406030204" pitchFamily="18" charset="0"/>
                        </a:rPr>
                        <m:t>𝐹</m:t>
                      </m:r>
                      <m:r>
                        <a:rPr lang="en-US" altLang="zh-CN" sz="2800" i="1" dirty="0">
                          <a:latin typeface="Cambria Math" panose="02040503050406030204" pitchFamily="18" charset="0"/>
                        </a:rPr>
                        <m:t>(∙)</m:t>
                      </m:r>
                    </m:oMath>
                  </m:oMathPara>
                </a14:m>
                <a:endParaRPr lang="zh-TW"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4057246" y="3518469"/>
                <a:ext cx="2034073" cy="1516750"/>
              </a:xfrm>
              <a:prstGeom prst="rect">
                <a:avLst/>
              </a:prstGeom>
              <a:blipFill>
                <a:blip r:embed="rId4"/>
                <a:stretch>
                  <a:fillRect/>
                </a:stretch>
              </a:blipFill>
            </p:spPr>
            <p:txBody>
              <a:bodyPr/>
              <a:lstStyle/>
              <a:p>
                <a:r>
                  <a:rPr lang="en-US">
                    <a:noFill/>
                  </a:rPr>
                  <a:t> </a:t>
                </a:r>
              </a:p>
            </p:txBody>
          </p:sp>
        </mc:Fallback>
      </mc:AlternateContent>
      <p:sp>
        <p:nvSpPr>
          <p:cNvPr id="8" name="向右箭號 7"/>
          <p:cNvSpPr/>
          <p:nvPr/>
        </p:nvSpPr>
        <p:spPr>
          <a:xfrm>
            <a:off x="3328044" y="3864273"/>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a:off x="6183987" y="3874139"/>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6898676" y="4005524"/>
            <a:ext cx="721324" cy="584775"/>
          </a:xfrm>
          <a:prstGeom prst="rect">
            <a:avLst/>
          </a:prstGeom>
          <a:noFill/>
        </p:spPr>
        <p:txBody>
          <a:bodyPr wrap="square" rtlCol="0">
            <a:spAutoFit/>
          </a:bodyPr>
          <a:lstStyle/>
          <a:p>
            <a:r>
              <a:rPr lang="en-US" altLang="zh-TW" sz="3200" dirty="0"/>
              <a:t>“2”</a:t>
            </a:r>
            <a:endParaRPr lang="zh-TW" altLang="en-US" sz="3200" dirty="0"/>
          </a:p>
        </p:txBody>
      </p:sp>
      <p:pic>
        <p:nvPicPr>
          <p:cNvPr id="1026" name="Picture 2" descr="Exploring handwritten digit classification: a tidy analysis of the MNIST  dataset – Variance Explained">
            <a:extLst>
              <a:ext uri="{FF2B5EF4-FFF2-40B4-BE49-F238E27FC236}">
                <a16:creationId xmlns:a16="http://schemas.microsoft.com/office/drawing/2014/main" id="{9623DC4E-93F9-1BE1-A61A-1DDB2968C67F}"/>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Lst>
          </a:blip>
          <a:srcRect b="50000"/>
          <a:stretch/>
        </p:blipFill>
        <p:spPr bwMode="auto">
          <a:xfrm>
            <a:off x="5990145" y="261939"/>
            <a:ext cx="28575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53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Handwriting Digit Recognition</a:t>
            </a:r>
            <a:endParaRPr lang="zh-TW" altLang="en-US" dirty="0"/>
          </a:p>
        </p:txBody>
      </p:sp>
      <p:sp>
        <p:nvSpPr>
          <p:cNvPr id="3" name="文字版面配置區 2"/>
          <p:cNvSpPr>
            <a:spLocks noGrp="1"/>
          </p:cNvSpPr>
          <p:nvPr>
            <p:ph type="body" idx="1"/>
          </p:nvPr>
        </p:nvSpPr>
        <p:spPr/>
        <p:txBody>
          <a:bodyPr>
            <a:normAutofit/>
          </a:bodyPr>
          <a:lstStyle/>
          <a:p>
            <a:r>
              <a:rPr lang="en-US" altLang="zh-TW" sz="3200" dirty="0"/>
              <a:t>Input</a:t>
            </a:r>
            <a:endParaRPr lang="zh-TW" altLang="en-US" sz="3200" dirty="0"/>
          </a:p>
        </p:txBody>
      </p:sp>
      <p:sp>
        <p:nvSpPr>
          <p:cNvPr id="5" name="文字版面配置區 4"/>
          <p:cNvSpPr>
            <a:spLocks noGrp="1"/>
          </p:cNvSpPr>
          <p:nvPr>
            <p:ph type="body" sz="quarter" idx="3"/>
          </p:nvPr>
        </p:nvSpPr>
        <p:spPr/>
        <p:txBody>
          <a:bodyPr>
            <a:normAutofit/>
          </a:bodyPr>
          <a:lstStyle/>
          <a:p>
            <a:r>
              <a:rPr lang="en-US" altLang="zh-TW" sz="3200" dirty="0"/>
              <a:t>Output</a:t>
            </a:r>
            <a:endParaRPr lang="zh-TW" altLang="en-US" sz="3200" dirty="0"/>
          </a:p>
        </p:txBody>
      </p:sp>
      <p:pic>
        <p:nvPicPr>
          <p:cNvPr id="7" name="圖片 6"/>
          <p:cNvPicPr>
            <a:picLocks noChangeAspect="1"/>
          </p:cNvPicPr>
          <p:nvPr/>
        </p:nvPicPr>
        <p:blipFill>
          <a:blip r:embed="rId3"/>
          <a:stretch>
            <a:fillRect/>
          </a:stretch>
        </p:blipFill>
        <p:spPr>
          <a:xfrm>
            <a:off x="1088933" y="3309806"/>
            <a:ext cx="2130022" cy="2116455"/>
          </a:xfrm>
          <a:prstGeom prst="rect">
            <a:avLst/>
          </a:prstGeom>
        </p:spPr>
      </p:pic>
      <p:sp>
        <p:nvSpPr>
          <p:cNvPr id="8" name="文字方塊 7"/>
          <p:cNvSpPr txBox="1"/>
          <p:nvPr/>
        </p:nvSpPr>
        <p:spPr>
          <a:xfrm>
            <a:off x="1336292" y="5413288"/>
            <a:ext cx="1447800" cy="369332"/>
          </a:xfrm>
          <a:prstGeom prst="rect">
            <a:avLst/>
          </a:prstGeom>
          <a:noFill/>
        </p:spPr>
        <p:txBody>
          <a:bodyPr wrap="square" rtlCol="0">
            <a:spAutoFit/>
          </a:bodyPr>
          <a:lstStyle/>
          <a:p>
            <a:r>
              <a:rPr lang="en-US" altLang="zh-TW" dirty="0"/>
              <a:t>16 x 16 = 256</a:t>
            </a:r>
            <a:endParaRPr lang="zh-TW" altLang="en-US" dirty="0"/>
          </a:p>
        </p:txBody>
      </p:sp>
      <p:sp>
        <p:nvSpPr>
          <p:cNvPr id="9" name="矩形 8"/>
          <p:cNvSpPr/>
          <p:nvPr/>
        </p:nvSpPr>
        <p:spPr>
          <a:xfrm>
            <a:off x="3448638" y="300672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9"/>
          <p:cNvSpPr/>
          <p:nvPr/>
        </p:nvSpPr>
        <p:spPr>
          <a:xfrm>
            <a:off x="3517026" y="37244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1" name="矩形 10"/>
          <p:cNvSpPr/>
          <p:nvPr/>
        </p:nvSpPr>
        <p:spPr>
          <a:xfrm>
            <a:off x="3522844" y="315409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2" name="Object 12"/>
          <p:cNvGraphicFramePr>
            <a:graphicFrameLocks noChangeAspect="1"/>
          </p:cNvGraphicFramePr>
          <p:nvPr>
            <p:extLst>
              <p:ext uri="{D42A27DB-BD31-4B8C-83A1-F6EECF244321}">
                <p14:modId xmlns:p14="http://schemas.microsoft.com/office/powerpoint/2010/main" val="3645106544"/>
              </p:ext>
            </p:extLst>
          </p:nvPr>
        </p:nvGraphicFramePr>
        <p:xfrm>
          <a:off x="3535543" y="3058840"/>
          <a:ext cx="325438" cy="461962"/>
        </p:xfrm>
        <a:graphic>
          <a:graphicData uri="http://schemas.openxmlformats.org/presentationml/2006/ole">
            <mc:AlternateContent xmlns:mc="http://schemas.openxmlformats.org/markup-compatibility/2006">
              <mc:Choice xmlns:v="urn:schemas-microsoft-com:vml" Requires="v">
                <p:oleObj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3535543" y="305884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604717373"/>
              </p:ext>
            </p:extLst>
          </p:nvPr>
        </p:nvGraphicFramePr>
        <p:xfrm>
          <a:off x="3540839" y="3641569"/>
          <a:ext cx="352425" cy="461963"/>
        </p:xfrm>
        <a:graphic>
          <a:graphicData uri="http://schemas.openxmlformats.org/presentationml/2006/ole">
            <mc:AlternateContent xmlns:mc="http://schemas.openxmlformats.org/markup-compatibility/2006">
              <mc:Choice xmlns:v="urn:schemas-microsoft-com:vml" Requires="v">
                <p:oleObj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3540839" y="364156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矩形 13"/>
          <p:cNvSpPr/>
          <p:nvPr/>
        </p:nvSpPr>
        <p:spPr>
          <a:xfrm>
            <a:off x="3526551" y="512217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 name="Object 12"/>
          <p:cNvGraphicFramePr>
            <a:graphicFrameLocks noChangeAspect="1"/>
          </p:cNvGraphicFramePr>
          <p:nvPr>
            <p:extLst>
              <p:ext uri="{D42A27DB-BD31-4B8C-83A1-F6EECF244321}">
                <p14:modId xmlns:p14="http://schemas.microsoft.com/office/powerpoint/2010/main" val="3522919168"/>
              </p:ext>
            </p:extLst>
          </p:nvPr>
        </p:nvGraphicFramePr>
        <p:xfrm>
          <a:off x="3454628" y="5025409"/>
          <a:ext cx="544512" cy="488950"/>
        </p:xfrm>
        <a:graphic>
          <a:graphicData uri="http://schemas.openxmlformats.org/presentationml/2006/ole">
            <mc:AlternateContent xmlns:mc="http://schemas.openxmlformats.org/markup-compatibility/2006">
              <mc:Choice xmlns:v="urn:schemas-microsoft-com:vml" Requires="v">
                <p:oleObj name="方程式" r:id="rId8" imgW="253800" imgH="228600" progId="Equation.3">
                  <p:embed/>
                </p:oleObj>
              </mc:Choice>
              <mc:Fallback>
                <p:oleObj name="方程式" r:id="rId8" imgW="253800" imgH="228600" progId="Equation.3">
                  <p:embed/>
                  <p:pic>
                    <p:nvPicPr>
                      <p:cNvPr id="0" name=""/>
                      <p:cNvPicPr>
                        <a:picLocks noChangeAspect="1" noChangeArrowheads="1"/>
                      </p:cNvPicPr>
                      <p:nvPr/>
                    </p:nvPicPr>
                    <p:blipFill>
                      <a:blip r:embed="rId9"/>
                      <a:srcRect/>
                      <a:stretch>
                        <a:fillRect/>
                      </a:stretch>
                    </p:blipFill>
                    <p:spPr bwMode="auto">
                      <a:xfrm>
                        <a:off x="3454628" y="5025409"/>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文字方塊 15"/>
          <p:cNvSpPr txBox="1"/>
          <p:nvPr/>
        </p:nvSpPr>
        <p:spPr>
          <a:xfrm rot="5400000">
            <a:off x="3402483" y="440711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 name="手繪多邊形 16"/>
          <p:cNvSpPr/>
          <p:nvPr/>
        </p:nvSpPr>
        <p:spPr>
          <a:xfrm>
            <a:off x="1214665" y="3068121"/>
            <a:ext cx="2305050" cy="363941"/>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手繪多邊形 17"/>
          <p:cNvSpPr/>
          <p:nvPr/>
        </p:nvSpPr>
        <p:spPr>
          <a:xfrm>
            <a:off x="1348015" y="3241062"/>
            <a:ext cx="2171700" cy="646109"/>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18"/>
          <p:cNvSpPr/>
          <p:nvPr/>
        </p:nvSpPr>
        <p:spPr>
          <a:xfrm>
            <a:off x="3081565" y="5284171"/>
            <a:ext cx="463550" cy="243308"/>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1371218" y="5765880"/>
            <a:ext cx="1661390" cy="830997"/>
          </a:xfrm>
          <a:prstGeom prst="rect">
            <a:avLst/>
          </a:prstGeom>
          <a:noFill/>
        </p:spPr>
        <p:txBody>
          <a:bodyPr wrap="square" rtlCol="0">
            <a:spAutoFit/>
          </a:bodyPr>
          <a:lstStyle/>
          <a:p>
            <a:r>
              <a:rPr lang="en-US" altLang="zh-TW" sz="2400" dirty="0"/>
              <a:t>Ink → 1</a:t>
            </a:r>
          </a:p>
          <a:p>
            <a:r>
              <a:rPr lang="en-US" altLang="zh-TW" sz="2400" dirty="0"/>
              <a:t>No ink → 0</a:t>
            </a:r>
            <a:endParaRPr lang="zh-TW" altLang="en-US" sz="2400" dirty="0"/>
          </a:p>
        </p:txBody>
      </p:sp>
      <p:grpSp>
        <p:nvGrpSpPr>
          <p:cNvPr id="26" name="群組 25"/>
          <p:cNvGrpSpPr/>
          <p:nvPr/>
        </p:nvGrpSpPr>
        <p:grpSpPr>
          <a:xfrm>
            <a:off x="5179092" y="2822199"/>
            <a:ext cx="642352" cy="2642877"/>
            <a:chOff x="7142066" y="1987121"/>
            <a:chExt cx="642352" cy="2642877"/>
          </a:xfrm>
        </p:grpSpPr>
        <p:sp>
          <p:nvSpPr>
            <p:cNvPr id="21"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2" name="文字方塊 21"/>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文字方塊 22"/>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24" name="文字方塊 23"/>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25" name="文字方塊 24"/>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p:sp>
        <p:nvSpPr>
          <p:cNvPr id="27" name="文字方塊 26"/>
          <p:cNvSpPr txBox="1"/>
          <p:nvPr/>
        </p:nvSpPr>
        <p:spPr>
          <a:xfrm>
            <a:off x="5106944" y="5737345"/>
            <a:ext cx="3566686" cy="83099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TW" sz="2400" dirty="0"/>
              <a:t>Each dimension represents the confidence of a digit.</a:t>
            </a:r>
            <a:endParaRPr lang="zh-TW" altLang="en-US" sz="2400" dirty="0"/>
          </a:p>
        </p:txBody>
      </p:sp>
      <p:sp>
        <p:nvSpPr>
          <p:cNvPr id="28" name="文字方塊 27"/>
          <p:cNvSpPr txBox="1"/>
          <p:nvPr/>
        </p:nvSpPr>
        <p:spPr>
          <a:xfrm>
            <a:off x="6048212" y="2883754"/>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29" name="文字方塊 28"/>
          <p:cNvSpPr txBox="1"/>
          <p:nvPr/>
        </p:nvSpPr>
        <p:spPr>
          <a:xfrm>
            <a:off x="6055521" y="3665036"/>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30" name="文字方塊 29"/>
          <p:cNvSpPr txBox="1"/>
          <p:nvPr/>
        </p:nvSpPr>
        <p:spPr>
          <a:xfrm>
            <a:off x="6055521" y="4939005"/>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31" name="文字方塊 30"/>
          <p:cNvSpPr txBox="1"/>
          <p:nvPr/>
        </p:nvSpPr>
        <p:spPr>
          <a:xfrm rot="5400000">
            <a:off x="6188216" y="432180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2" name="矩形 31"/>
          <p:cNvSpPr/>
          <p:nvPr/>
        </p:nvSpPr>
        <p:spPr>
          <a:xfrm>
            <a:off x="5115795" y="2944663"/>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0.1</a:t>
            </a:r>
            <a:endParaRPr lang="zh-TW" altLang="en-US" sz="2400" dirty="0"/>
          </a:p>
        </p:txBody>
      </p:sp>
      <p:sp>
        <p:nvSpPr>
          <p:cNvPr id="33" name="矩形 32"/>
          <p:cNvSpPr/>
          <p:nvPr/>
        </p:nvSpPr>
        <p:spPr>
          <a:xfrm>
            <a:off x="5115795" y="3669068"/>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0.7</a:t>
            </a:r>
            <a:endParaRPr lang="zh-TW" altLang="en-US" sz="2400" dirty="0"/>
          </a:p>
        </p:txBody>
      </p:sp>
      <p:sp>
        <p:nvSpPr>
          <p:cNvPr id="34" name="矩形 33"/>
          <p:cNvSpPr/>
          <p:nvPr/>
        </p:nvSpPr>
        <p:spPr>
          <a:xfrm>
            <a:off x="5096948" y="4938330"/>
            <a:ext cx="656740"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0.2</a:t>
            </a:r>
            <a:endParaRPr lang="zh-TW" altLang="en-US" sz="2400" dirty="0"/>
          </a:p>
        </p:txBody>
      </p:sp>
      <p:sp>
        <p:nvSpPr>
          <p:cNvPr id="35" name="矩形 34"/>
          <p:cNvSpPr/>
          <p:nvPr/>
        </p:nvSpPr>
        <p:spPr>
          <a:xfrm>
            <a:off x="5007951" y="3577013"/>
            <a:ext cx="1950970" cy="640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7006627" y="3813785"/>
            <a:ext cx="1940923" cy="9033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The image is  “2”</a:t>
            </a:r>
            <a:endParaRPr lang="zh-TW" altLang="en-US" sz="2800" dirty="0"/>
          </a:p>
        </p:txBody>
      </p:sp>
    </p:spTree>
    <p:extLst>
      <p:ext uri="{BB962C8B-B14F-4D97-AF65-F5344CB8AC3E}">
        <p14:creationId xmlns:p14="http://schemas.microsoft.com/office/powerpoint/2010/main" val="119475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4" grpId="0" animBg="1"/>
      <p:bldP spid="16" grpId="0"/>
      <p:bldP spid="17" grpId="0" animBg="1"/>
      <p:bldP spid="18" grpId="0" animBg="1"/>
      <p:bldP spid="19" grpId="0" animBg="1"/>
      <p:bldP spid="20" grpId="0"/>
      <p:bldP spid="27" grpId="0" animBg="1"/>
      <p:bldP spid="28" grpId="0" animBg="1"/>
      <p:bldP spid="29" grpId="0" animBg="1"/>
      <p:bldP spid="30" grpId="0" animBg="1"/>
      <p:bldP spid="31" grpId="0"/>
      <p:bldP spid="32" grpId="0" animBg="1"/>
      <p:bldP spid="33" grpId="0" animBg="1"/>
      <p:bldP spid="34" grpId="0" animBg="1"/>
      <p:bldP spid="35" grpId="0" animBg="1"/>
      <p:bldP spid="3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3"/>
          <a:stretch>
            <a:fillRect/>
          </a:stretch>
        </p:blipFill>
        <p:spPr>
          <a:xfrm>
            <a:off x="662797" y="3158099"/>
            <a:ext cx="1602442" cy="1592235"/>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3825017" y="3184640"/>
                <a:ext cx="2034073" cy="15167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rPr>
                        <m:t>𝐹</m:t>
                      </m:r>
                      <m:r>
                        <a:rPr lang="en-US" altLang="zh-CN" sz="2800" i="1" dirty="0" smtClean="0">
                          <a:latin typeface="Cambria Math" panose="02040503050406030204" pitchFamily="18" charset="0"/>
                        </a:rPr>
                        <m:t>(∙)</m:t>
                      </m:r>
                    </m:oMath>
                  </m:oMathPara>
                </a14:m>
                <a:endParaRPr lang="zh-TW"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3825017" y="3184640"/>
                <a:ext cx="2034073" cy="1516750"/>
              </a:xfrm>
              <a:prstGeom prst="rect">
                <a:avLst/>
              </a:prstGeom>
              <a:blipFill>
                <a:blip r:embed="rId4"/>
                <a:stretch>
                  <a:fillRect/>
                </a:stretch>
              </a:blipFill>
            </p:spPr>
            <p:txBody>
              <a:bodyPr/>
              <a:lstStyle/>
              <a:p>
                <a:r>
                  <a:rPr lang="en-US">
                    <a:noFill/>
                  </a:rPr>
                  <a:t> </a:t>
                </a:r>
              </a:p>
            </p:txBody>
          </p:sp>
        </mc:Fallback>
      </mc:AlternateContent>
      <p:sp>
        <p:nvSpPr>
          <p:cNvPr id="8" name="向右箭號 7"/>
          <p:cNvSpPr/>
          <p:nvPr/>
        </p:nvSpPr>
        <p:spPr>
          <a:xfrm>
            <a:off x="3095815" y="3530444"/>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a:off x="5951758" y="3540310"/>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6666447" y="3671695"/>
            <a:ext cx="721324" cy="584775"/>
          </a:xfrm>
          <a:prstGeom prst="rect">
            <a:avLst/>
          </a:prstGeom>
          <a:noFill/>
        </p:spPr>
        <p:txBody>
          <a:bodyPr wrap="square" rtlCol="0">
            <a:spAutoFit/>
          </a:bodyPr>
          <a:lstStyle/>
          <a:p>
            <a:r>
              <a:rPr lang="en-US" altLang="zh-TW" sz="3200" dirty="0"/>
              <a:t>“2”</a:t>
            </a:r>
            <a:endParaRPr lang="zh-TW" altLang="en-US" sz="3200" dirty="0"/>
          </a:p>
        </p:txBody>
      </p:sp>
      <p:grpSp>
        <p:nvGrpSpPr>
          <p:cNvPr id="6" name="群組 5"/>
          <p:cNvGrpSpPr/>
          <p:nvPr/>
        </p:nvGrpSpPr>
        <p:grpSpPr>
          <a:xfrm>
            <a:off x="2462115" y="2538616"/>
            <a:ext cx="600084" cy="2625052"/>
            <a:chOff x="2462115" y="2538616"/>
            <a:chExt cx="600084" cy="2625052"/>
          </a:xfrm>
        </p:grpSpPr>
        <p:sp>
          <p:nvSpPr>
            <p:cNvPr id="12" name="矩形 11"/>
            <p:cNvSpPr/>
            <p:nvPr/>
          </p:nvSpPr>
          <p:spPr>
            <a:xfrm>
              <a:off x="2462115" y="253861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 name="矩形 12"/>
            <p:cNvSpPr/>
            <p:nvPr/>
          </p:nvSpPr>
          <p:spPr>
            <a:xfrm>
              <a:off x="2530503" y="325630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 name="矩形 13"/>
            <p:cNvSpPr/>
            <p:nvPr/>
          </p:nvSpPr>
          <p:spPr>
            <a:xfrm>
              <a:off x="2536321" y="268598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 name="Object 12"/>
            <p:cNvGraphicFramePr>
              <a:graphicFrameLocks noChangeAspect="1"/>
            </p:cNvGraphicFramePr>
            <p:nvPr>
              <p:extLst>
                <p:ext uri="{D42A27DB-BD31-4B8C-83A1-F6EECF244321}">
                  <p14:modId xmlns:p14="http://schemas.microsoft.com/office/powerpoint/2010/main" val="3121748135"/>
                </p:ext>
              </p:extLst>
            </p:nvPr>
          </p:nvGraphicFramePr>
          <p:xfrm>
            <a:off x="2549020" y="2590730"/>
            <a:ext cx="325438" cy="461962"/>
          </p:xfrm>
          <a:graphic>
            <a:graphicData uri="http://schemas.openxmlformats.org/presentationml/2006/ole">
              <mc:AlternateContent xmlns:mc="http://schemas.openxmlformats.org/markup-compatibility/2006">
                <mc:Choice xmlns:v="urn:schemas-microsoft-com:vml" Requires="v">
                  <p:oleObj name="方程式" r:id="rId5" imgW="152280" imgH="215640" progId="Equation.3">
                    <p:embed/>
                  </p:oleObj>
                </mc:Choice>
                <mc:Fallback>
                  <p:oleObj name="方程式" r:id="rId5" imgW="152280" imgH="215640" progId="Equation.3">
                    <p:embed/>
                    <p:pic>
                      <p:nvPicPr>
                        <p:cNvPr id="0" name=""/>
                        <p:cNvPicPr>
                          <a:picLocks noChangeAspect="1" noChangeArrowheads="1"/>
                        </p:cNvPicPr>
                        <p:nvPr/>
                      </p:nvPicPr>
                      <p:blipFill>
                        <a:blip r:embed="rId6"/>
                        <a:srcRect/>
                        <a:stretch>
                          <a:fillRect/>
                        </a:stretch>
                      </p:blipFill>
                      <p:spPr bwMode="auto">
                        <a:xfrm>
                          <a:off x="2549020" y="259073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extLst>
                <p:ext uri="{D42A27DB-BD31-4B8C-83A1-F6EECF244321}">
                  <p14:modId xmlns:p14="http://schemas.microsoft.com/office/powerpoint/2010/main" val="698351405"/>
                </p:ext>
              </p:extLst>
            </p:nvPr>
          </p:nvGraphicFramePr>
          <p:xfrm>
            <a:off x="2554316" y="3173459"/>
            <a:ext cx="352425" cy="461963"/>
          </p:xfrm>
          <a:graphic>
            <a:graphicData uri="http://schemas.openxmlformats.org/presentationml/2006/ole">
              <mc:AlternateContent xmlns:mc="http://schemas.openxmlformats.org/markup-compatibility/2006">
                <mc:Choice xmlns:v="urn:schemas-microsoft-com:vml" Requires="v">
                  <p:oleObj name="方程式" r:id="rId7" imgW="164880" imgH="215640" progId="Equation.3">
                    <p:embed/>
                  </p:oleObj>
                </mc:Choice>
                <mc:Fallback>
                  <p:oleObj name="方程式" r:id="rId7" imgW="164880" imgH="215640" progId="Equation.3">
                    <p:embed/>
                    <p:pic>
                      <p:nvPicPr>
                        <p:cNvPr id="0" name=""/>
                        <p:cNvPicPr>
                          <a:picLocks noChangeAspect="1" noChangeArrowheads="1"/>
                        </p:cNvPicPr>
                        <p:nvPr/>
                      </p:nvPicPr>
                      <p:blipFill>
                        <a:blip r:embed="rId8"/>
                        <a:srcRect/>
                        <a:stretch>
                          <a:fillRect/>
                        </a:stretch>
                      </p:blipFill>
                      <p:spPr bwMode="auto">
                        <a:xfrm>
                          <a:off x="2554316" y="317345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矩形 16"/>
            <p:cNvSpPr/>
            <p:nvPr/>
          </p:nvSpPr>
          <p:spPr>
            <a:xfrm>
              <a:off x="2540028" y="465406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8" name="Object 12"/>
            <p:cNvGraphicFramePr>
              <a:graphicFrameLocks noChangeAspect="1"/>
            </p:cNvGraphicFramePr>
            <p:nvPr>
              <p:extLst>
                <p:ext uri="{D42A27DB-BD31-4B8C-83A1-F6EECF244321}">
                  <p14:modId xmlns:p14="http://schemas.microsoft.com/office/powerpoint/2010/main" val="1965344105"/>
                </p:ext>
              </p:extLst>
            </p:nvPr>
          </p:nvGraphicFramePr>
          <p:xfrm>
            <a:off x="2468105" y="4557299"/>
            <a:ext cx="544512" cy="488950"/>
          </p:xfrm>
          <a:graphic>
            <a:graphicData uri="http://schemas.openxmlformats.org/presentationml/2006/ole">
              <mc:AlternateContent xmlns:mc="http://schemas.openxmlformats.org/markup-compatibility/2006">
                <mc:Choice xmlns:v="urn:schemas-microsoft-com:vml" Requires="v">
                  <p:oleObj name="方程式" r:id="rId9" imgW="253800" imgH="228600" progId="Equation.3">
                    <p:embed/>
                  </p:oleObj>
                </mc:Choice>
                <mc:Fallback>
                  <p:oleObj name="方程式" r:id="rId9" imgW="253800" imgH="228600" progId="Equation.3">
                    <p:embed/>
                    <p:pic>
                      <p:nvPicPr>
                        <p:cNvPr id="0" name=""/>
                        <p:cNvPicPr>
                          <a:picLocks noChangeAspect="1" noChangeArrowheads="1"/>
                        </p:cNvPicPr>
                        <p:nvPr/>
                      </p:nvPicPr>
                      <p:blipFill>
                        <a:blip r:embed="rId10"/>
                        <a:srcRect/>
                        <a:stretch>
                          <a:fillRect/>
                        </a:stretch>
                      </p:blipFill>
                      <p:spPr bwMode="auto">
                        <a:xfrm>
                          <a:off x="2468105" y="4557299"/>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文字方塊 18"/>
            <p:cNvSpPr txBox="1"/>
            <p:nvPr/>
          </p:nvSpPr>
          <p:spPr>
            <a:xfrm rot="5400000">
              <a:off x="2415960" y="393900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20" name="群組 19"/>
          <p:cNvGrpSpPr/>
          <p:nvPr/>
        </p:nvGrpSpPr>
        <p:grpSpPr>
          <a:xfrm>
            <a:off x="6745418" y="2501358"/>
            <a:ext cx="642352" cy="2642877"/>
            <a:chOff x="7142066" y="1987121"/>
            <a:chExt cx="642352" cy="2642877"/>
          </a:xfrm>
        </p:grpSpPr>
        <p:sp>
          <p:nvSpPr>
            <p:cNvPr id="21"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2" name="文字方塊 21"/>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文字方塊 22"/>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24" name="文字方塊 23"/>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25" name="文字方塊 24"/>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mc:AlternateContent xmlns:mc="http://schemas.openxmlformats.org/markup-compatibility/2006" xmlns:a14="http://schemas.microsoft.com/office/drawing/2010/main">
        <mc:Choice Requires="a14">
          <p:sp>
            <p:nvSpPr>
              <p:cNvPr id="29" name="文字方塊 28"/>
              <p:cNvSpPr txBox="1"/>
              <p:nvPr/>
            </p:nvSpPr>
            <p:spPr>
              <a:xfrm>
                <a:off x="3749382" y="4801774"/>
                <a:ext cx="2207720" cy="4357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𝑅</m:t>
                          </m:r>
                        </m:e>
                        <m:sup>
                          <m:r>
                            <a:rPr lang="en-US" altLang="zh-TW" sz="2800" b="0" i="1" smtClean="0">
                              <a:latin typeface="Cambria Math" panose="02040503050406030204" pitchFamily="18" charset="0"/>
                            </a:rPr>
                            <m:t>256</m:t>
                          </m:r>
                        </m:sup>
                      </m:sSup>
                      <m:r>
                        <a:rPr lang="en-US" altLang="zh-TW" sz="2800" b="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𝑅</m:t>
                          </m:r>
                        </m:e>
                        <m:sup>
                          <m:r>
                            <a:rPr lang="en-US" altLang="zh-TW" sz="2800" b="0" i="1" smtClean="0">
                              <a:latin typeface="Cambria Math" panose="02040503050406030204" pitchFamily="18" charset="0"/>
                            </a:rPr>
                            <m:t>10</m:t>
                          </m:r>
                        </m:sup>
                      </m:sSup>
                    </m:oMath>
                  </m:oMathPara>
                </a14:m>
                <a:endParaRPr lang="zh-TW" altLang="en-US" sz="28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3749382" y="4801774"/>
                <a:ext cx="2207720" cy="435760"/>
              </a:xfrm>
              <a:prstGeom prst="rect">
                <a:avLst/>
              </a:prstGeom>
              <a:blipFill rotWithShape="0">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p:cNvSpPr txBox="1"/>
              <p:nvPr/>
            </p:nvSpPr>
            <p:spPr>
              <a:xfrm>
                <a:off x="1997253" y="5438668"/>
                <a:ext cx="5792960" cy="95410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800" dirty="0"/>
                  <a:t>In deep learning, the function </a:t>
                </a:r>
                <a14:m>
                  <m:oMath xmlns:m="http://schemas.openxmlformats.org/officeDocument/2006/math">
                    <m:r>
                      <a:rPr lang="en-US" altLang="zh-CN" sz="2800" b="0" i="1" smtClean="0">
                        <a:latin typeface="Cambria Math" panose="02040503050406030204" pitchFamily="18" charset="0"/>
                      </a:rPr>
                      <m:t>𝐹</m:t>
                    </m:r>
                    <m:r>
                      <a:rPr lang="en-US" altLang="zh-CN" sz="2800" b="0" i="1" smtClean="0">
                        <a:latin typeface="Cambria Math" panose="02040503050406030204" pitchFamily="18" charset="0"/>
                      </a:rPr>
                      <m:t>(∙)</m:t>
                    </m:r>
                  </m:oMath>
                </a14:m>
                <a:r>
                  <a:rPr lang="zh-TW" altLang="en-US" sz="2800" dirty="0"/>
                  <a:t> </a:t>
                </a:r>
                <a:r>
                  <a:rPr lang="en-US" altLang="zh-TW" sz="2800" dirty="0"/>
                  <a:t>is represented by neural network</a:t>
                </a:r>
                <a:endParaRPr lang="zh-TW" altLang="en-US" sz="28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1997253" y="5438668"/>
                <a:ext cx="5792960" cy="954107"/>
              </a:xfrm>
              <a:prstGeom prst="rect">
                <a:avLst/>
              </a:prstGeom>
              <a:blipFill>
                <a:blip r:embed="rId12"/>
                <a:stretch>
                  <a:fillRect/>
                </a:stretch>
              </a:blipFill>
            </p:spPr>
            <p:txBody>
              <a:bodyPr/>
              <a:lstStyle/>
              <a:p>
                <a:r>
                  <a:rPr lang="en-US">
                    <a:noFill/>
                  </a:rPr>
                  <a:t> </a:t>
                </a:r>
              </a:p>
            </p:txBody>
          </p:sp>
        </mc:Fallback>
      </mc:AlternateContent>
      <p:sp>
        <p:nvSpPr>
          <p:cNvPr id="30" name="標題 1">
            <a:extLst>
              <a:ext uri="{FF2B5EF4-FFF2-40B4-BE49-F238E27FC236}">
                <a16:creationId xmlns:a16="http://schemas.microsoft.com/office/drawing/2014/main" id="{B4546462-517F-0C98-2D9D-9D1BD7F7E424}"/>
              </a:ext>
            </a:extLst>
          </p:cNvPr>
          <p:cNvSpPr>
            <a:spLocks noGrp="1"/>
          </p:cNvSpPr>
          <p:nvPr>
            <p:ph type="title"/>
          </p:nvPr>
        </p:nvSpPr>
        <p:spPr>
          <a:xfrm>
            <a:off x="629841" y="365126"/>
            <a:ext cx="7886700" cy="1325563"/>
          </a:xfrm>
        </p:spPr>
        <p:txBody>
          <a:bodyPr/>
          <a:lstStyle/>
          <a:p>
            <a:r>
              <a:rPr lang="en-US" altLang="zh-TW" dirty="0"/>
              <a:t>Handwriting Digit Recognition</a:t>
            </a:r>
            <a:endParaRPr lang="zh-TW" altLang="en-US" dirty="0"/>
          </a:p>
        </p:txBody>
      </p:sp>
    </p:spTree>
    <p:extLst>
      <p:ext uri="{BB962C8B-B14F-4D97-AF65-F5344CB8AC3E}">
        <p14:creationId xmlns:p14="http://schemas.microsoft.com/office/powerpoint/2010/main" val="260875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868" y="19910"/>
            <a:ext cx="6482953" cy="929998"/>
          </a:xfrm>
          <a:prstGeom prst="rect">
            <a:avLst/>
          </a:prstGeom>
        </p:spPr>
        <p:txBody>
          <a:bodyPr vert="horz" wrap="square" lIns="0" tIns="317500" rIns="0" bIns="0" rtlCol="0" anchor="ctr">
            <a:spAutoFit/>
          </a:bodyPr>
          <a:lstStyle/>
          <a:p>
            <a:pPr marL="12699">
              <a:spcBef>
                <a:spcPts val="100"/>
              </a:spcBef>
            </a:pPr>
            <a:r>
              <a:rPr lang="en-US" altLang="zh-CN" dirty="0"/>
              <a:t>Feature</a:t>
            </a:r>
            <a:r>
              <a:rPr lang="zh-CN" altLang="en-US" dirty="0"/>
              <a:t> </a:t>
            </a:r>
            <a:r>
              <a:rPr lang="en-US" altLang="zh-CN" dirty="0"/>
              <a:t>Visualization</a:t>
            </a:r>
            <a:endParaRPr lang="en-US" spc="-10" dirty="0"/>
          </a:p>
        </p:txBody>
      </p:sp>
      <p:sp>
        <p:nvSpPr>
          <p:cNvPr id="3" name="object 3"/>
          <p:cNvSpPr txBox="1"/>
          <p:nvPr/>
        </p:nvSpPr>
        <p:spPr>
          <a:xfrm>
            <a:off x="442393" y="1091704"/>
            <a:ext cx="8259213" cy="1419363"/>
          </a:xfrm>
          <a:prstGeom prst="rect">
            <a:avLst/>
          </a:prstGeom>
        </p:spPr>
        <p:txBody>
          <a:bodyPr vert="horz" wrap="square" lIns="0" tIns="12700" rIns="0" bIns="0" rtlCol="0">
            <a:spAutoFit/>
          </a:bodyPr>
          <a:lstStyle/>
          <a:p>
            <a:pPr marL="476244" marR="261607" indent="-342900">
              <a:lnSpc>
                <a:spcPct val="116100"/>
              </a:lnSpc>
              <a:buFont typeface="Courier New" panose="02070309020205020404" pitchFamily="49" charset="0"/>
              <a:buChar char="o"/>
              <a:tabLst>
                <a:tab pos="469241" algn="l"/>
                <a:tab pos="469876" algn="l"/>
              </a:tabLst>
            </a:pPr>
            <a:r>
              <a:rPr lang="en-US" sz="2000" dirty="0">
                <a:latin typeface="Calibri" panose="020F0502020204030204" pitchFamily="34" charset="0"/>
                <a:cs typeface="Calibri" panose="020F0502020204030204" pitchFamily="34" charset="0"/>
              </a:rPr>
              <a:t>PCA</a:t>
            </a:r>
            <a:r>
              <a:rPr lang="en-US" sz="2000" spc="-2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is</a:t>
            </a:r>
            <a:r>
              <a:rPr lang="en-US" sz="2000" spc="-2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good,</a:t>
            </a:r>
            <a:r>
              <a:rPr lang="en-US" sz="2000" spc="-2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but</a:t>
            </a:r>
            <a:r>
              <a:rPr lang="en-US" sz="2000" spc="-2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it</a:t>
            </a:r>
            <a:r>
              <a:rPr lang="en-US" sz="2000" spc="-15"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is</a:t>
            </a:r>
            <a:r>
              <a:rPr lang="en-US" sz="2000" spc="-2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a:t>
            </a:r>
            <a:r>
              <a:rPr lang="en-US" sz="2000" spc="-2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linear</a:t>
            </a:r>
            <a:r>
              <a:rPr lang="en-US" sz="2000" spc="-2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algorithm,</a:t>
            </a:r>
            <a:r>
              <a:rPr lang="en-US" sz="2000" spc="-15" dirty="0">
                <a:latin typeface="Calibri" panose="020F0502020204030204" pitchFamily="34" charset="0"/>
                <a:cs typeface="Calibri" panose="020F0502020204030204" pitchFamily="34" charset="0"/>
              </a:rPr>
              <a:t> </a:t>
            </a:r>
            <a:r>
              <a:rPr lang="en-US" sz="2000" spc="-10" dirty="0">
                <a:latin typeface="Calibri" panose="020F0502020204030204" pitchFamily="34" charset="0"/>
                <a:cs typeface="Calibri" panose="020F0502020204030204" pitchFamily="34" charset="0"/>
              </a:rPr>
              <a:t>meaning </a:t>
            </a:r>
            <a:r>
              <a:rPr lang="en-US" sz="2000" dirty="0">
                <a:latin typeface="Calibri" panose="020F0502020204030204" pitchFamily="34" charset="0"/>
                <a:cs typeface="Calibri" panose="020F0502020204030204" pitchFamily="34" charset="0"/>
              </a:rPr>
              <a:t>that</a:t>
            </a:r>
            <a:r>
              <a:rPr lang="en-US" sz="2000" spc="-2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it</a:t>
            </a:r>
            <a:r>
              <a:rPr lang="en-US" sz="2000" spc="-1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cannot</a:t>
            </a:r>
            <a:r>
              <a:rPr lang="en-US" sz="2000" spc="-1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represent</a:t>
            </a:r>
            <a:r>
              <a:rPr lang="en-US" sz="2000" spc="-1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complex</a:t>
            </a:r>
            <a:r>
              <a:rPr lang="en-US" sz="2000" spc="-5" dirty="0">
                <a:latin typeface="Calibri" panose="020F0502020204030204" pitchFamily="34" charset="0"/>
                <a:cs typeface="Calibri" panose="020F0502020204030204" pitchFamily="34" charset="0"/>
              </a:rPr>
              <a:t> </a:t>
            </a:r>
            <a:r>
              <a:rPr lang="en-US" sz="2000" spc="-10" dirty="0">
                <a:latin typeface="Calibri" panose="020F0502020204030204" pitchFamily="34" charset="0"/>
                <a:cs typeface="Calibri" panose="020F0502020204030204" pitchFamily="34" charset="0"/>
              </a:rPr>
              <a:t>relationship </a:t>
            </a:r>
            <a:r>
              <a:rPr lang="en-US" sz="2000" dirty="0">
                <a:latin typeface="Calibri" panose="020F0502020204030204" pitchFamily="34" charset="0"/>
                <a:cs typeface="Calibri" panose="020F0502020204030204" pitchFamily="34" charset="0"/>
              </a:rPr>
              <a:t>between</a:t>
            </a:r>
            <a:r>
              <a:rPr lang="en-US" sz="2000" spc="-35" dirty="0">
                <a:latin typeface="Calibri" panose="020F0502020204030204" pitchFamily="34" charset="0"/>
                <a:cs typeface="Calibri" panose="020F0502020204030204" pitchFamily="34" charset="0"/>
              </a:rPr>
              <a:t> </a:t>
            </a:r>
            <a:r>
              <a:rPr lang="en-US" sz="2000" spc="-10" dirty="0">
                <a:latin typeface="Calibri" panose="020F0502020204030204" pitchFamily="34" charset="0"/>
                <a:cs typeface="Calibri" panose="020F0502020204030204" pitchFamily="34" charset="0"/>
              </a:rPr>
              <a:t>features</a:t>
            </a:r>
          </a:p>
          <a:p>
            <a:pPr marL="476244" marR="261607" indent="-342900">
              <a:lnSpc>
                <a:spcPct val="116100"/>
              </a:lnSpc>
              <a:buFont typeface="Courier New" panose="02070309020205020404" pitchFamily="49" charset="0"/>
              <a:buChar char="o"/>
              <a:tabLst>
                <a:tab pos="469241" algn="l"/>
                <a:tab pos="469876" algn="l"/>
              </a:tabLst>
            </a:pPr>
            <a:r>
              <a:rPr lang="en-US" altLang="zh-CN" sz="2000" dirty="0">
                <a:latin typeface="Calibri" panose="020F0502020204030204" pitchFamily="34" charset="0"/>
                <a:cs typeface="Calibri" panose="020F0502020204030204" pitchFamily="34" charset="0"/>
              </a:rPr>
              <a:t>t-</a:t>
            </a:r>
            <a:r>
              <a:rPr lang="en-US" sz="2000" dirty="0">
                <a:latin typeface="Calibri" panose="020F0502020204030204" pitchFamily="34" charset="0"/>
                <a:cs typeface="Calibri" panose="020F0502020204030204" pitchFamily="34" charset="0"/>
              </a:rPr>
              <a:t>SNE</a:t>
            </a:r>
            <a:r>
              <a:rPr lang="en-US" sz="2000" spc="-25"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is</a:t>
            </a:r>
            <a:r>
              <a:rPr lang="en-US" sz="2000" spc="-25" dirty="0">
                <a:latin typeface="Calibri" panose="020F0502020204030204" pitchFamily="34" charset="0"/>
                <a:cs typeface="Calibri" panose="020F0502020204030204" pitchFamily="34" charset="0"/>
              </a:rPr>
              <a:t> </a:t>
            </a:r>
            <a:r>
              <a:rPr lang="en-US" sz="2000" spc="-10" dirty="0">
                <a:latin typeface="Calibri" panose="020F0502020204030204" pitchFamily="34" charset="0"/>
                <a:cs typeface="Calibri" panose="020F0502020204030204" pitchFamily="34" charset="0"/>
              </a:rPr>
              <a:t>non-</a:t>
            </a:r>
            <a:r>
              <a:rPr lang="en-US" sz="2000" dirty="0">
                <a:latin typeface="Calibri" panose="020F0502020204030204" pitchFamily="34" charset="0"/>
                <a:cs typeface="Calibri" panose="020F0502020204030204" pitchFamily="34" charset="0"/>
              </a:rPr>
              <a:t>linear</a:t>
            </a:r>
            <a:r>
              <a:rPr lang="en-US" sz="2000" spc="-25"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dimensionality</a:t>
            </a:r>
            <a:r>
              <a:rPr lang="en-US" sz="2000" spc="-20" dirty="0">
                <a:latin typeface="Calibri" panose="020F0502020204030204" pitchFamily="34" charset="0"/>
                <a:cs typeface="Calibri" panose="020F0502020204030204" pitchFamily="34" charset="0"/>
              </a:rPr>
              <a:t> </a:t>
            </a:r>
            <a:r>
              <a:rPr lang="en-US" sz="2000" spc="-10" dirty="0">
                <a:latin typeface="Calibri" panose="020F0502020204030204" pitchFamily="34" charset="0"/>
                <a:cs typeface="Calibri" panose="020F0502020204030204" pitchFamily="34" charset="0"/>
              </a:rPr>
              <a:t>reduction </a:t>
            </a:r>
            <a:r>
              <a:rPr lang="en-US" sz="2000" dirty="0">
                <a:latin typeface="Calibri" panose="020F0502020204030204" pitchFamily="34" charset="0"/>
                <a:cs typeface="Calibri" panose="020F0502020204030204" pitchFamily="34" charset="0"/>
              </a:rPr>
              <a:t>technique</a:t>
            </a:r>
            <a:r>
              <a:rPr lang="en-US" sz="2000" spc="-35"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that</a:t>
            </a:r>
            <a:r>
              <a:rPr lang="en-US" sz="2000" spc="-2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has</a:t>
            </a:r>
            <a:r>
              <a:rPr lang="en-US" sz="2000" spc="-2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better</a:t>
            </a:r>
            <a:r>
              <a:rPr lang="en-US" sz="2000" spc="-25"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performance.</a:t>
            </a:r>
            <a:r>
              <a:rPr lang="en-US" sz="2000" spc="-2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It</a:t>
            </a:r>
            <a:r>
              <a:rPr lang="en-US" sz="2000" spc="-2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is</a:t>
            </a:r>
            <a:r>
              <a:rPr lang="en-US" sz="2000" spc="-20" dirty="0">
                <a:latin typeface="Calibri" panose="020F0502020204030204" pitchFamily="34" charset="0"/>
                <a:cs typeface="Calibri" panose="020F0502020204030204" pitchFamily="34" charset="0"/>
              </a:rPr>
              <a:t> </a:t>
            </a:r>
            <a:r>
              <a:rPr lang="en-US" sz="2000" spc="-10" dirty="0">
                <a:latin typeface="Calibri" panose="020F0502020204030204" pitchFamily="34" charset="0"/>
                <a:cs typeface="Calibri" panose="020F0502020204030204" pitchFamily="34" charset="0"/>
              </a:rPr>
              <a:t>designed </a:t>
            </a:r>
            <a:r>
              <a:rPr lang="en-US" sz="2000" dirty="0">
                <a:latin typeface="Calibri" panose="020F0502020204030204" pitchFamily="34" charset="0"/>
                <a:cs typeface="Calibri" panose="020F0502020204030204" pitchFamily="34" charset="0"/>
              </a:rPr>
              <a:t>for</a:t>
            </a:r>
            <a:r>
              <a:rPr lang="en-US" sz="2000" spc="-40"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visualization</a:t>
            </a:r>
            <a:r>
              <a:rPr lang="en-US" sz="2000" spc="-35" dirty="0">
                <a:latin typeface="Calibri" panose="020F0502020204030204" pitchFamily="34" charset="0"/>
                <a:cs typeface="Calibri" panose="020F0502020204030204" pitchFamily="34" charset="0"/>
              </a:rPr>
              <a:t> </a:t>
            </a:r>
            <a:r>
              <a:rPr lang="en-US" sz="2000" spc="-10" dirty="0">
                <a:latin typeface="Calibri" panose="020F0502020204030204" pitchFamily="34" charset="0"/>
                <a:cs typeface="Calibri" panose="020F0502020204030204" pitchFamily="34" charset="0"/>
              </a:rPr>
              <a:t>purposes.</a:t>
            </a:r>
            <a:endParaRPr lang="en-US" sz="2000" dirty="0">
              <a:latin typeface="Calibri" panose="020F0502020204030204" pitchFamily="34" charset="0"/>
              <a:cs typeface="Calibri" panose="020F0502020204030204" pitchFamily="34" charset="0"/>
            </a:endParaRPr>
          </a:p>
        </p:txBody>
      </p:sp>
      <p:pic>
        <p:nvPicPr>
          <p:cNvPr id="5" name="Picture 2" descr="tSNE Degrades to PCA. At large Perplexity | by Nikolay Oskolkov | Towards  Data Science">
            <a:extLst>
              <a:ext uri="{FF2B5EF4-FFF2-40B4-BE49-F238E27FC236}">
                <a16:creationId xmlns:a16="http://schemas.microsoft.com/office/drawing/2014/main" id="{8E6343CA-B7AC-E6EC-DFBB-D7FE4D3C0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868" y="2828680"/>
            <a:ext cx="5359008" cy="38229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D4F41AA-E18F-6F17-E67C-C71548D36E7E}"/>
              </a:ext>
            </a:extLst>
          </p:cNvPr>
          <p:cNvSpPr txBox="1"/>
          <p:nvPr/>
        </p:nvSpPr>
        <p:spPr>
          <a:xfrm>
            <a:off x="6202765" y="4791422"/>
            <a:ext cx="1692112" cy="369332"/>
          </a:xfrm>
          <a:prstGeom prst="rect">
            <a:avLst/>
          </a:prstGeom>
          <a:noFill/>
        </p:spPr>
        <p:txBody>
          <a:bodyPr wrap="square">
            <a:spAutoFit/>
          </a:bodyPr>
          <a:lstStyle/>
          <a:p>
            <a:r>
              <a:rPr lang="en-US" altLang="zh-CN" dirty="0">
                <a:hlinkClick r:id="rId3"/>
              </a:rPr>
              <a:t>Example</a:t>
            </a:r>
            <a:r>
              <a:rPr lang="zh-CN" altLang="en-US" dirty="0">
                <a:hlinkClick r:id="rId3"/>
              </a:rPr>
              <a:t> </a:t>
            </a:r>
            <a:r>
              <a:rPr lang="en-US" altLang="zh-CN" dirty="0">
                <a:hlinkClick r:id="rId3"/>
              </a:rPr>
              <a:t>Link</a:t>
            </a:r>
            <a:endParaRPr lang="en-US" dirty="0"/>
          </a:p>
        </p:txBody>
      </p:sp>
      <p:sp>
        <p:nvSpPr>
          <p:cNvPr id="9" name="TextBox 8">
            <a:extLst>
              <a:ext uri="{FF2B5EF4-FFF2-40B4-BE49-F238E27FC236}">
                <a16:creationId xmlns:a16="http://schemas.microsoft.com/office/drawing/2014/main" id="{28C13DB1-CAEB-2A4C-EAA7-DEC8147CDDAA}"/>
              </a:ext>
            </a:extLst>
          </p:cNvPr>
          <p:cNvSpPr txBox="1"/>
          <p:nvPr/>
        </p:nvSpPr>
        <p:spPr>
          <a:xfrm>
            <a:off x="6175424" y="3244334"/>
            <a:ext cx="2747913" cy="369332"/>
          </a:xfrm>
          <a:prstGeom prst="rect">
            <a:avLst/>
          </a:prstGeom>
          <a:noFill/>
        </p:spPr>
        <p:txBody>
          <a:bodyPr wrap="square">
            <a:spAutoFit/>
          </a:bodyPr>
          <a:lstStyle/>
          <a:p>
            <a:r>
              <a:rPr lang="en-US" b="0" i="0" u="none" strike="noStrike" dirty="0" err="1">
                <a:solidFill>
                  <a:srgbClr val="2878A2"/>
                </a:solidFill>
                <a:effectLst/>
                <a:hlinkClick r:id="rId4" tooltip="sklearn.decomposition"/>
              </a:rPr>
              <a:t>sklearn.decomposition</a:t>
            </a:r>
            <a:r>
              <a:rPr lang="en-US" b="0" i="0" dirty="0" err="1">
                <a:solidFill>
                  <a:srgbClr val="212529"/>
                </a:solidFill>
                <a:effectLst/>
              </a:rPr>
              <a:t>.PCA</a:t>
            </a:r>
            <a:endParaRPr lang="en-US" b="0" i="0" dirty="0">
              <a:solidFill>
                <a:srgbClr val="212529"/>
              </a:solidFill>
              <a:effectLst/>
            </a:endParaRPr>
          </a:p>
        </p:txBody>
      </p:sp>
      <p:sp>
        <p:nvSpPr>
          <p:cNvPr id="11" name="TextBox 10">
            <a:extLst>
              <a:ext uri="{FF2B5EF4-FFF2-40B4-BE49-F238E27FC236}">
                <a16:creationId xmlns:a16="http://schemas.microsoft.com/office/drawing/2014/main" id="{FA6E2C7B-E11B-856C-306B-6E46DAE92D66}"/>
              </a:ext>
            </a:extLst>
          </p:cNvPr>
          <p:cNvSpPr txBox="1"/>
          <p:nvPr/>
        </p:nvSpPr>
        <p:spPr>
          <a:xfrm>
            <a:off x="6175424" y="3916343"/>
            <a:ext cx="2561734" cy="369332"/>
          </a:xfrm>
          <a:prstGeom prst="rect">
            <a:avLst/>
          </a:prstGeom>
          <a:noFill/>
        </p:spPr>
        <p:txBody>
          <a:bodyPr wrap="square">
            <a:spAutoFit/>
          </a:bodyPr>
          <a:lstStyle/>
          <a:p>
            <a:r>
              <a:rPr lang="en-US" b="0" i="0" u="none" strike="noStrike" dirty="0" err="1">
                <a:solidFill>
                  <a:srgbClr val="2878A2"/>
                </a:solidFill>
                <a:effectLst/>
                <a:hlinkClick r:id="rId5" tooltip="sklearn.manifold"/>
              </a:rPr>
              <a:t>sklearn.manifold</a:t>
            </a:r>
            <a:r>
              <a:rPr lang="en-US" b="0" i="0" dirty="0" err="1">
                <a:solidFill>
                  <a:srgbClr val="212529"/>
                </a:solidFill>
                <a:effectLst/>
              </a:rPr>
              <a:t>.TSNE</a:t>
            </a:r>
            <a:endParaRPr lang="en-US" b="0" i="0" dirty="0">
              <a:solidFill>
                <a:srgbClr val="212529"/>
              </a:solidFill>
              <a:effectLst/>
            </a:endParaRPr>
          </a:p>
        </p:txBody>
      </p:sp>
      <p:pic>
        <p:nvPicPr>
          <p:cNvPr id="1026" name="Picture 2">
            <a:extLst>
              <a:ext uri="{FF2B5EF4-FFF2-40B4-BE49-F238E27FC236}">
                <a16:creationId xmlns:a16="http://schemas.microsoft.com/office/drawing/2014/main" id="{87DE385D-C47F-6677-4F07-CB36D21B80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9616" y="5932077"/>
            <a:ext cx="1793721" cy="6480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2391" y="2937388"/>
            <a:ext cx="5178772" cy="874639"/>
          </a:xfrm>
          <a:prstGeom prst="rect">
            <a:avLst/>
          </a:prstGeom>
        </p:spPr>
        <p:txBody>
          <a:bodyPr vert="horz" wrap="square" lIns="0" tIns="8930" rIns="0" bIns="0" rtlCol="0" anchor="ctr">
            <a:spAutoFit/>
          </a:bodyPr>
          <a:lstStyle/>
          <a:p>
            <a:pPr marL="8929">
              <a:lnSpc>
                <a:spcPct val="100000"/>
              </a:lnSpc>
              <a:spcBef>
                <a:spcPts val="70"/>
              </a:spcBef>
              <a:tabLst>
                <a:tab pos="2310921" algn="l"/>
              </a:tabLst>
            </a:pPr>
            <a:r>
              <a:rPr sz="5625" spc="-7" dirty="0"/>
              <a:t>Neural</a:t>
            </a:r>
            <a:r>
              <a:rPr lang="en-US" sz="5625" spc="-7" dirty="0"/>
              <a:t> N</a:t>
            </a:r>
            <a:r>
              <a:rPr sz="5625" spc="-7" dirty="0"/>
              <a:t>etworks</a:t>
            </a:r>
            <a:endParaRPr sz="5625"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21530" y="32818"/>
            <a:ext cx="8270963" cy="1472638"/>
          </a:xfrm>
          <a:prstGeom prst="rect">
            <a:avLst/>
          </a:prstGeom>
        </p:spPr>
        <p:txBody>
          <a:bodyPr vert="horz" wrap="square" lIns="0" tIns="41076" rIns="0" bIns="0" rtlCol="0" anchor="ctr">
            <a:spAutoFit/>
          </a:bodyPr>
          <a:lstStyle/>
          <a:p>
            <a:pPr marL="8929">
              <a:lnSpc>
                <a:spcPct val="100000"/>
              </a:lnSpc>
              <a:spcBef>
                <a:spcPts val="323"/>
              </a:spcBef>
              <a:tabLst>
                <a:tab pos="1313064" algn="l"/>
                <a:tab pos="1581391" algn="l"/>
                <a:tab pos="2581927" algn="l"/>
                <a:tab pos="2939549" algn="l"/>
                <a:tab pos="4779445" algn="l"/>
                <a:tab pos="6065721" algn="l"/>
              </a:tabLst>
            </a:pPr>
            <a:r>
              <a:rPr sz="2800" spc="-7" dirty="0"/>
              <a:t>Connect</a:t>
            </a:r>
            <a:r>
              <a:rPr lang="en-US" sz="2800" spc="-7" dirty="0"/>
              <a:t> </a:t>
            </a:r>
            <a:r>
              <a:rPr sz="2800" spc="-35" dirty="0"/>
              <a:t>a</a:t>
            </a:r>
            <a:r>
              <a:rPr sz="2800" dirty="0"/>
              <a:t>	</a:t>
            </a:r>
            <a:r>
              <a:rPr sz="2800" spc="-7" dirty="0"/>
              <a:t>bunch</a:t>
            </a:r>
            <a:r>
              <a:rPr lang="en-US" sz="2800" spc="-7" dirty="0"/>
              <a:t> </a:t>
            </a:r>
            <a:r>
              <a:rPr sz="2800" spc="-18" dirty="0"/>
              <a:t>of</a:t>
            </a:r>
            <a:r>
              <a:rPr lang="en-US" sz="2800" spc="-18" dirty="0"/>
              <a:t> </a:t>
            </a:r>
            <a:r>
              <a:rPr sz="2800" spc="-7" dirty="0" err="1"/>
              <a:t>perceptrons</a:t>
            </a:r>
            <a:r>
              <a:rPr lang="en-US" sz="2800" spc="-7" dirty="0"/>
              <a:t> </a:t>
            </a:r>
            <a:r>
              <a:rPr sz="2800" spc="-7" dirty="0"/>
              <a:t>together</a:t>
            </a:r>
            <a:r>
              <a:rPr lang="en-US" sz="2800" spc="-7" dirty="0"/>
              <a:t> </a:t>
            </a:r>
            <a:r>
              <a:rPr sz="2800" spc="-35" dirty="0"/>
              <a:t>…</a:t>
            </a:r>
          </a:p>
          <a:p>
            <a:pPr marL="1949728">
              <a:lnSpc>
                <a:spcPct val="100000"/>
              </a:lnSpc>
              <a:spcBef>
                <a:spcPts val="570"/>
              </a:spcBef>
            </a:pPr>
            <a:r>
              <a:rPr sz="6000" dirty="0"/>
              <a:t>Neural</a:t>
            </a:r>
            <a:r>
              <a:rPr sz="6000" spc="-21" dirty="0"/>
              <a:t> </a:t>
            </a:r>
            <a:r>
              <a:rPr sz="6000" spc="-7" dirty="0"/>
              <a:t>Network</a:t>
            </a:r>
            <a:endParaRPr sz="6000" dirty="0"/>
          </a:p>
        </p:txBody>
      </p:sp>
      <p:sp>
        <p:nvSpPr>
          <p:cNvPr id="3" name="object 3"/>
          <p:cNvSpPr txBox="1"/>
          <p:nvPr/>
        </p:nvSpPr>
        <p:spPr>
          <a:xfrm>
            <a:off x="2431665" y="1519833"/>
            <a:ext cx="4281785" cy="312049"/>
          </a:xfrm>
          <a:prstGeom prst="rect">
            <a:avLst/>
          </a:prstGeom>
        </p:spPr>
        <p:txBody>
          <a:bodyPr vert="horz" wrap="square" lIns="0" tIns="8930" rIns="0" bIns="0" rtlCol="0">
            <a:spAutoFit/>
          </a:bodyPr>
          <a:lstStyle/>
          <a:p>
            <a:pPr marL="8929">
              <a:spcBef>
                <a:spcPts val="70"/>
              </a:spcBef>
            </a:pPr>
            <a:r>
              <a:rPr sz="1969" dirty="0">
                <a:latin typeface="Calibri" panose="020F0502020204030204" pitchFamily="34" charset="0"/>
                <a:cs typeface="Calibri" panose="020F0502020204030204" pitchFamily="34" charset="0"/>
              </a:rPr>
              <a:t>a</a:t>
            </a:r>
            <a:r>
              <a:rPr sz="1969" spc="7"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collection</a:t>
            </a:r>
            <a:r>
              <a:rPr sz="1969" spc="11"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of</a:t>
            </a:r>
            <a:r>
              <a:rPr sz="1969" spc="4"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connected</a:t>
            </a:r>
            <a:r>
              <a:rPr sz="1969" spc="11" dirty="0">
                <a:latin typeface="Calibri" panose="020F0502020204030204" pitchFamily="34" charset="0"/>
                <a:cs typeface="Calibri" panose="020F0502020204030204" pitchFamily="34" charset="0"/>
              </a:rPr>
              <a:t> </a:t>
            </a:r>
            <a:r>
              <a:rPr sz="1969" spc="-7" dirty="0">
                <a:latin typeface="Calibri" panose="020F0502020204030204" pitchFamily="34" charset="0"/>
                <a:cs typeface="Calibri" panose="020F0502020204030204" pitchFamily="34" charset="0"/>
              </a:rPr>
              <a:t>perceptrons</a:t>
            </a:r>
            <a:endParaRPr sz="1969" dirty="0">
              <a:latin typeface="Calibri" panose="020F0502020204030204" pitchFamily="34" charset="0"/>
              <a:cs typeface="Calibri" panose="020F0502020204030204" pitchFamily="34" charset="0"/>
            </a:endParaRPr>
          </a:p>
        </p:txBody>
      </p:sp>
      <p:grpSp>
        <p:nvGrpSpPr>
          <p:cNvPr id="4" name="object 4"/>
          <p:cNvGrpSpPr/>
          <p:nvPr/>
        </p:nvGrpSpPr>
        <p:grpSpPr>
          <a:xfrm>
            <a:off x="2176258" y="2278949"/>
            <a:ext cx="4791223" cy="3183880"/>
            <a:chOff x="3095122" y="3241172"/>
            <a:chExt cx="6814184" cy="4528185"/>
          </a:xfrm>
        </p:grpSpPr>
        <p:sp>
          <p:nvSpPr>
            <p:cNvPr id="5" name="object 5"/>
            <p:cNvSpPr/>
            <p:nvPr/>
          </p:nvSpPr>
          <p:spPr>
            <a:xfrm>
              <a:off x="3107815" y="37809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6" name="object 6"/>
            <p:cNvSpPr/>
            <p:nvPr/>
          </p:nvSpPr>
          <p:spPr>
            <a:xfrm>
              <a:off x="6136765" y="45111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7" name="object 7"/>
            <p:cNvSpPr/>
            <p:nvPr/>
          </p:nvSpPr>
          <p:spPr>
            <a:xfrm>
              <a:off x="3884089" y="4181313"/>
              <a:ext cx="2267585" cy="556260"/>
            </a:xfrm>
            <a:custGeom>
              <a:avLst/>
              <a:gdLst/>
              <a:ahLst/>
              <a:cxnLst/>
              <a:rect l="l" t="t" r="r" b="b"/>
              <a:pathLst>
                <a:path w="2267585" h="556260">
                  <a:moveTo>
                    <a:pt x="2206872" y="534846"/>
                  </a:moveTo>
                  <a:lnTo>
                    <a:pt x="2184654" y="555777"/>
                  </a:lnTo>
                  <a:lnTo>
                    <a:pt x="2263622" y="536752"/>
                  </a:lnTo>
                  <a:lnTo>
                    <a:pt x="2215121" y="536752"/>
                  </a:lnTo>
                  <a:lnTo>
                    <a:pt x="2206872" y="534846"/>
                  </a:lnTo>
                  <a:close/>
                </a:path>
                <a:path w="2267585" h="556260">
                  <a:moveTo>
                    <a:pt x="2217976" y="524384"/>
                  </a:moveTo>
                  <a:lnTo>
                    <a:pt x="2206872" y="534846"/>
                  </a:lnTo>
                  <a:lnTo>
                    <a:pt x="2215121" y="536752"/>
                  </a:lnTo>
                  <a:lnTo>
                    <a:pt x="2217976" y="524384"/>
                  </a:lnTo>
                  <a:close/>
                </a:path>
                <a:path w="2267585" h="556260">
                  <a:moveTo>
                    <a:pt x="2201811" y="481545"/>
                  </a:moveTo>
                  <a:lnTo>
                    <a:pt x="2212585" y="510093"/>
                  </a:lnTo>
                  <a:lnTo>
                    <a:pt x="2220836" y="512000"/>
                  </a:lnTo>
                  <a:lnTo>
                    <a:pt x="2215121" y="536752"/>
                  </a:lnTo>
                  <a:lnTo>
                    <a:pt x="2263622" y="536752"/>
                  </a:lnTo>
                  <a:lnTo>
                    <a:pt x="2267470" y="535825"/>
                  </a:lnTo>
                  <a:lnTo>
                    <a:pt x="2201811" y="481545"/>
                  </a:lnTo>
                  <a:close/>
                </a:path>
                <a:path w="2267585" h="556260">
                  <a:moveTo>
                    <a:pt x="5714" y="0"/>
                  </a:moveTo>
                  <a:lnTo>
                    <a:pt x="0" y="24752"/>
                  </a:lnTo>
                  <a:lnTo>
                    <a:pt x="2206872" y="534846"/>
                  </a:lnTo>
                  <a:lnTo>
                    <a:pt x="2217977" y="524380"/>
                  </a:lnTo>
                  <a:lnTo>
                    <a:pt x="2212585" y="510093"/>
                  </a:lnTo>
                  <a:lnTo>
                    <a:pt x="5714" y="0"/>
                  </a:lnTo>
                  <a:close/>
                </a:path>
                <a:path w="2267585" h="556260">
                  <a:moveTo>
                    <a:pt x="2212585" y="510093"/>
                  </a:moveTo>
                  <a:lnTo>
                    <a:pt x="2217977" y="524380"/>
                  </a:lnTo>
                  <a:lnTo>
                    <a:pt x="2220836" y="512000"/>
                  </a:lnTo>
                  <a:lnTo>
                    <a:pt x="2212585" y="510093"/>
                  </a:lnTo>
                  <a:close/>
                </a:path>
              </a:pathLst>
            </a:custGeom>
            <a:solidFill>
              <a:srgbClr val="000000"/>
            </a:solidFill>
          </p:spPr>
          <p:txBody>
            <a:bodyPr wrap="square" lIns="0" tIns="0" rIns="0" bIns="0" rtlCol="0"/>
            <a:lstStyle/>
            <a:p>
              <a:endParaRPr sz="1266"/>
            </a:p>
          </p:txBody>
        </p:sp>
        <p:sp>
          <p:nvSpPr>
            <p:cNvPr id="8" name="object 8"/>
            <p:cNvSpPr/>
            <p:nvPr/>
          </p:nvSpPr>
          <p:spPr>
            <a:xfrm>
              <a:off x="3107815" y="50382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9" name="object 9"/>
            <p:cNvSpPr/>
            <p:nvPr/>
          </p:nvSpPr>
          <p:spPr>
            <a:xfrm>
              <a:off x="3859241" y="4928273"/>
              <a:ext cx="2266950" cy="518795"/>
            </a:xfrm>
            <a:custGeom>
              <a:avLst/>
              <a:gdLst/>
              <a:ahLst/>
              <a:cxnLst/>
              <a:rect l="l" t="t" r="r" b="b"/>
              <a:pathLst>
                <a:path w="2266950" h="518795">
                  <a:moveTo>
                    <a:pt x="2206268" y="21287"/>
                  </a:moveTo>
                  <a:lnTo>
                    <a:pt x="0" y="493750"/>
                  </a:lnTo>
                  <a:lnTo>
                    <a:pt x="5321" y="518591"/>
                  </a:lnTo>
                  <a:lnTo>
                    <a:pt x="2211584" y="46117"/>
                  </a:lnTo>
                  <a:lnTo>
                    <a:pt x="2217190" y="31961"/>
                  </a:lnTo>
                  <a:lnTo>
                    <a:pt x="2206268" y="21287"/>
                  </a:lnTo>
                  <a:close/>
                </a:path>
                <a:path w="2266950" h="518795">
                  <a:moveTo>
                    <a:pt x="2259987" y="19519"/>
                  </a:moveTo>
                  <a:lnTo>
                    <a:pt x="2214524" y="19519"/>
                  </a:lnTo>
                  <a:lnTo>
                    <a:pt x="2219845" y="44348"/>
                  </a:lnTo>
                  <a:lnTo>
                    <a:pt x="2211584" y="46117"/>
                  </a:lnTo>
                  <a:lnTo>
                    <a:pt x="2200338" y="74510"/>
                  </a:lnTo>
                  <a:lnTo>
                    <a:pt x="2266873" y="21297"/>
                  </a:lnTo>
                  <a:lnTo>
                    <a:pt x="2259987" y="19519"/>
                  </a:lnTo>
                  <a:close/>
                </a:path>
                <a:path w="2266950" h="518795">
                  <a:moveTo>
                    <a:pt x="2217190" y="31961"/>
                  </a:moveTo>
                  <a:lnTo>
                    <a:pt x="2211584" y="46117"/>
                  </a:lnTo>
                  <a:lnTo>
                    <a:pt x="2219845" y="44348"/>
                  </a:lnTo>
                  <a:lnTo>
                    <a:pt x="2217190" y="31961"/>
                  </a:lnTo>
                  <a:close/>
                </a:path>
                <a:path w="2266950" h="518795">
                  <a:moveTo>
                    <a:pt x="2214524" y="19519"/>
                  </a:moveTo>
                  <a:lnTo>
                    <a:pt x="2206268" y="21287"/>
                  </a:lnTo>
                  <a:lnTo>
                    <a:pt x="2217178" y="31902"/>
                  </a:lnTo>
                  <a:lnTo>
                    <a:pt x="2214524" y="19519"/>
                  </a:lnTo>
                  <a:close/>
                </a:path>
                <a:path w="2266950" h="518795">
                  <a:moveTo>
                    <a:pt x="2184387" y="0"/>
                  </a:moveTo>
                  <a:lnTo>
                    <a:pt x="2206268" y="21287"/>
                  </a:lnTo>
                  <a:lnTo>
                    <a:pt x="2214524" y="19519"/>
                  </a:lnTo>
                  <a:lnTo>
                    <a:pt x="2259987" y="19519"/>
                  </a:lnTo>
                  <a:lnTo>
                    <a:pt x="2184387" y="0"/>
                  </a:lnTo>
                  <a:close/>
                </a:path>
              </a:pathLst>
            </a:custGeom>
            <a:solidFill>
              <a:srgbClr val="000000"/>
            </a:solidFill>
          </p:spPr>
          <p:txBody>
            <a:bodyPr wrap="square" lIns="0" tIns="0" rIns="0" bIns="0" rtlCol="0"/>
            <a:lstStyle/>
            <a:p>
              <a:endParaRPr sz="1266"/>
            </a:p>
          </p:txBody>
        </p:sp>
        <p:sp>
          <p:nvSpPr>
            <p:cNvPr id="10" name="object 10"/>
            <p:cNvSpPr/>
            <p:nvPr/>
          </p:nvSpPr>
          <p:spPr>
            <a:xfrm>
              <a:off x="3107815" y="62955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1" name="object 11"/>
            <p:cNvSpPr/>
            <p:nvPr/>
          </p:nvSpPr>
          <p:spPr>
            <a:xfrm>
              <a:off x="6136765" y="57684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2" name="object 12"/>
            <p:cNvSpPr/>
            <p:nvPr/>
          </p:nvSpPr>
          <p:spPr>
            <a:xfrm>
              <a:off x="3879524" y="5134298"/>
              <a:ext cx="2317115" cy="1532255"/>
            </a:xfrm>
            <a:custGeom>
              <a:avLst/>
              <a:gdLst/>
              <a:ahLst/>
              <a:cxnLst/>
              <a:rect l="l" t="t" r="r" b="b"/>
              <a:pathLst>
                <a:path w="2317115" h="1532254">
                  <a:moveTo>
                    <a:pt x="2260221" y="21993"/>
                  </a:moveTo>
                  <a:lnTo>
                    <a:pt x="0" y="1510626"/>
                  </a:lnTo>
                  <a:lnTo>
                    <a:pt x="13970" y="1531835"/>
                  </a:lnTo>
                  <a:lnTo>
                    <a:pt x="2274193" y="43200"/>
                  </a:lnTo>
                  <a:lnTo>
                    <a:pt x="2274277" y="27939"/>
                  </a:lnTo>
                  <a:lnTo>
                    <a:pt x="2260221" y="21993"/>
                  </a:lnTo>
                  <a:close/>
                </a:path>
                <a:path w="2317115" h="1532254">
                  <a:moveTo>
                    <a:pt x="2306663" y="17335"/>
                  </a:moveTo>
                  <a:lnTo>
                    <a:pt x="2267292" y="17335"/>
                  </a:lnTo>
                  <a:lnTo>
                    <a:pt x="2281262" y="38544"/>
                  </a:lnTo>
                  <a:lnTo>
                    <a:pt x="2274193" y="43200"/>
                  </a:lnTo>
                  <a:lnTo>
                    <a:pt x="2274023" y="73736"/>
                  </a:lnTo>
                  <a:lnTo>
                    <a:pt x="2306663" y="17335"/>
                  </a:lnTo>
                  <a:close/>
                </a:path>
                <a:path w="2317115" h="1532254">
                  <a:moveTo>
                    <a:pt x="2274277" y="27939"/>
                  </a:moveTo>
                  <a:lnTo>
                    <a:pt x="2274193" y="43200"/>
                  </a:lnTo>
                  <a:lnTo>
                    <a:pt x="2281262" y="38544"/>
                  </a:lnTo>
                  <a:lnTo>
                    <a:pt x="2274277" y="27939"/>
                  </a:lnTo>
                  <a:close/>
                </a:path>
                <a:path w="2317115" h="1532254">
                  <a:moveTo>
                    <a:pt x="2267292" y="17335"/>
                  </a:moveTo>
                  <a:lnTo>
                    <a:pt x="2260221" y="21993"/>
                  </a:lnTo>
                  <a:lnTo>
                    <a:pt x="2274277" y="27939"/>
                  </a:lnTo>
                  <a:lnTo>
                    <a:pt x="2267292" y="17335"/>
                  </a:lnTo>
                  <a:close/>
                </a:path>
                <a:path w="2317115" h="1532254">
                  <a:moveTo>
                    <a:pt x="2316695" y="0"/>
                  </a:moveTo>
                  <a:lnTo>
                    <a:pt x="2232101" y="10096"/>
                  </a:lnTo>
                  <a:lnTo>
                    <a:pt x="2260221" y="21993"/>
                  </a:lnTo>
                  <a:lnTo>
                    <a:pt x="2267292" y="17335"/>
                  </a:lnTo>
                  <a:lnTo>
                    <a:pt x="2306663" y="17335"/>
                  </a:lnTo>
                  <a:lnTo>
                    <a:pt x="2316695" y="0"/>
                  </a:lnTo>
                  <a:close/>
                </a:path>
              </a:pathLst>
            </a:custGeom>
            <a:solidFill>
              <a:srgbClr val="000000"/>
            </a:solidFill>
          </p:spPr>
          <p:txBody>
            <a:bodyPr wrap="square" lIns="0" tIns="0" rIns="0" bIns="0" rtlCol="0"/>
            <a:lstStyle/>
            <a:p>
              <a:endParaRPr sz="1266"/>
            </a:p>
          </p:txBody>
        </p:sp>
        <p:sp>
          <p:nvSpPr>
            <p:cNvPr id="13" name="object 13"/>
            <p:cNvSpPr/>
            <p:nvPr/>
          </p:nvSpPr>
          <p:spPr>
            <a:xfrm>
              <a:off x="6136765" y="32538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4" name="object 14"/>
            <p:cNvSpPr/>
            <p:nvPr/>
          </p:nvSpPr>
          <p:spPr>
            <a:xfrm>
              <a:off x="3899293" y="3593909"/>
              <a:ext cx="2277745" cy="2329180"/>
            </a:xfrm>
            <a:custGeom>
              <a:avLst/>
              <a:gdLst/>
              <a:ahLst/>
              <a:cxnLst/>
              <a:rect l="l" t="t" r="r" b="b"/>
              <a:pathLst>
                <a:path w="2277745" h="2329179">
                  <a:moveTo>
                    <a:pt x="2277148" y="2328837"/>
                  </a:moveTo>
                  <a:lnTo>
                    <a:pt x="2267000" y="2308174"/>
                  </a:lnTo>
                  <a:lnTo>
                    <a:pt x="2239619" y="2252357"/>
                  </a:lnTo>
                  <a:lnTo>
                    <a:pt x="2237689" y="2282825"/>
                  </a:lnTo>
                  <a:lnTo>
                    <a:pt x="48260" y="614730"/>
                  </a:lnTo>
                  <a:lnTo>
                    <a:pt x="2128482" y="44526"/>
                  </a:lnTo>
                  <a:lnTo>
                    <a:pt x="2118855" y="73494"/>
                  </a:lnTo>
                  <a:lnTo>
                    <a:pt x="2180971" y="17780"/>
                  </a:lnTo>
                  <a:lnTo>
                    <a:pt x="2182279" y="16598"/>
                  </a:lnTo>
                  <a:lnTo>
                    <a:pt x="2098713" y="0"/>
                  </a:lnTo>
                  <a:lnTo>
                    <a:pt x="2121763" y="20027"/>
                  </a:lnTo>
                  <a:lnTo>
                    <a:pt x="22834" y="595363"/>
                  </a:lnTo>
                  <a:lnTo>
                    <a:pt x="15392" y="589686"/>
                  </a:lnTo>
                  <a:lnTo>
                    <a:pt x="7962" y="599440"/>
                  </a:lnTo>
                  <a:lnTo>
                    <a:pt x="4330" y="600430"/>
                  </a:lnTo>
                  <a:lnTo>
                    <a:pt x="5080" y="603211"/>
                  </a:lnTo>
                  <a:lnTo>
                    <a:pt x="0" y="609892"/>
                  </a:lnTo>
                  <a:lnTo>
                    <a:pt x="8750" y="616572"/>
                  </a:lnTo>
                  <a:lnTo>
                    <a:pt x="11049" y="624928"/>
                  </a:lnTo>
                  <a:lnTo>
                    <a:pt x="17437" y="623189"/>
                  </a:lnTo>
                  <a:lnTo>
                    <a:pt x="2222296" y="2303018"/>
                  </a:lnTo>
                  <a:lnTo>
                    <a:pt x="2193442" y="2312962"/>
                  </a:lnTo>
                  <a:lnTo>
                    <a:pt x="2277148" y="2328837"/>
                  </a:lnTo>
                  <a:close/>
                </a:path>
              </a:pathLst>
            </a:custGeom>
            <a:solidFill>
              <a:srgbClr val="000000"/>
            </a:solidFill>
          </p:spPr>
          <p:txBody>
            <a:bodyPr wrap="square" lIns="0" tIns="0" rIns="0" bIns="0" rtlCol="0"/>
            <a:lstStyle/>
            <a:p>
              <a:endParaRPr sz="1266"/>
            </a:p>
          </p:txBody>
        </p:sp>
        <p:sp>
          <p:nvSpPr>
            <p:cNvPr id="15" name="object 15"/>
            <p:cNvSpPr/>
            <p:nvPr/>
          </p:nvSpPr>
          <p:spPr>
            <a:xfrm>
              <a:off x="6136765" y="70257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6" name="object 16"/>
            <p:cNvSpPr/>
            <p:nvPr/>
          </p:nvSpPr>
          <p:spPr>
            <a:xfrm>
              <a:off x="3854234" y="3768216"/>
              <a:ext cx="2320925" cy="3703954"/>
            </a:xfrm>
            <a:custGeom>
              <a:avLst/>
              <a:gdLst/>
              <a:ahLst/>
              <a:cxnLst/>
              <a:rect l="l" t="t" r="r" b="b"/>
              <a:pathLst>
                <a:path w="2320925" h="3703954">
                  <a:moveTo>
                    <a:pt x="2320683" y="139433"/>
                  </a:moveTo>
                  <a:lnTo>
                    <a:pt x="2242756" y="173863"/>
                  </a:lnTo>
                  <a:lnTo>
                    <a:pt x="2273122" y="176999"/>
                  </a:lnTo>
                  <a:lnTo>
                    <a:pt x="1028090" y="1681759"/>
                  </a:lnTo>
                  <a:lnTo>
                    <a:pt x="1011504" y="1660512"/>
                  </a:lnTo>
                  <a:lnTo>
                    <a:pt x="1011504" y="1701800"/>
                  </a:lnTo>
                  <a:lnTo>
                    <a:pt x="859193" y="1885886"/>
                  </a:lnTo>
                  <a:lnTo>
                    <a:pt x="841336" y="1881225"/>
                  </a:lnTo>
                  <a:lnTo>
                    <a:pt x="841336" y="1907476"/>
                  </a:lnTo>
                  <a:lnTo>
                    <a:pt x="632015" y="2160460"/>
                  </a:lnTo>
                  <a:lnTo>
                    <a:pt x="85090" y="1710067"/>
                  </a:lnTo>
                  <a:lnTo>
                    <a:pt x="841336" y="1907476"/>
                  </a:lnTo>
                  <a:lnTo>
                    <a:pt x="841336" y="1881225"/>
                  </a:lnTo>
                  <a:lnTo>
                    <a:pt x="42621" y="1672729"/>
                  </a:lnTo>
                  <a:lnTo>
                    <a:pt x="636968" y="1222006"/>
                  </a:lnTo>
                  <a:lnTo>
                    <a:pt x="1011504" y="1701800"/>
                  </a:lnTo>
                  <a:lnTo>
                    <a:pt x="1011504" y="1660512"/>
                  </a:lnTo>
                  <a:lnTo>
                    <a:pt x="657212" y="1206652"/>
                  </a:lnTo>
                  <a:lnTo>
                    <a:pt x="2187791" y="45935"/>
                  </a:lnTo>
                  <a:lnTo>
                    <a:pt x="2189645" y="76403"/>
                  </a:lnTo>
                  <a:lnTo>
                    <a:pt x="2217178" y="20574"/>
                  </a:lnTo>
                  <a:lnTo>
                    <a:pt x="2227338" y="0"/>
                  </a:lnTo>
                  <a:lnTo>
                    <a:pt x="2143607" y="15697"/>
                  </a:lnTo>
                  <a:lnTo>
                    <a:pt x="2172449" y="25692"/>
                  </a:lnTo>
                  <a:lnTo>
                    <a:pt x="641591" y="1186624"/>
                  </a:lnTo>
                  <a:lnTo>
                    <a:pt x="42722" y="419468"/>
                  </a:lnTo>
                  <a:lnTo>
                    <a:pt x="22694" y="435102"/>
                  </a:lnTo>
                  <a:lnTo>
                    <a:pt x="621347" y="1201978"/>
                  </a:lnTo>
                  <a:lnTo>
                    <a:pt x="0" y="1673174"/>
                  </a:lnTo>
                  <a:lnTo>
                    <a:pt x="15341" y="1693418"/>
                  </a:lnTo>
                  <a:lnTo>
                    <a:pt x="33820" y="1679409"/>
                  </a:lnTo>
                  <a:lnTo>
                    <a:pt x="32893" y="1682965"/>
                  </a:lnTo>
                  <a:lnTo>
                    <a:pt x="24549" y="1693100"/>
                  </a:lnTo>
                  <a:lnTo>
                    <a:pt x="615823" y="2180031"/>
                  </a:lnTo>
                  <a:lnTo>
                    <a:pt x="46596" y="2868003"/>
                  </a:lnTo>
                  <a:lnTo>
                    <a:pt x="49047" y="2870047"/>
                  </a:lnTo>
                  <a:lnTo>
                    <a:pt x="33248" y="2864193"/>
                  </a:lnTo>
                  <a:lnTo>
                    <a:pt x="24434" y="2888018"/>
                  </a:lnTo>
                  <a:lnTo>
                    <a:pt x="2179688" y="3685463"/>
                  </a:lnTo>
                  <a:lnTo>
                    <a:pt x="2154999" y="3703421"/>
                  </a:lnTo>
                  <a:lnTo>
                    <a:pt x="2239683" y="3694125"/>
                  </a:lnTo>
                  <a:lnTo>
                    <a:pt x="2234323" y="3688410"/>
                  </a:lnTo>
                  <a:lnTo>
                    <a:pt x="2181441" y="3631946"/>
                  </a:lnTo>
                  <a:lnTo>
                    <a:pt x="2188502" y="3661651"/>
                  </a:lnTo>
                  <a:lnTo>
                    <a:pt x="83286" y="2882722"/>
                  </a:lnTo>
                  <a:lnTo>
                    <a:pt x="1182649" y="2646819"/>
                  </a:lnTo>
                  <a:lnTo>
                    <a:pt x="2198471" y="3483330"/>
                  </a:lnTo>
                  <a:lnTo>
                    <a:pt x="2169249" y="3492169"/>
                  </a:lnTo>
                  <a:lnTo>
                    <a:pt x="2252294" y="3511194"/>
                  </a:lnTo>
                  <a:lnTo>
                    <a:pt x="2242312" y="3488715"/>
                  </a:lnTo>
                  <a:lnTo>
                    <a:pt x="2217686" y="3433343"/>
                  </a:lnTo>
                  <a:lnTo>
                    <a:pt x="2214613" y="3463721"/>
                  </a:lnTo>
                  <a:lnTo>
                    <a:pt x="1214335" y="2640025"/>
                  </a:lnTo>
                  <a:lnTo>
                    <a:pt x="1667941" y="2542692"/>
                  </a:lnTo>
                  <a:lnTo>
                    <a:pt x="2257971" y="3298482"/>
                  </a:lnTo>
                  <a:lnTo>
                    <a:pt x="2227529" y="3300768"/>
                  </a:lnTo>
                  <a:lnTo>
                    <a:pt x="2304453" y="3337382"/>
                  </a:lnTo>
                  <a:lnTo>
                    <a:pt x="2297950" y="3305162"/>
                  </a:lnTo>
                  <a:lnTo>
                    <a:pt x="2287600" y="3253879"/>
                  </a:lnTo>
                  <a:lnTo>
                    <a:pt x="2277999" y="3282861"/>
                  </a:lnTo>
                  <a:lnTo>
                    <a:pt x="1695538" y="2536761"/>
                  </a:lnTo>
                  <a:lnTo>
                    <a:pt x="2170620" y="2434818"/>
                  </a:lnTo>
                  <a:lnTo>
                    <a:pt x="2176221" y="2420632"/>
                  </a:lnTo>
                  <a:lnTo>
                    <a:pt x="2170620" y="2434818"/>
                  </a:lnTo>
                  <a:lnTo>
                    <a:pt x="2159393" y="2463203"/>
                  </a:lnTo>
                  <a:lnTo>
                    <a:pt x="2225903" y="2409964"/>
                  </a:lnTo>
                  <a:lnTo>
                    <a:pt x="2219096" y="2408212"/>
                  </a:lnTo>
                  <a:lnTo>
                    <a:pt x="2143404" y="2388705"/>
                  </a:lnTo>
                  <a:lnTo>
                    <a:pt x="2165286" y="2409990"/>
                  </a:lnTo>
                  <a:lnTo>
                    <a:pt x="1678178" y="2514523"/>
                  </a:lnTo>
                  <a:lnTo>
                    <a:pt x="1650568" y="2479167"/>
                  </a:lnTo>
                  <a:lnTo>
                    <a:pt x="1650568" y="2520442"/>
                  </a:lnTo>
                  <a:lnTo>
                    <a:pt x="1189316" y="2619413"/>
                  </a:lnTo>
                  <a:lnTo>
                    <a:pt x="1157630" y="2593327"/>
                  </a:lnTo>
                  <a:lnTo>
                    <a:pt x="1157630" y="2626220"/>
                  </a:lnTo>
                  <a:lnTo>
                    <a:pt x="90081" y="2855290"/>
                  </a:lnTo>
                  <a:lnTo>
                    <a:pt x="635431" y="2196173"/>
                  </a:lnTo>
                  <a:lnTo>
                    <a:pt x="1157630" y="2626220"/>
                  </a:lnTo>
                  <a:lnTo>
                    <a:pt x="1157630" y="2593327"/>
                  </a:lnTo>
                  <a:lnTo>
                    <a:pt x="651611" y="2176615"/>
                  </a:lnTo>
                  <a:lnTo>
                    <a:pt x="868451" y="1914550"/>
                  </a:lnTo>
                  <a:lnTo>
                    <a:pt x="1256690" y="2015883"/>
                  </a:lnTo>
                  <a:lnTo>
                    <a:pt x="1650568" y="2520442"/>
                  </a:lnTo>
                  <a:lnTo>
                    <a:pt x="1650568" y="2479167"/>
                  </a:lnTo>
                  <a:lnTo>
                    <a:pt x="1297165" y="2026437"/>
                  </a:lnTo>
                  <a:lnTo>
                    <a:pt x="2237397" y="2271852"/>
                  </a:lnTo>
                  <a:lnTo>
                    <a:pt x="2214588" y="2292146"/>
                  </a:lnTo>
                  <a:lnTo>
                    <a:pt x="2297938" y="2274532"/>
                  </a:lnTo>
                  <a:lnTo>
                    <a:pt x="2297315" y="2273985"/>
                  </a:lnTo>
                  <a:lnTo>
                    <a:pt x="2233828" y="2218423"/>
                  </a:lnTo>
                  <a:lnTo>
                    <a:pt x="2243798" y="2247277"/>
                  </a:lnTo>
                  <a:lnTo>
                    <a:pt x="1271435" y="1993480"/>
                  </a:lnTo>
                  <a:lnTo>
                    <a:pt x="1230960" y="1941639"/>
                  </a:lnTo>
                  <a:lnTo>
                    <a:pt x="1230960" y="1982914"/>
                  </a:lnTo>
                  <a:lnTo>
                    <a:pt x="886307" y="1892960"/>
                  </a:lnTo>
                  <a:lnTo>
                    <a:pt x="1027506" y="1722310"/>
                  </a:lnTo>
                  <a:lnTo>
                    <a:pt x="1230960" y="1982914"/>
                  </a:lnTo>
                  <a:lnTo>
                    <a:pt x="1230960" y="1941639"/>
                  </a:lnTo>
                  <a:lnTo>
                    <a:pt x="1044092" y="1702269"/>
                  </a:lnTo>
                  <a:lnTo>
                    <a:pt x="2292693" y="193192"/>
                  </a:lnTo>
                  <a:lnTo>
                    <a:pt x="2288286" y="178574"/>
                  </a:lnTo>
                  <a:lnTo>
                    <a:pt x="2292693" y="193192"/>
                  </a:lnTo>
                  <a:lnTo>
                    <a:pt x="2301468" y="222440"/>
                  </a:lnTo>
                  <a:lnTo>
                    <a:pt x="2313495" y="170484"/>
                  </a:lnTo>
                  <a:lnTo>
                    <a:pt x="2320683" y="139433"/>
                  </a:lnTo>
                  <a:close/>
                </a:path>
              </a:pathLst>
            </a:custGeom>
            <a:solidFill>
              <a:srgbClr val="000000"/>
            </a:solidFill>
          </p:spPr>
          <p:txBody>
            <a:bodyPr wrap="square" lIns="0" tIns="0" rIns="0" bIns="0" rtlCol="0"/>
            <a:lstStyle/>
            <a:p>
              <a:endParaRPr sz="1266"/>
            </a:p>
          </p:txBody>
        </p:sp>
        <p:sp>
          <p:nvSpPr>
            <p:cNvPr id="17" name="object 17"/>
            <p:cNvSpPr/>
            <p:nvPr/>
          </p:nvSpPr>
          <p:spPr>
            <a:xfrm>
              <a:off x="9165715" y="57748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8" name="object 18"/>
            <p:cNvSpPr/>
            <p:nvPr/>
          </p:nvSpPr>
          <p:spPr>
            <a:xfrm>
              <a:off x="6871716" y="4906187"/>
              <a:ext cx="2284730" cy="2485390"/>
            </a:xfrm>
            <a:custGeom>
              <a:avLst/>
              <a:gdLst/>
              <a:ahLst/>
              <a:cxnLst/>
              <a:rect l="l" t="t" r="r" b="b"/>
              <a:pathLst>
                <a:path w="2284729" h="2485390">
                  <a:moveTo>
                    <a:pt x="2220277" y="1277772"/>
                  </a:moveTo>
                  <a:lnTo>
                    <a:pt x="2194547" y="1277772"/>
                  </a:lnTo>
                  <a:lnTo>
                    <a:pt x="2186063" y="1277772"/>
                  </a:lnTo>
                  <a:lnTo>
                    <a:pt x="2169007" y="1303020"/>
                  </a:lnTo>
                  <a:lnTo>
                    <a:pt x="2220277" y="1277772"/>
                  </a:lnTo>
                  <a:close/>
                </a:path>
                <a:path w="2284729" h="2485390">
                  <a:moveTo>
                    <a:pt x="2245436" y="1265377"/>
                  </a:moveTo>
                  <a:lnTo>
                    <a:pt x="2194623" y="1239596"/>
                  </a:lnTo>
                  <a:lnTo>
                    <a:pt x="2194623" y="1265047"/>
                  </a:lnTo>
                  <a:lnTo>
                    <a:pt x="2194509" y="1264894"/>
                  </a:lnTo>
                  <a:lnTo>
                    <a:pt x="2194623" y="1265047"/>
                  </a:lnTo>
                  <a:lnTo>
                    <a:pt x="2194623" y="1239596"/>
                  </a:lnTo>
                  <a:lnTo>
                    <a:pt x="2169464" y="1226820"/>
                  </a:lnTo>
                  <a:lnTo>
                    <a:pt x="2186254" y="1252321"/>
                  </a:lnTo>
                  <a:lnTo>
                    <a:pt x="152" y="1239469"/>
                  </a:lnTo>
                  <a:lnTo>
                    <a:pt x="0" y="1264869"/>
                  </a:lnTo>
                  <a:lnTo>
                    <a:pt x="2186101" y="1277721"/>
                  </a:lnTo>
                  <a:lnTo>
                    <a:pt x="2194547" y="1277772"/>
                  </a:lnTo>
                  <a:lnTo>
                    <a:pt x="2220379" y="1277721"/>
                  </a:lnTo>
                  <a:lnTo>
                    <a:pt x="2245436" y="1265377"/>
                  </a:lnTo>
                  <a:close/>
                </a:path>
                <a:path w="2284729" h="2485390">
                  <a:moveTo>
                    <a:pt x="2249652" y="1100645"/>
                  </a:moveTo>
                  <a:lnTo>
                    <a:pt x="2241308" y="1089710"/>
                  </a:lnTo>
                  <a:lnTo>
                    <a:pt x="2197976" y="1032916"/>
                  </a:lnTo>
                  <a:lnTo>
                    <a:pt x="2202015" y="1063180"/>
                  </a:lnTo>
                  <a:lnTo>
                    <a:pt x="30708" y="0"/>
                  </a:lnTo>
                  <a:lnTo>
                    <a:pt x="19532" y="22809"/>
                  </a:lnTo>
                  <a:lnTo>
                    <a:pt x="2190839" y="1085989"/>
                  </a:lnTo>
                  <a:lnTo>
                    <a:pt x="2164461" y="1101356"/>
                  </a:lnTo>
                  <a:lnTo>
                    <a:pt x="2249652" y="1100645"/>
                  </a:lnTo>
                  <a:close/>
                </a:path>
                <a:path w="2284729" h="2485390">
                  <a:moveTo>
                    <a:pt x="2284628" y="1469402"/>
                  </a:moveTo>
                  <a:lnTo>
                    <a:pt x="2199525" y="1465516"/>
                  </a:lnTo>
                  <a:lnTo>
                    <a:pt x="2225306" y="1481848"/>
                  </a:lnTo>
                  <a:lnTo>
                    <a:pt x="19532" y="2461641"/>
                  </a:lnTo>
                  <a:lnTo>
                    <a:pt x="29845" y="2484856"/>
                  </a:lnTo>
                  <a:lnTo>
                    <a:pt x="2235619" y="1505051"/>
                  </a:lnTo>
                  <a:lnTo>
                    <a:pt x="2230450" y="1535150"/>
                  </a:lnTo>
                  <a:lnTo>
                    <a:pt x="2277211" y="1478407"/>
                  </a:lnTo>
                  <a:lnTo>
                    <a:pt x="2284628" y="1469402"/>
                  </a:lnTo>
                  <a:close/>
                </a:path>
              </a:pathLst>
            </a:custGeom>
            <a:solidFill>
              <a:srgbClr val="000000"/>
            </a:solidFill>
          </p:spPr>
          <p:txBody>
            <a:bodyPr wrap="square" lIns="0" tIns="0" rIns="0" bIns="0" rtlCol="0"/>
            <a:lstStyle/>
            <a:p>
              <a:endParaRPr sz="1266"/>
            </a:p>
          </p:txBody>
        </p:sp>
        <p:sp>
          <p:nvSpPr>
            <p:cNvPr id="19" name="object 19"/>
            <p:cNvSpPr/>
            <p:nvPr/>
          </p:nvSpPr>
          <p:spPr>
            <a:xfrm>
              <a:off x="9148187" y="401767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20" name="object 20"/>
            <p:cNvSpPr/>
            <p:nvPr/>
          </p:nvSpPr>
          <p:spPr>
            <a:xfrm>
              <a:off x="6864337" y="3584739"/>
              <a:ext cx="2346325" cy="3792220"/>
            </a:xfrm>
            <a:custGeom>
              <a:avLst/>
              <a:gdLst/>
              <a:ahLst/>
              <a:cxnLst/>
              <a:rect l="l" t="t" r="r" b="b"/>
              <a:pathLst>
                <a:path w="2346325" h="3792220">
                  <a:moveTo>
                    <a:pt x="2219363" y="608330"/>
                  </a:moveTo>
                  <a:lnTo>
                    <a:pt x="2218042" y="607148"/>
                  </a:lnTo>
                  <a:lnTo>
                    <a:pt x="2155939" y="551446"/>
                  </a:lnTo>
                  <a:lnTo>
                    <a:pt x="2165553" y="580415"/>
                  </a:lnTo>
                  <a:lnTo>
                    <a:pt x="47701" y="0"/>
                  </a:lnTo>
                  <a:lnTo>
                    <a:pt x="40982" y="24498"/>
                  </a:lnTo>
                  <a:lnTo>
                    <a:pt x="2158847" y="604913"/>
                  </a:lnTo>
                  <a:lnTo>
                    <a:pt x="2135797" y="624928"/>
                  </a:lnTo>
                  <a:lnTo>
                    <a:pt x="2219363" y="608330"/>
                  </a:lnTo>
                  <a:close/>
                </a:path>
                <a:path w="2346325" h="3792220">
                  <a:moveTo>
                    <a:pt x="2345880" y="1116025"/>
                  </a:moveTo>
                  <a:lnTo>
                    <a:pt x="2267343" y="1149032"/>
                  </a:lnTo>
                  <a:lnTo>
                    <a:pt x="2297646" y="1152728"/>
                  </a:lnTo>
                  <a:lnTo>
                    <a:pt x="1796808" y="1736191"/>
                  </a:lnTo>
                  <a:lnTo>
                    <a:pt x="1544891" y="1490726"/>
                  </a:lnTo>
                  <a:lnTo>
                    <a:pt x="2234146" y="990574"/>
                  </a:lnTo>
                  <a:lnTo>
                    <a:pt x="2235365" y="1021067"/>
                  </a:lnTo>
                  <a:lnTo>
                    <a:pt x="2264499" y="965022"/>
                  </a:lnTo>
                  <a:lnTo>
                    <a:pt x="2274671" y="945476"/>
                  </a:lnTo>
                  <a:lnTo>
                    <a:pt x="2190623" y="959396"/>
                  </a:lnTo>
                  <a:lnTo>
                    <a:pt x="2219236" y="970013"/>
                  </a:lnTo>
                  <a:lnTo>
                    <a:pt x="1526438" y="1472742"/>
                  </a:lnTo>
                  <a:lnTo>
                    <a:pt x="1132967" y="1089367"/>
                  </a:lnTo>
                  <a:lnTo>
                    <a:pt x="2172703" y="830021"/>
                  </a:lnTo>
                  <a:lnTo>
                    <a:pt x="2162429" y="858761"/>
                  </a:lnTo>
                  <a:lnTo>
                    <a:pt x="2227135" y="803351"/>
                  </a:lnTo>
                  <a:lnTo>
                    <a:pt x="2143988" y="784821"/>
                  </a:lnTo>
                  <a:lnTo>
                    <a:pt x="2166569" y="805383"/>
                  </a:lnTo>
                  <a:lnTo>
                    <a:pt x="1111580" y="1068527"/>
                  </a:lnTo>
                  <a:lnTo>
                    <a:pt x="47066" y="31267"/>
                  </a:lnTo>
                  <a:lnTo>
                    <a:pt x="29337" y="49453"/>
                  </a:lnTo>
                  <a:lnTo>
                    <a:pt x="1082611" y="1075753"/>
                  </a:lnTo>
                  <a:lnTo>
                    <a:pt x="49479" y="1333436"/>
                  </a:lnTo>
                  <a:lnTo>
                    <a:pt x="55626" y="1358074"/>
                  </a:lnTo>
                  <a:lnTo>
                    <a:pt x="1103998" y="1096594"/>
                  </a:lnTo>
                  <a:lnTo>
                    <a:pt x="1505572" y="1487881"/>
                  </a:lnTo>
                  <a:lnTo>
                    <a:pt x="0" y="2580386"/>
                  </a:lnTo>
                  <a:lnTo>
                    <a:pt x="14922" y="2600947"/>
                  </a:lnTo>
                  <a:lnTo>
                    <a:pt x="1524038" y="1505864"/>
                  </a:lnTo>
                  <a:lnTo>
                    <a:pt x="1780235" y="1755495"/>
                  </a:lnTo>
                  <a:lnTo>
                    <a:pt x="46532" y="3775202"/>
                  </a:lnTo>
                  <a:lnTo>
                    <a:pt x="65811" y="3791750"/>
                  </a:lnTo>
                  <a:lnTo>
                    <a:pt x="1798459" y="1773262"/>
                  </a:lnTo>
                  <a:lnTo>
                    <a:pt x="2260930" y="2223871"/>
                  </a:lnTo>
                  <a:lnTo>
                    <a:pt x="2231085" y="2230247"/>
                  </a:lnTo>
                  <a:lnTo>
                    <a:pt x="2312251" y="2256129"/>
                  </a:lnTo>
                  <a:lnTo>
                    <a:pt x="2303081" y="2229777"/>
                  </a:lnTo>
                  <a:lnTo>
                    <a:pt x="2284260" y="2175675"/>
                  </a:lnTo>
                  <a:lnTo>
                    <a:pt x="2278659" y="2205685"/>
                  </a:lnTo>
                  <a:lnTo>
                    <a:pt x="2275852" y="2202954"/>
                  </a:lnTo>
                  <a:lnTo>
                    <a:pt x="2275852" y="2220684"/>
                  </a:lnTo>
                  <a:lnTo>
                    <a:pt x="2267000" y="2229777"/>
                  </a:lnTo>
                  <a:lnTo>
                    <a:pt x="2275840" y="2220684"/>
                  </a:lnTo>
                  <a:lnTo>
                    <a:pt x="2275852" y="2202954"/>
                  </a:lnTo>
                  <a:lnTo>
                    <a:pt x="1815033" y="1753946"/>
                  </a:lnTo>
                  <a:lnTo>
                    <a:pt x="2316924" y="1169263"/>
                  </a:lnTo>
                  <a:lnTo>
                    <a:pt x="2325154" y="1198664"/>
                  </a:lnTo>
                  <a:lnTo>
                    <a:pt x="2338286" y="1146302"/>
                  </a:lnTo>
                  <a:lnTo>
                    <a:pt x="2345880" y="1116025"/>
                  </a:lnTo>
                  <a:close/>
                </a:path>
              </a:pathLst>
            </a:custGeom>
            <a:solidFill>
              <a:srgbClr val="000000"/>
            </a:solidFill>
          </p:spPr>
          <p:txBody>
            <a:bodyPr wrap="square" lIns="0" tIns="0" rIns="0" bIns="0" rtlCol="0"/>
            <a:lstStyle/>
            <a:p>
              <a:endParaRPr sz="1266"/>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21530" y="32818"/>
            <a:ext cx="8270963" cy="1472638"/>
          </a:xfrm>
          <a:prstGeom prst="rect">
            <a:avLst/>
          </a:prstGeom>
        </p:spPr>
        <p:txBody>
          <a:bodyPr vert="horz" wrap="square" lIns="0" tIns="41076" rIns="0" bIns="0" rtlCol="0" anchor="ctr">
            <a:spAutoFit/>
          </a:bodyPr>
          <a:lstStyle/>
          <a:p>
            <a:pPr marL="8929">
              <a:lnSpc>
                <a:spcPct val="100000"/>
              </a:lnSpc>
              <a:spcBef>
                <a:spcPts val="323"/>
              </a:spcBef>
              <a:tabLst>
                <a:tab pos="1313064" algn="l"/>
                <a:tab pos="1581391" algn="l"/>
                <a:tab pos="2581927" algn="l"/>
                <a:tab pos="2939549" algn="l"/>
                <a:tab pos="4779445" algn="l"/>
                <a:tab pos="6065721" algn="l"/>
              </a:tabLst>
            </a:pPr>
            <a:r>
              <a:rPr sz="2800" spc="-7" dirty="0"/>
              <a:t>Connect</a:t>
            </a:r>
            <a:r>
              <a:rPr lang="en-US" sz="2800" spc="-7" dirty="0"/>
              <a:t> </a:t>
            </a:r>
            <a:r>
              <a:rPr sz="2800" spc="-35" dirty="0"/>
              <a:t>a</a:t>
            </a:r>
            <a:r>
              <a:rPr sz="2800" dirty="0"/>
              <a:t>	</a:t>
            </a:r>
            <a:r>
              <a:rPr sz="2800" spc="-7" dirty="0"/>
              <a:t>bunch</a:t>
            </a:r>
            <a:r>
              <a:rPr lang="en-US" sz="2800" spc="-7" dirty="0"/>
              <a:t> </a:t>
            </a:r>
            <a:r>
              <a:rPr sz="2800" spc="-18" dirty="0"/>
              <a:t>of</a:t>
            </a:r>
            <a:r>
              <a:rPr lang="en-US" sz="2800" spc="-18" dirty="0"/>
              <a:t> </a:t>
            </a:r>
            <a:r>
              <a:rPr sz="2800" spc="-7" dirty="0" err="1"/>
              <a:t>perceptrons</a:t>
            </a:r>
            <a:r>
              <a:rPr lang="en-US" sz="2800" spc="-7" dirty="0"/>
              <a:t> </a:t>
            </a:r>
            <a:r>
              <a:rPr sz="2800" spc="-7" dirty="0"/>
              <a:t>together</a:t>
            </a:r>
            <a:r>
              <a:rPr lang="en-US" sz="2800" spc="-7" dirty="0"/>
              <a:t> </a:t>
            </a:r>
            <a:r>
              <a:rPr sz="2800" spc="-35" dirty="0"/>
              <a:t>…</a:t>
            </a:r>
          </a:p>
          <a:p>
            <a:pPr marL="1949728">
              <a:lnSpc>
                <a:spcPct val="100000"/>
              </a:lnSpc>
              <a:spcBef>
                <a:spcPts val="570"/>
              </a:spcBef>
            </a:pPr>
            <a:r>
              <a:rPr sz="6000" dirty="0"/>
              <a:t>Neural</a:t>
            </a:r>
            <a:r>
              <a:rPr sz="6000" spc="-21" dirty="0"/>
              <a:t> </a:t>
            </a:r>
            <a:r>
              <a:rPr sz="6000" spc="-7" dirty="0"/>
              <a:t>Network</a:t>
            </a:r>
            <a:endParaRPr sz="6000" dirty="0"/>
          </a:p>
        </p:txBody>
      </p:sp>
      <p:sp>
        <p:nvSpPr>
          <p:cNvPr id="3" name="object 3"/>
          <p:cNvSpPr txBox="1"/>
          <p:nvPr/>
        </p:nvSpPr>
        <p:spPr>
          <a:xfrm>
            <a:off x="2431665" y="1519833"/>
            <a:ext cx="4281785" cy="312049"/>
          </a:xfrm>
          <a:prstGeom prst="rect">
            <a:avLst/>
          </a:prstGeom>
        </p:spPr>
        <p:txBody>
          <a:bodyPr vert="horz" wrap="square" lIns="0" tIns="8930" rIns="0" bIns="0" rtlCol="0">
            <a:spAutoFit/>
          </a:bodyPr>
          <a:lstStyle/>
          <a:p>
            <a:pPr marL="8929">
              <a:spcBef>
                <a:spcPts val="70"/>
              </a:spcBef>
            </a:pPr>
            <a:r>
              <a:rPr sz="1969" dirty="0">
                <a:latin typeface="Calibri" panose="020F0502020204030204" pitchFamily="34" charset="0"/>
                <a:cs typeface="Calibri" panose="020F0502020204030204" pitchFamily="34" charset="0"/>
              </a:rPr>
              <a:t>a</a:t>
            </a:r>
            <a:r>
              <a:rPr sz="1969" spc="7"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collection</a:t>
            </a:r>
            <a:r>
              <a:rPr sz="1969" spc="11"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of</a:t>
            </a:r>
            <a:r>
              <a:rPr sz="1969" spc="4"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connected</a:t>
            </a:r>
            <a:r>
              <a:rPr sz="1969" spc="11" dirty="0">
                <a:latin typeface="Calibri" panose="020F0502020204030204" pitchFamily="34" charset="0"/>
                <a:cs typeface="Calibri" panose="020F0502020204030204" pitchFamily="34" charset="0"/>
              </a:rPr>
              <a:t> </a:t>
            </a:r>
            <a:r>
              <a:rPr sz="1969" spc="-7" dirty="0">
                <a:latin typeface="Calibri" panose="020F0502020204030204" pitchFamily="34" charset="0"/>
                <a:cs typeface="Calibri" panose="020F0502020204030204" pitchFamily="34" charset="0"/>
              </a:rPr>
              <a:t>perceptrons</a:t>
            </a:r>
            <a:endParaRPr sz="1969" dirty="0">
              <a:latin typeface="Calibri" panose="020F0502020204030204" pitchFamily="34" charset="0"/>
              <a:cs typeface="Calibri" panose="020F0502020204030204" pitchFamily="34" charset="0"/>
            </a:endParaRPr>
          </a:p>
        </p:txBody>
      </p:sp>
      <p:grpSp>
        <p:nvGrpSpPr>
          <p:cNvPr id="4" name="object 4"/>
          <p:cNvGrpSpPr/>
          <p:nvPr/>
        </p:nvGrpSpPr>
        <p:grpSpPr>
          <a:xfrm>
            <a:off x="2176258" y="2278949"/>
            <a:ext cx="4791223" cy="3183880"/>
            <a:chOff x="3095122" y="3241172"/>
            <a:chExt cx="6814184" cy="4528185"/>
          </a:xfrm>
        </p:grpSpPr>
        <p:sp>
          <p:nvSpPr>
            <p:cNvPr id="5" name="object 5"/>
            <p:cNvSpPr/>
            <p:nvPr/>
          </p:nvSpPr>
          <p:spPr>
            <a:xfrm>
              <a:off x="3107815" y="37809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6" name="object 6"/>
            <p:cNvSpPr/>
            <p:nvPr/>
          </p:nvSpPr>
          <p:spPr>
            <a:xfrm>
              <a:off x="6136765" y="45111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7" name="object 7"/>
            <p:cNvSpPr/>
            <p:nvPr/>
          </p:nvSpPr>
          <p:spPr>
            <a:xfrm>
              <a:off x="3884089" y="4181313"/>
              <a:ext cx="2267585" cy="556260"/>
            </a:xfrm>
            <a:custGeom>
              <a:avLst/>
              <a:gdLst/>
              <a:ahLst/>
              <a:cxnLst/>
              <a:rect l="l" t="t" r="r" b="b"/>
              <a:pathLst>
                <a:path w="2267585" h="556260">
                  <a:moveTo>
                    <a:pt x="2206872" y="534846"/>
                  </a:moveTo>
                  <a:lnTo>
                    <a:pt x="2184654" y="555777"/>
                  </a:lnTo>
                  <a:lnTo>
                    <a:pt x="2263622" y="536752"/>
                  </a:lnTo>
                  <a:lnTo>
                    <a:pt x="2215121" y="536752"/>
                  </a:lnTo>
                  <a:lnTo>
                    <a:pt x="2206872" y="534846"/>
                  </a:lnTo>
                  <a:close/>
                </a:path>
                <a:path w="2267585" h="556260">
                  <a:moveTo>
                    <a:pt x="2217976" y="524384"/>
                  </a:moveTo>
                  <a:lnTo>
                    <a:pt x="2206872" y="534846"/>
                  </a:lnTo>
                  <a:lnTo>
                    <a:pt x="2215121" y="536752"/>
                  </a:lnTo>
                  <a:lnTo>
                    <a:pt x="2217976" y="524384"/>
                  </a:lnTo>
                  <a:close/>
                </a:path>
                <a:path w="2267585" h="556260">
                  <a:moveTo>
                    <a:pt x="2201811" y="481545"/>
                  </a:moveTo>
                  <a:lnTo>
                    <a:pt x="2212585" y="510093"/>
                  </a:lnTo>
                  <a:lnTo>
                    <a:pt x="2220836" y="512000"/>
                  </a:lnTo>
                  <a:lnTo>
                    <a:pt x="2215121" y="536752"/>
                  </a:lnTo>
                  <a:lnTo>
                    <a:pt x="2263622" y="536752"/>
                  </a:lnTo>
                  <a:lnTo>
                    <a:pt x="2267470" y="535825"/>
                  </a:lnTo>
                  <a:lnTo>
                    <a:pt x="2201811" y="481545"/>
                  </a:lnTo>
                  <a:close/>
                </a:path>
                <a:path w="2267585" h="556260">
                  <a:moveTo>
                    <a:pt x="5714" y="0"/>
                  </a:moveTo>
                  <a:lnTo>
                    <a:pt x="0" y="24752"/>
                  </a:lnTo>
                  <a:lnTo>
                    <a:pt x="2206872" y="534846"/>
                  </a:lnTo>
                  <a:lnTo>
                    <a:pt x="2217977" y="524380"/>
                  </a:lnTo>
                  <a:lnTo>
                    <a:pt x="2212585" y="510093"/>
                  </a:lnTo>
                  <a:lnTo>
                    <a:pt x="5714" y="0"/>
                  </a:lnTo>
                  <a:close/>
                </a:path>
                <a:path w="2267585" h="556260">
                  <a:moveTo>
                    <a:pt x="2212585" y="510093"/>
                  </a:moveTo>
                  <a:lnTo>
                    <a:pt x="2217977" y="524380"/>
                  </a:lnTo>
                  <a:lnTo>
                    <a:pt x="2220836" y="512000"/>
                  </a:lnTo>
                  <a:lnTo>
                    <a:pt x="2212585" y="510093"/>
                  </a:lnTo>
                  <a:close/>
                </a:path>
              </a:pathLst>
            </a:custGeom>
            <a:solidFill>
              <a:srgbClr val="000000"/>
            </a:solidFill>
          </p:spPr>
          <p:txBody>
            <a:bodyPr wrap="square" lIns="0" tIns="0" rIns="0" bIns="0" rtlCol="0"/>
            <a:lstStyle/>
            <a:p>
              <a:endParaRPr sz="1266"/>
            </a:p>
          </p:txBody>
        </p:sp>
        <p:sp>
          <p:nvSpPr>
            <p:cNvPr id="8" name="object 8"/>
            <p:cNvSpPr/>
            <p:nvPr/>
          </p:nvSpPr>
          <p:spPr>
            <a:xfrm>
              <a:off x="3107815" y="50382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9" name="object 9"/>
            <p:cNvSpPr/>
            <p:nvPr/>
          </p:nvSpPr>
          <p:spPr>
            <a:xfrm>
              <a:off x="3859241" y="4928273"/>
              <a:ext cx="2266950" cy="518795"/>
            </a:xfrm>
            <a:custGeom>
              <a:avLst/>
              <a:gdLst/>
              <a:ahLst/>
              <a:cxnLst/>
              <a:rect l="l" t="t" r="r" b="b"/>
              <a:pathLst>
                <a:path w="2266950" h="518795">
                  <a:moveTo>
                    <a:pt x="2206268" y="21287"/>
                  </a:moveTo>
                  <a:lnTo>
                    <a:pt x="0" y="493750"/>
                  </a:lnTo>
                  <a:lnTo>
                    <a:pt x="5321" y="518591"/>
                  </a:lnTo>
                  <a:lnTo>
                    <a:pt x="2211584" y="46117"/>
                  </a:lnTo>
                  <a:lnTo>
                    <a:pt x="2217190" y="31961"/>
                  </a:lnTo>
                  <a:lnTo>
                    <a:pt x="2206268" y="21287"/>
                  </a:lnTo>
                  <a:close/>
                </a:path>
                <a:path w="2266950" h="518795">
                  <a:moveTo>
                    <a:pt x="2259987" y="19519"/>
                  </a:moveTo>
                  <a:lnTo>
                    <a:pt x="2214524" y="19519"/>
                  </a:lnTo>
                  <a:lnTo>
                    <a:pt x="2219845" y="44348"/>
                  </a:lnTo>
                  <a:lnTo>
                    <a:pt x="2211584" y="46117"/>
                  </a:lnTo>
                  <a:lnTo>
                    <a:pt x="2200338" y="74510"/>
                  </a:lnTo>
                  <a:lnTo>
                    <a:pt x="2266873" y="21297"/>
                  </a:lnTo>
                  <a:lnTo>
                    <a:pt x="2259987" y="19519"/>
                  </a:lnTo>
                  <a:close/>
                </a:path>
                <a:path w="2266950" h="518795">
                  <a:moveTo>
                    <a:pt x="2217190" y="31961"/>
                  </a:moveTo>
                  <a:lnTo>
                    <a:pt x="2211584" y="46117"/>
                  </a:lnTo>
                  <a:lnTo>
                    <a:pt x="2219845" y="44348"/>
                  </a:lnTo>
                  <a:lnTo>
                    <a:pt x="2217190" y="31961"/>
                  </a:lnTo>
                  <a:close/>
                </a:path>
                <a:path w="2266950" h="518795">
                  <a:moveTo>
                    <a:pt x="2214524" y="19519"/>
                  </a:moveTo>
                  <a:lnTo>
                    <a:pt x="2206268" y="21287"/>
                  </a:lnTo>
                  <a:lnTo>
                    <a:pt x="2217178" y="31902"/>
                  </a:lnTo>
                  <a:lnTo>
                    <a:pt x="2214524" y="19519"/>
                  </a:lnTo>
                  <a:close/>
                </a:path>
                <a:path w="2266950" h="518795">
                  <a:moveTo>
                    <a:pt x="2184387" y="0"/>
                  </a:moveTo>
                  <a:lnTo>
                    <a:pt x="2206268" y="21287"/>
                  </a:lnTo>
                  <a:lnTo>
                    <a:pt x="2214524" y="19519"/>
                  </a:lnTo>
                  <a:lnTo>
                    <a:pt x="2259987" y="19519"/>
                  </a:lnTo>
                  <a:lnTo>
                    <a:pt x="2184387" y="0"/>
                  </a:lnTo>
                  <a:close/>
                </a:path>
              </a:pathLst>
            </a:custGeom>
            <a:solidFill>
              <a:srgbClr val="000000"/>
            </a:solidFill>
          </p:spPr>
          <p:txBody>
            <a:bodyPr wrap="square" lIns="0" tIns="0" rIns="0" bIns="0" rtlCol="0"/>
            <a:lstStyle/>
            <a:p>
              <a:endParaRPr sz="1266"/>
            </a:p>
          </p:txBody>
        </p:sp>
        <p:sp>
          <p:nvSpPr>
            <p:cNvPr id="10" name="object 10"/>
            <p:cNvSpPr/>
            <p:nvPr/>
          </p:nvSpPr>
          <p:spPr>
            <a:xfrm>
              <a:off x="3107815" y="62955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1" name="object 11"/>
            <p:cNvSpPr/>
            <p:nvPr/>
          </p:nvSpPr>
          <p:spPr>
            <a:xfrm>
              <a:off x="6136765" y="57684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2" name="object 12"/>
            <p:cNvSpPr/>
            <p:nvPr/>
          </p:nvSpPr>
          <p:spPr>
            <a:xfrm>
              <a:off x="3879524" y="5134298"/>
              <a:ext cx="2317115" cy="1532255"/>
            </a:xfrm>
            <a:custGeom>
              <a:avLst/>
              <a:gdLst/>
              <a:ahLst/>
              <a:cxnLst/>
              <a:rect l="l" t="t" r="r" b="b"/>
              <a:pathLst>
                <a:path w="2317115" h="1532254">
                  <a:moveTo>
                    <a:pt x="2260221" y="21993"/>
                  </a:moveTo>
                  <a:lnTo>
                    <a:pt x="0" y="1510626"/>
                  </a:lnTo>
                  <a:lnTo>
                    <a:pt x="13970" y="1531835"/>
                  </a:lnTo>
                  <a:lnTo>
                    <a:pt x="2274193" y="43200"/>
                  </a:lnTo>
                  <a:lnTo>
                    <a:pt x="2274277" y="27939"/>
                  </a:lnTo>
                  <a:lnTo>
                    <a:pt x="2260221" y="21993"/>
                  </a:lnTo>
                  <a:close/>
                </a:path>
                <a:path w="2317115" h="1532254">
                  <a:moveTo>
                    <a:pt x="2306663" y="17335"/>
                  </a:moveTo>
                  <a:lnTo>
                    <a:pt x="2267292" y="17335"/>
                  </a:lnTo>
                  <a:lnTo>
                    <a:pt x="2281262" y="38544"/>
                  </a:lnTo>
                  <a:lnTo>
                    <a:pt x="2274193" y="43200"/>
                  </a:lnTo>
                  <a:lnTo>
                    <a:pt x="2274023" y="73736"/>
                  </a:lnTo>
                  <a:lnTo>
                    <a:pt x="2306663" y="17335"/>
                  </a:lnTo>
                  <a:close/>
                </a:path>
                <a:path w="2317115" h="1532254">
                  <a:moveTo>
                    <a:pt x="2274277" y="27939"/>
                  </a:moveTo>
                  <a:lnTo>
                    <a:pt x="2274193" y="43200"/>
                  </a:lnTo>
                  <a:lnTo>
                    <a:pt x="2281262" y="38544"/>
                  </a:lnTo>
                  <a:lnTo>
                    <a:pt x="2274277" y="27939"/>
                  </a:lnTo>
                  <a:close/>
                </a:path>
                <a:path w="2317115" h="1532254">
                  <a:moveTo>
                    <a:pt x="2267292" y="17335"/>
                  </a:moveTo>
                  <a:lnTo>
                    <a:pt x="2260221" y="21993"/>
                  </a:lnTo>
                  <a:lnTo>
                    <a:pt x="2274277" y="27939"/>
                  </a:lnTo>
                  <a:lnTo>
                    <a:pt x="2267292" y="17335"/>
                  </a:lnTo>
                  <a:close/>
                </a:path>
                <a:path w="2317115" h="1532254">
                  <a:moveTo>
                    <a:pt x="2316695" y="0"/>
                  </a:moveTo>
                  <a:lnTo>
                    <a:pt x="2232101" y="10096"/>
                  </a:lnTo>
                  <a:lnTo>
                    <a:pt x="2260221" y="21993"/>
                  </a:lnTo>
                  <a:lnTo>
                    <a:pt x="2267292" y="17335"/>
                  </a:lnTo>
                  <a:lnTo>
                    <a:pt x="2306663" y="17335"/>
                  </a:lnTo>
                  <a:lnTo>
                    <a:pt x="2316695" y="0"/>
                  </a:lnTo>
                  <a:close/>
                </a:path>
              </a:pathLst>
            </a:custGeom>
            <a:solidFill>
              <a:srgbClr val="000000"/>
            </a:solidFill>
          </p:spPr>
          <p:txBody>
            <a:bodyPr wrap="square" lIns="0" tIns="0" rIns="0" bIns="0" rtlCol="0"/>
            <a:lstStyle/>
            <a:p>
              <a:endParaRPr sz="1266"/>
            </a:p>
          </p:txBody>
        </p:sp>
        <p:sp>
          <p:nvSpPr>
            <p:cNvPr id="13" name="object 13"/>
            <p:cNvSpPr/>
            <p:nvPr/>
          </p:nvSpPr>
          <p:spPr>
            <a:xfrm>
              <a:off x="6136765" y="32538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4" name="object 14"/>
            <p:cNvSpPr/>
            <p:nvPr/>
          </p:nvSpPr>
          <p:spPr>
            <a:xfrm>
              <a:off x="3899293" y="3593909"/>
              <a:ext cx="2277745" cy="2329180"/>
            </a:xfrm>
            <a:custGeom>
              <a:avLst/>
              <a:gdLst/>
              <a:ahLst/>
              <a:cxnLst/>
              <a:rect l="l" t="t" r="r" b="b"/>
              <a:pathLst>
                <a:path w="2277745" h="2329179">
                  <a:moveTo>
                    <a:pt x="2277148" y="2328837"/>
                  </a:moveTo>
                  <a:lnTo>
                    <a:pt x="2267000" y="2308174"/>
                  </a:lnTo>
                  <a:lnTo>
                    <a:pt x="2239619" y="2252357"/>
                  </a:lnTo>
                  <a:lnTo>
                    <a:pt x="2237689" y="2282825"/>
                  </a:lnTo>
                  <a:lnTo>
                    <a:pt x="48260" y="614730"/>
                  </a:lnTo>
                  <a:lnTo>
                    <a:pt x="2128482" y="44526"/>
                  </a:lnTo>
                  <a:lnTo>
                    <a:pt x="2118855" y="73494"/>
                  </a:lnTo>
                  <a:lnTo>
                    <a:pt x="2180971" y="17780"/>
                  </a:lnTo>
                  <a:lnTo>
                    <a:pt x="2182279" y="16598"/>
                  </a:lnTo>
                  <a:lnTo>
                    <a:pt x="2098713" y="0"/>
                  </a:lnTo>
                  <a:lnTo>
                    <a:pt x="2121763" y="20027"/>
                  </a:lnTo>
                  <a:lnTo>
                    <a:pt x="22834" y="595363"/>
                  </a:lnTo>
                  <a:lnTo>
                    <a:pt x="15392" y="589686"/>
                  </a:lnTo>
                  <a:lnTo>
                    <a:pt x="7962" y="599440"/>
                  </a:lnTo>
                  <a:lnTo>
                    <a:pt x="4330" y="600430"/>
                  </a:lnTo>
                  <a:lnTo>
                    <a:pt x="5080" y="603211"/>
                  </a:lnTo>
                  <a:lnTo>
                    <a:pt x="0" y="609892"/>
                  </a:lnTo>
                  <a:lnTo>
                    <a:pt x="8750" y="616572"/>
                  </a:lnTo>
                  <a:lnTo>
                    <a:pt x="11049" y="624928"/>
                  </a:lnTo>
                  <a:lnTo>
                    <a:pt x="17437" y="623189"/>
                  </a:lnTo>
                  <a:lnTo>
                    <a:pt x="2222296" y="2303018"/>
                  </a:lnTo>
                  <a:lnTo>
                    <a:pt x="2193442" y="2312962"/>
                  </a:lnTo>
                  <a:lnTo>
                    <a:pt x="2277148" y="2328837"/>
                  </a:lnTo>
                  <a:close/>
                </a:path>
              </a:pathLst>
            </a:custGeom>
            <a:solidFill>
              <a:srgbClr val="000000"/>
            </a:solidFill>
          </p:spPr>
          <p:txBody>
            <a:bodyPr wrap="square" lIns="0" tIns="0" rIns="0" bIns="0" rtlCol="0"/>
            <a:lstStyle/>
            <a:p>
              <a:endParaRPr sz="1266"/>
            </a:p>
          </p:txBody>
        </p:sp>
        <p:sp>
          <p:nvSpPr>
            <p:cNvPr id="15" name="object 15"/>
            <p:cNvSpPr/>
            <p:nvPr/>
          </p:nvSpPr>
          <p:spPr>
            <a:xfrm>
              <a:off x="6136765" y="70257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6" name="object 16"/>
            <p:cNvSpPr/>
            <p:nvPr/>
          </p:nvSpPr>
          <p:spPr>
            <a:xfrm>
              <a:off x="3854234" y="3768216"/>
              <a:ext cx="2320925" cy="3703954"/>
            </a:xfrm>
            <a:custGeom>
              <a:avLst/>
              <a:gdLst/>
              <a:ahLst/>
              <a:cxnLst/>
              <a:rect l="l" t="t" r="r" b="b"/>
              <a:pathLst>
                <a:path w="2320925" h="3703954">
                  <a:moveTo>
                    <a:pt x="2320683" y="139433"/>
                  </a:moveTo>
                  <a:lnTo>
                    <a:pt x="2242756" y="173863"/>
                  </a:lnTo>
                  <a:lnTo>
                    <a:pt x="2273122" y="176999"/>
                  </a:lnTo>
                  <a:lnTo>
                    <a:pt x="1028090" y="1681759"/>
                  </a:lnTo>
                  <a:lnTo>
                    <a:pt x="1011504" y="1660512"/>
                  </a:lnTo>
                  <a:lnTo>
                    <a:pt x="1011504" y="1701800"/>
                  </a:lnTo>
                  <a:lnTo>
                    <a:pt x="859193" y="1885886"/>
                  </a:lnTo>
                  <a:lnTo>
                    <a:pt x="841336" y="1881225"/>
                  </a:lnTo>
                  <a:lnTo>
                    <a:pt x="841336" y="1907476"/>
                  </a:lnTo>
                  <a:lnTo>
                    <a:pt x="632015" y="2160460"/>
                  </a:lnTo>
                  <a:lnTo>
                    <a:pt x="85090" y="1710067"/>
                  </a:lnTo>
                  <a:lnTo>
                    <a:pt x="841336" y="1907476"/>
                  </a:lnTo>
                  <a:lnTo>
                    <a:pt x="841336" y="1881225"/>
                  </a:lnTo>
                  <a:lnTo>
                    <a:pt x="42621" y="1672729"/>
                  </a:lnTo>
                  <a:lnTo>
                    <a:pt x="636968" y="1222006"/>
                  </a:lnTo>
                  <a:lnTo>
                    <a:pt x="1011504" y="1701800"/>
                  </a:lnTo>
                  <a:lnTo>
                    <a:pt x="1011504" y="1660512"/>
                  </a:lnTo>
                  <a:lnTo>
                    <a:pt x="657212" y="1206652"/>
                  </a:lnTo>
                  <a:lnTo>
                    <a:pt x="2187791" y="45935"/>
                  </a:lnTo>
                  <a:lnTo>
                    <a:pt x="2189645" y="76403"/>
                  </a:lnTo>
                  <a:lnTo>
                    <a:pt x="2217178" y="20574"/>
                  </a:lnTo>
                  <a:lnTo>
                    <a:pt x="2227338" y="0"/>
                  </a:lnTo>
                  <a:lnTo>
                    <a:pt x="2143607" y="15697"/>
                  </a:lnTo>
                  <a:lnTo>
                    <a:pt x="2172449" y="25692"/>
                  </a:lnTo>
                  <a:lnTo>
                    <a:pt x="641591" y="1186624"/>
                  </a:lnTo>
                  <a:lnTo>
                    <a:pt x="42722" y="419468"/>
                  </a:lnTo>
                  <a:lnTo>
                    <a:pt x="22694" y="435102"/>
                  </a:lnTo>
                  <a:lnTo>
                    <a:pt x="621347" y="1201978"/>
                  </a:lnTo>
                  <a:lnTo>
                    <a:pt x="0" y="1673174"/>
                  </a:lnTo>
                  <a:lnTo>
                    <a:pt x="15341" y="1693418"/>
                  </a:lnTo>
                  <a:lnTo>
                    <a:pt x="33820" y="1679409"/>
                  </a:lnTo>
                  <a:lnTo>
                    <a:pt x="32893" y="1682965"/>
                  </a:lnTo>
                  <a:lnTo>
                    <a:pt x="24549" y="1693100"/>
                  </a:lnTo>
                  <a:lnTo>
                    <a:pt x="615823" y="2180031"/>
                  </a:lnTo>
                  <a:lnTo>
                    <a:pt x="46596" y="2868003"/>
                  </a:lnTo>
                  <a:lnTo>
                    <a:pt x="49047" y="2870047"/>
                  </a:lnTo>
                  <a:lnTo>
                    <a:pt x="33248" y="2864193"/>
                  </a:lnTo>
                  <a:lnTo>
                    <a:pt x="24434" y="2888018"/>
                  </a:lnTo>
                  <a:lnTo>
                    <a:pt x="2179688" y="3685463"/>
                  </a:lnTo>
                  <a:lnTo>
                    <a:pt x="2154999" y="3703421"/>
                  </a:lnTo>
                  <a:lnTo>
                    <a:pt x="2239683" y="3694125"/>
                  </a:lnTo>
                  <a:lnTo>
                    <a:pt x="2234323" y="3688410"/>
                  </a:lnTo>
                  <a:lnTo>
                    <a:pt x="2181441" y="3631946"/>
                  </a:lnTo>
                  <a:lnTo>
                    <a:pt x="2188502" y="3661651"/>
                  </a:lnTo>
                  <a:lnTo>
                    <a:pt x="83286" y="2882722"/>
                  </a:lnTo>
                  <a:lnTo>
                    <a:pt x="1182649" y="2646819"/>
                  </a:lnTo>
                  <a:lnTo>
                    <a:pt x="2198471" y="3483330"/>
                  </a:lnTo>
                  <a:lnTo>
                    <a:pt x="2169249" y="3492169"/>
                  </a:lnTo>
                  <a:lnTo>
                    <a:pt x="2252294" y="3511194"/>
                  </a:lnTo>
                  <a:lnTo>
                    <a:pt x="2242312" y="3488715"/>
                  </a:lnTo>
                  <a:lnTo>
                    <a:pt x="2217686" y="3433343"/>
                  </a:lnTo>
                  <a:lnTo>
                    <a:pt x="2214613" y="3463721"/>
                  </a:lnTo>
                  <a:lnTo>
                    <a:pt x="1214335" y="2640025"/>
                  </a:lnTo>
                  <a:lnTo>
                    <a:pt x="1667941" y="2542692"/>
                  </a:lnTo>
                  <a:lnTo>
                    <a:pt x="2257971" y="3298482"/>
                  </a:lnTo>
                  <a:lnTo>
                    <a:pt x="2227529" y="3300768"/>
                  </a:lnTo>
                  <a:lnTo>
                    <a:pt x="2304453" y="3337382"/>
                  </a:lnTo>
                  <a:lnTo>
                    <a:pt x="2297950" y="3305162"/>
                  </a:lnTo>
                  <a:lnTo>
                    <a:pt x="2287600" y="3253879"/>
                  </a:lnTo>
                  <a:lnTo>
                    <a:pt x="2277999" y="3282861"/>
                  </a:lnTo>
                  <a:lnTo>
                    <a:pt x="1695538" y="2536761"/>
                  </a:lnTo>
                  <a:lnTo>
                    <a:pt x="2170620" y="2434818"/>
                  </a:lnTo>
                  <a:lnTo>
                    <a:pt x="2176221" y="2420632"/>
                  </a:lnTo>
                  <a:lnTo>
                    <a:pt x="2170620" y="2434818"/>
                  </a:lnTo>
                  <a:lnTo>
                    <a:pt x="2159393" y="2463203"/>
                  </a:lnTo>
                  <a:lnTo>
                    <a:pt x="2225903" y="2409964"/>
                  </a:lnTo>
                  <a:lnTo>
                    <a:pt x="2219096" y="2408212"/>
                  </a:lnTo>
                  <a:lnTo>
                    <a:pt x="2143404" y="2388705"/>
                  </a:lnTo>
                  <a:lnTo>
                    <a:pt x="2165286" y="2409990"/>
                  </a:lnTo>
                  <a:lnTo>
                    <a:pt x="1678178" y="2514523"/>
                  </a:lnTo>
                  <a:lnTo>
                    <a:pt x="1650568" y="2479167"/>
                  </a:lnTo>
                  <a:lnTo>
                    <a:pt x="1650568" y="2520442"/>
                  </a:lnTo>
                  <a:lnTo>
                    <a:pt x="1189316" y="2619413"/>
                  </a:lnTo>
                  <a:lnTo>
                    <a:pt x="1157630" y="2593327"/>
                  </a:lnTo>
                  <a:lnTo>
                    <a:pt x="1157630" y="2626220"/>
                  </a:lnTo>
                  <a:lnTo>
                    <a:pt x="90081" y="2855290"/>
                  </a:lnTo>
                  <a:lnTo>
                    <a:pt x="635431" y="2196173"/>
                  </a:lnTo>
                  <a:lnTo>
                    <a:pt x="1157630" y="2626220"/>
                  </a:lnTo>
                  <a:lnTo>
                    <a:pt x="1157630" y="2593327"/>
                  </a:lnTo>
                  <a:lnTo>
                    <a:pt x="651611" y="2176615"/>
                  </a:lnTo>
                  <a:lnTo>
                    <a:pt x="868451" y="1914550"/>
                  </a:lnTo>
                  <a:lnTo>
                    <a:pt x="1256690" y="2015883"/>
                  </a:lnTo>
                  <a:lnTo>
                    <a:pt x="1650568" y="2520442"/>
                  </a:lnTo>
                  <a:lnTo>
                    <a:pt x="1650568" y="2479167"/>
                  </a:lnTo>
                  <a:lnTo>
                    <a:pt x="1297165" y="2026437"/>
                  </a:lnTo>
                  <a:lnTo>
                    <a:pt x="2237397" y="2271852"/>
                  </a:lnTo>
                  <a:lnTo>
                    <a:pt x="2214588" y="2292146"/>
                  </a:lnTo>
                  <a:lnTo>
                    <a:pt x="2297938" y="2274532"/>
                  </a:lnTo>
                  <a:lnTo>
                    <a:pt x="2297315" y="2273985"/>
                  </a:lnTo>
                  <a:lnTo>
                    <a:pt x="2233828" y="2218423"/>
                  </a:lnTo>
                  <a:lnTo>
                    <a:pt x="2243798" y="2247277"/>
                  </a:lnTo>
                  <a:lnTo>
                    <a:pt x="1271435" y="1993480"/>
                  </a:lnTo>
                  <a:lnTo>
                    <a:pt x="1230960" y="1941639"/>
                  </a:lnTo>
                  <a:lnTo>
                    <a:pt x="1230960" y="1982914"/>
                  </a:lnTo>
                  <a:lnTo>
                    <a:pt x="886307" y="1892960"/>
                  </a:lnTo>
                  <a:lnTo>
                    <a:pt x="1027506" y="1722310"/>
                  </a:lnTo>
                  <a:lnTo>
                    <a:pt x="1230960" y="1982914"/>
                  </a:lnTo>
                  <a:lnTo>
                    <a:pt x="1230960" y="1941639"/>
                  </a:lnTo>
                  <a:lnTo>
                    <a:pt x="1044092" y="1702269"/>
                  </a:lnTo>
                  <a:lnTo>
                    <a:pt x="2292693" y="193192"/>
                  </a:lnTo>
                  <a:lnTo>
                    <a:pt x="2288286" y="178574"/>
                  </a:lnTo>
                  <a:lnTo>
                    <a:pt x="2292693" y="193192"/>
                  </a:lnTo>
                  <a:lnTo>
                    <a:pt x="2301468" y="222440"/>
                  </a:lnTo>
                  <a:lnTo>
                    <a:pt x="2313495" y="170484"/>
                  </a:lnTo>
                  <a:lnTo>
                    <a:pt x="2320683" y="139433"/>
                  </a:lnTo>
                  <a:close/>
                </a:path>
              </a:pathLst>
            </a:custGeom>
            <a:solidFill>
              <a:srgbClr val="000000"/>
            </a:solidFill>
          </p:spPr>
          <p:txBody>
            <a:bodyPr wrap="square" lIns="0" tIns="0" rIns="0" bIns="0" rtlCol="0"/>
            <a:lstStyle/>
            <a:p>
              <a:endParaRPr sz="1266"/>
            </a:p>
          </p:txBody>
        </p:sp>
        <p:sp>
          <p:nvSpPr>
            <p:cNvPr id="17" name="object 17"/>
            <p:cNvSpPr/>
            <p:nvPr/>
          </p:nvSpPr>
          <p:spPr>
            <a:xfrm>
              <a:off x="9165715" y="57748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8" name="object 18"/>
            <p:cNvSpPr/>
            <p:nvPr/>
          </p:nvSpPr>
          <p:spPr>
            <a:xfrm>
              <a:off x="6871716" y="4906187"/>
              <a:ext cx="2284730" cy="2485390"/>
            </a:xfrm>
            <a:custGeom>
              <a:avLst/>
              <a:gdLst/>
              <a:ahLst/>
              <a:cxnLst/>
              <a:rect l="l" t="t" r="r" b="b"/>
              <a:pathLst>
                <a:path w="2284729" h="2485390">
                  <a:moveTo>
                    <a:pt x="2220277" y="1277772"/>
                  </a:moveTo>
                  <a:lnTo>
                    <a:pt x="2194547" y="1277772"/>
                  </a:lnTo>
                  <a:lnTo>
                    <a:pt x="2186063" y="1277772"/>
                  </a:lnTo>
                  <a:lnTo>
                    <a:pt x="2169007" y="1303020"/>
                  </a:lnTo>
                  <a:lnTo>
                    <a:pt x="2220277" y="1277772"/>
                  </a:lnTo>
                  <a:close/>
                </a:path>
                <a:path w="2284729" h="2485390">
                  <a:moveTo>
                    <a:pt x="2245436" y="1265377"/>
                  </a:moveTo>
                  <a:lnTo>
                    <a:pt x="2194623" y="1239596"/>
                  </a:lnTo>
                  <a:lnTo>
                    <a:pt x="2194623" y="1265047"/>
                  </a:lnTo>
                  <a:lnTo>
                    <a:pt x="2194509" y="1264894"/>
                  </a:lnTo>
                  <a:lnTo>
                    <a:pt x="2194623" y="1265047"/>
                  </a:lnTo>
                  <a:lnTo>
                    <a:pt x="2194623" y="1239596"/>
                  </a:lnTo>
                  <a:lnTo>
                    <a:pt x="2169464" y="1226820"/>
                  </a:lnTo>
                  <a:lnTo>
                    <a:pt x="2186254" y="1252321"/>
                  </a:lnTo>
                  <a:lnTo>
                    <a:pt x="152" y="1239469"/>
                  </a:lnTo>
                  <a:lnTo>
                    <a:pt x="0" y="1264869"/>
                  </a:lnTo>
                  <a:lnTo>
                    <a:pt x="2186101" y="1277721"/>
                  </a:lnTo>
                  <a:lnTo>
                    <a:pt x="2194547" y="1277772"/>
                  </a:lnTo>
                  <a:lnTo>
                    <a:pt x="2220379" y="1277721"/>
                  </a:lnTo>
                  <a:lnTo>
                    <a:pt x="2245436" y="1265377"/>
                  </a:lnTo>
                  <a:close/>
                </a:path>
                <a:path w="2284729" h="2485390">
                  <a:moveTo>
                    <a:pt x="2249652" y="1100645"/>
                  </a:moveTo>
                  <a:lnTo>
                    <a:pt x="2241308" y="1089710"/>
                  </a:lnTo>
                  <a:lnTo>
                    <a:pt x="2197976" y="1032916"/>
                  </a:lnTo>
                  <a:lnTo>
                    <a:pt x="2202015" y="1063180"/>
                  </a:lnTo>
                  <a:lnTo>
                    <a:pt x="30708" y="0"/>
                  </a:lnTo>
                  <a:lnTo>
                    <a:pt x="19532" y="22809"/>
                  </a:lnTo>
                  <a:lnTo>
                    <a:pt x="2190839" y="1085989"/>
                  </a:lnTo>
                  <a:lnTo>
                    <a:pt x="2164461" y="1101356"/>
                  </a:lnTo>
                  <a:lnTo>
                    <a:pt x="2249652" y="1100645"/>
                  </a:lnTo>
                  <a:close/>
                </a:path>
                <a:path w="2284729" h="2485390">
                  <a:moveTo>
                    <a:pt x="2284628" y="1469402"/>
                  </a:moveTo>
                  <a:lnTo>
                    <a:pt x="2199525" y="1465516"/>
                  </a:lnTo>
                  <a:lnTo>
                    <a:pt x="2225306" y="1481848"/>
                  </a:lnTo>
                  <a:lnTo>
                    <a:pt x="19532" y="2461641"/>
                  </a:lnTo>
                  <a:lnTo>
                    <a:pt x="29845" y="2484856"/>
                  </a:lnTo>
                  <a:lnTo>
                    <a:pt x="2235619" y="1505051"/>
                  </a:lnTo>
                  <a:lnTo>
                    <a:pt x="2230450" y="1535150"/>
                  </a:lnTo>
                  <a:lnTo>
                    <a:pt x="2277211" y="1478407"/>
                  </a:lnTo>
                  <a:lnTo>
                    <a:pt x="2284628" y="1469402"/>
                  </a:lnTo>
                  <a:close/>
                </a:path>
              </a:pathLst>
            </a:custGeom>
            <a:solidFill>
              <a:srgbClr val="000000"/>
            </a:solidFill>
          </p:spPr>
          <p:txBody>
            <a:bodyPr wrap="square" lIns="0" tIns="0" rIns="0" bIns="0" rtlCol="0"/>
            <a:lstStyle/>
            <a:p>
              <a:endParaRPr sz="1266"/>
            </a:p>
          </p:txBody>
        </p:sp>
        <p:sp>
          <p:nvSpPr>
            <p:cNvPr id="19" name="object 19"/>
            <p:cNvSpPr/>
            <p:nvPr/>
          </p:nvSpPr>
          <p:spPr>
            <a:xfrm>
              <a:off x="9148187" y="401767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20" name="object 20"/>
            <p:cNvSpPr/>
            <p:nvPr/>
          </p:nvSpPr>
          <p:spPr>
            <a:xfrm>
              <a:off x="6864337" y="3584739"/>
              <a:ext cx="2346325" cy="3792220"/>
            </a:xfrm>
            <a:custGeom>
              <a:avLst/>
              <a:gdLst/>
              <a:ahLst/>
              <a:cxnLst/>
              <a:rect l="l" t="t" r="r" b="b"/>
              <a:pathLst>
                <a:path w="2346325" h="3792220">
                  <a:moveTo>
                    <a:pt x="2219363" y="608330"/>
                  </a:moveTo>
                  <a:lnTo>
                    <a:pt x="2218042" y="607148"/>
                  </a:lnTo>
                  <a:lnTo>
                    <a:pt x="2155939" y="551446"/>
                  </a:lnTo>
                  <a:lnTo>
                    <a:pt x="2165553" y="580415"/>
                  </a:lnTo>
                  <a:lnTo>
                    <a:pt x="47701" y="0"/>
                  </a:lnTo>
                  <a:lnTo>
                    <a:pt x="40982" y="24498"/>
                  </a:lnTo>
                  <a:lnTo>
                    <a:pt x="2158847" y="604913"/>
                  </a:lnTo>
                  <a:lnTo>
                    <a:pt x="2135797" y="624928"/>
                  </a:lnTo>
                  <a:lnTo>
                    <a:pt x="2219363" y="608330"/>
                  </a:lnTo>
                  <a:close/>
                </a:path>
                <a:path w="2346325" h="3792220">
                  <a:moveTo>
                    <a:pt x="2345880" y="1116025"/>
                  </a:moveTo>
                  <a:lnTo>
                    <a:pt x="2267343" y="1149032"/>
                  </a:lnTo>
                  <a:lnTo>
                    <a:pt x="2297646" y="1152728"/>
                  </a:lnTo>
                  <a:lnTo>
                    <a:pt x="1796808" y="1736191"/>
                  </a:lnTo>
                  <a:lnTo>
                    <a:pt x="1544891" y="1490726"/>
                  </a:lnTo>
                  <a:lnTo>
                    <a:pt x="2234146" y="990574"/>
                  </a:lnTo>
                  <a:lnTo>
                    <a:pt x="2235365" y="1021067"/>
                  </a:lnTo>
                  <a:lnTo>
                    <a:pt x="2264499" y="965022"/>
                  </a:lnTo>
                  <a:lnTo>
                    <a:pt x="2274671" y="945476"/>
                  </a:lnTo>
                  <a:lnTo>
                    <a:pt x="2190623" y="959396"/>
                  </a:lnTo>
                  <a:lnTo>
                    <a:pt x="2219236" y="970013"/>
                  </a:lnTo>
                  <a:lnTo>
                    <a:pt x="1526438" y="1472742"/>
                  </a:lnTo>
                  <a:lnTo>
                    <a:pt x="1132967" y="1089367"/>
                  </a:lnTo>
                  <a:lnTo>
                    <a:pt x="2172703" y="830021"/>
                  </a:lnTo>
                  <a:lnTo>
                    <a:pt x="2162429" y="858761"/>
                  </a:lnTo>
                  <a:lnTo>
                    <a:pt x="2227135" y="803351"/>
                  </a:lnTo>
                  <a:lnTo>
                    <a:pt x="2143988" y="784821"/>
                  </a:lnTo>
                  <a:lnTo>
                    <a:pt x="2166569" y="805383"/>
                  </a:lnTo>
                  <a:lnTo>
                    <a:pt x="1111580" y="1068527"/>
                  </a:lnTo>
                  <a:lnTo>
                    <a:pt x="47066" y="31267"/>
                  </a:lnTo>
                  <a:lnTo>
                    <a:pt x="29337" y="49453"/>
                  </a:lnTo>
                  <a:lnTo>
                    <a:pt x="1082611" y="1075753"/>
                  </a:lnTo>
                  <a:lnTo>
                    <a:pt x="49479" y="1333436"/>
                  </a:lnTo>
                  <a:lnTo>
                    <a:pt x="55626" y="1358074"/>
                  </a:lnTo>
                  <a:lnTo>
                    <a:pt x="1103998" y="1096594"/>
                  </a:lnTo>
                  <a:lnTo>
                    <a:pt x="1505572" y="1487881"/>
                  </a:lnTo>
                  <a:lnTo>
                    <a:pt x="0" y="2580386"/>
                  </a:lnTo>
                  <a:lnTo>
                    <a:pt x="14922" y="2600947"/>
                  </a:lnTo>
                  <a:lnTo>
                    <a:pt x="1524038" y="1505864"/>
                  </a:lnTo>
                  <a:lnTo>
                    <a:pt x="1780235" y="1755495"/>
                  </a:lnTo>
                  <a:lnTo>
                    <a:pt x="46532" y="3775202"/>
                  </a:lnTo>
                  <a:lnTo>
                    <a:pt x="65811" y="3791750"/>
                  </a:lnTo>
                  <a:lnTo>
                    <a:pt x="1798459" y="1773262"/>
                  </a:lnTo>
                  <a:lnTo>
                    <a:pt x="2260930" y="2223871"/>
                  </a:lnTo>
                  <a:lnTo>
                    <a:pt x="2231085" y="2230247"/>
                  </a:lnTo>
                  <a:lnTo>
                    <a:pt x="2312251" y="2256129"/>
                  </a:lnTo>
                  <a:lnTo>
                    <a:pt x="2303081" y="2229777"/>
                  </a:lnTo>
                  <a:lnTo>
                    <a:pt x="2284260" y="2175675"/>
                  </a:lnTo>
                  <a:lnTo>
                    <a:pt x="2278659" y="2205685"/>
                  </a:lnTo>
                  <a:lnTo>
                    <a:pt x="2275852" y="2202954"/>
                  </a:lnTo>
                  <a:lnTo>
                    <a:pt x="2275852" y="2220684"/>
                  </a:lnTo>
                  <a:lnTo>
                    <a:pt x="2267000" y="2229777"/>
                  </a:lnTo>
                  <a:lnTo>
                    <a:pt x="2275840" y="2220684"/>
                  </a:lnTo>
                  <a:lnTo>
                    <a:pt x="2275852" y="2202954"/>
                  </a:lnTo>
                  <a:lnTo>
                    <a:pt x="1815033" y="1753946"/>
                  </a:lnTo>
                  <a:lnTo>
                    <a:pt x="2316924" y="1169263"/>
                  </a:lnTo>
                  <a:lnTo>
                    <a:pt x="2325154" y="1198664"/>
                  </a:lnTo>
                  <a:lnTo>
                    <a:pt x="2338286" y="1146302"/>
                  </a:lnTo>
                  <a:lnTo>
                    <a:pt x="2345880" y="1116025"/>
                  </a:lnTo>
                  <a:close/>
                </a:path>
              </a:pathLst>
            </a:custGeom>
            <a:solidFill>
              <a:srgbClr val="000000"/>
            </a:solidFill>
          </p:spPr>
          <p:txBody>
            <a:bodyPr wrap="square" lIns="0" tIns="0" rIns="0" bIns="0" rtlCol="0"/>
            <a:lstStyle/>
            <a:p>
              <a:endParaRPr sz="1266"/>
            </a:p>
          </p:txBody>
        </p:sp>
      </p:grpSp>
      <p:sp>
        <p:nvSpPr>
          <p:cNvPr id="21" name="object 21">
            <a:extLst>
              <a:ext uri="{FF2B5EF4-FFF2-40B4-BE49-F238E27FC236}">
                <a16:creationId xmlns:a16="http://schemas.microsoft.com/office/drawing/2014/main" id="{351650DD-E25C-9875-48A7-24A4785AF99B}"/>
              </a:ext>
            </a:extLst>
          </p:cNvPr>
          <p:cNvSpPr txBox="1"/>
          <p:nvPr/>
        </p:nvSpPr>
        <p:spPr>
          <a:xfrm>
            <a:off x="1259193" y="5648813"/>
            <a:ext cx="6627168" cy="398483"/>
          </a:xfrm>
          <a:prstGeom prst="rect">
            <a:avLst/>
          </a:prstGeom>
        </p:spPr>
        <p:txBody>
          <a:bodyPr vert="horz" wrap="square" lIns="0" tIns="8930" rIns="0" bIns="0" rtlCol="0">
            <a:spAutoFit/>
          </a:bodyPr>
          <a:lstStyle/>
          <a:p>
            <a:pPr marL="8929">
              <a:spcBef>
                <a:spcPts val="70"/>
              </a:spcBef>
            </a:pPr>
            <a:r>
              <a:rPr sz="2531" dirty="0">
                <a:solidFill>
                  <a:srgbClr val="0365C0"/>
                </a:solidFill>
                <a:latin typeface="Calibri" panose="020F0502020204030204" pitchFamily="34" charset="0"/>
                <a:cs typeface="Calibri" panose="020F0502020204030204" pitchFamily="34" charset="0"/>
              </a:rPr>
              <a:t>How</a:t>
            </a:r>
            <a:r>
              <a:rPr sz="2531" spc="-18" dirty="0">
                <a:solidFill>
                  <a:srgbClr val="0365C0"/>
                </a:solidFill>
                <a:latin typeface="Calibri" panose="020F0502020204030204" pitchFamily="34" charset="0"/>
                <a:cs typeface="Calibri" panose="020F0502020204030204" pitchFamily="34" charset="0"/>
              </a:rPr>
              <a:t> </a:t>
            </a:r>
            <a:r>
              <a:rPr sz="2531" dirty="0">
                <a:solidFill>
                  <a:srgbClr val="0365C0"/>
                </a:solidFill>
                <a:latin typeface="Calibri" panose="020F0502020204030204" pitchFamily="34" charset="0"/>
                <a:cs typeface="Calibri" panose="020F0502020204030204" pitchFamily="34" charset="0"/>
              </a:rPr>
              <a:t>many</a:t>
            </a:r>
            <a:r>
              <a:rPr sz="2531" spc="-11" dirty="0">
                <a:solidFill>
                  <a:srgbClr val="0365C0"/>
                </a:solidFill>
                <a:latin typeface="Calibri" panose="020F0502020204030204" pitchFamily="34" charset="0"/>
                <a:cs typeface="Calibri" panose="020F0502020204030204" pitchFamily="34" charset="0"/>
              </a:rPr>
              <a:t> </a:t>
            </a:r>
            <a:r>
              <a:rPr sz="2531" dirty="0">
                <a:solidFill>
                  <a:srgbClr val="0365C0"/>
                </a:solidFill>
                <a:latin typeface="Calibri" panose="020F0502020204030204" pitchFamily="34" charset="0"/>
                <a:cs typeface="Calibri" panose="020F0502020204030204" pitchFamily="34" charset="0"/>
              </a:rPr>
              <a:t>perceptrons</a:t>
            </a:r>
            <a:r>
              <a:rPr sz="2531" spc="-18" dirty="0">
                <a:solidFill>
                  <a:srgbClr val="0365C0"/>
                </a:solidFill>
                <a:latin typeface="Calibri" panose="020F0502020204030204" pitchFamily="34" charset="0"/>
                <a:cs typeface="Calibri" panose="020F0502020204030204" pitchFamily="34" charset="0"/>
              </a:rPr>
              <a:t> </a:t>
            </a:r>
            <a:r>
              <a:rPr sz="2531" dirty="0">
                <a:solidFill>
                  <a:srgbClr val="0365C0"/>
                </a:solidFill>
                <a:latin typeface="Calibri" panose="020F0502020204030204" pitchFamily="34" charset="0"/>
                <a:cs typeface="Calibri" panose="020F0502020204030204" pitchFamily="34" charset="0"/>
              </a:rPr>
              <a:t>in</a:t>
            </a:r>
            <a:r>
              <a:rPr sz="2531" spc="-14" dirty="0">
                <a:solidFill>
                  <a:srgbClr val="0365C0"/>
                </a:solidFill>
                <a:latin typeface="Calibri" panose="020F0502020204030204" pitchFamily="34" charset="0"/>
                <a:cs typeface="Calibri" panose="020F0502020204030204" pitchFamily="34" charset="0"/>
              </a:rPr>
              <a:t> </a:t>
            </a:r>
            <a:r>
              <a:rPr sz="2531" dirty="0">
                <a:solidFill>
                  <a:srgbClr val="0365C0"/>
                </a:solidFill>
                <a:latin typeface="Calibri" panose="020F0502020204030204" pitchFamily="34" charset="0"/>
                <a:cs typeface="Calibri" panose="020F0502020204030204" pitchFamily="34" charset="0"/>
              </a:rPr>
              <a:t>this</a:t>
            </a:r>
            <a:r>
              <a:rPr sz="2531" spc="-14" dirty="0">
                <a:solidFill>
                  <a:srgbClr val="0365C0"/>
                </a:solidFill>
                <a:latin typeface="Calibri" panose="020F0502020204030204" pitchFamily="34" charset="0"/>
                <a:cs typeface="Calibri" panose="020F0502020204030204" pitchFamily="34" charset="0"/>
              </a:rPr>
              <a:t> </a:t>
            </a:r>
            <a:r>
              <a:rPr sz="2531" dirty="0">
                <a:solidFill>
                  <a:srgbClr val="0365C0"/>
                </a:solidFill>
                <a:latin typeface="Calibri" panose="020F0502020204030204" pitchFamily="34" charset="0"/>
                <a:cs typeface="Calibri" panose="020F0502020204030204" pitchFamily="34" charset="0"/>
              </a:rPr>
              <a:t>neural</a:t>
            </a:r>
            <a:r>
              <a:rPr sz="2531" spc="-14" dirty="0">
                <a:solidFill>
                  <a:srgbClr val="0365C0"/>
                </a:solidFill>
                <a:latin typeface="Calibri" panose="020F0502020204030204" pitchFamily="34" charset="0"/>
                <a:cs typeface="Calibri" panose="020F0502020204030204" pitchFamily="34" charset="0"/>
              </a:rPr>
              <a:t> </a:t>
            </a:r>
            <a:r>
              <a:rPr sz="2531" spc="-7" dirty="0">
                <a:solidFill>
                  <a:srgbClr val="0365C0"/>
                </a:solidFill>
                <a:latin typeface="Calibri" panose="020F0502020204030204" pitchFamily="34" charset="0"/>
                <a:cs typeface="Calibri" panose="020F0502020204030204" pitchFamily="34" charset="0"/>
              </a:rPr>
              <a:t>network?</a:t>
            </a:r>
            <a:endParaRPr sz="253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080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734" y="85476"/>
            <a:ext cx="6880324" cy="1373508"/>
          </a:xfrm>
          <a:prstGeom prst="rect">
            <a:avLst/>
          </a:prstGeom>
        </p:spPr>
        <p:txBody>
          <a:bodyPr vert="horz" wrap="square" lIns="0" tIns="41076" rIns="0" bIns="0" rtlCol="0" anchor="ctr">
            <a:spAutoFit/>
          </a:bodyPr>
          <a:lstStyle/>
          <a:p>
            <a:pPr marL="8929">
              <a:lnSpc>
                <a:spcPct val="100000"/>
              </a:lnSpc>
              <a:spcBef>
                <a:spcPts val="323"/>
              </a:spcBef>
              <a:tabLst>
                <a:tab pos="1313064" algn="l"/>
                <a:tab pos="1581391" algn="l"/>
                <a:tab pos="2581927" algn="l"/>
                <a:tab pos="2939549" algn="l"/>
                <a:tab pos="4779445" algn="l"/>
                <a:tab pos="6065721" algn="l"/>
              </a:tabLst>
            </a:pPr>
            <a:r>
              <a:rPr sz="2531" spc="-7" dirty="0">
                <a:latin typeface="Calibri" panose="020F0502020204030204" pitchFamily="34" charset="0"/>
                <a:cs typeface="Calibri" panose="020F0502020204030204" pitchFamily="34" charset="0"/>
              </a:rPr>
              <a:t>Connect</a:t>
            </a:r>
            <a:r>
              <a:rPr lang="zh-CN" altLang="en-US" sz="2531" spc="-7" dirty="0">
                <a:latin typeface="Calibri" panose="020F0502020204030204" pitchFamily="34" charset="0"/>
                <a:cs typeface="Calibri" panose="020F0502020204030204" pitchFamily="34" charset="0"/>
              </a:rPr>
              <a:t> </a:t>
            </a:r>
            <a:r>
              <a:rPr sz="2531" spc="-35" dirty="0">
                <a:latin typeface="Calibri" panose="020F0502020204030204" pitchFamily="34" charset="0"/>
                <a:cs typeface="Calibri" panose="020F0502020204030204" pitchFamily="34" charset="0"/>
              </a:rPr>
              <a:t>a</a:t>
            </a:r>
            <a:r>
              <a:rPr sz="2531" dirty="0">
                <a:latin typeface="Calibri" panose="020F0502020204030204" pitchFamily="34" charset="0"/>
                <a:cs typeface="Calibri" panose="020F0502020204030204" pitchFamily="34" charset="0"/>
              </a:rPr>
              <a:t>	</a:t>
            </a:r>
            <a:r>
              <a:rPr lang="zh-CN" altLang="en-US"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bunch</a:t>
            </a:r>
            <a:r>
              <a:rPr lang="zh-CN" altLang="en-US" sz="2531" spc="-7"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of</a:t>
            </a:r>
            <a:r>
              <a:rPr sz="2531" dirty="0">
                <a:latin typeface="Calibri" panose="020F0502020204030204" pitchFamily="34" charset="0"/>
                <a:cs typeface="Calibri" panose="020F0502020204030204" pitchFamily="34" charset="0"/>
              </a:rPr>
              <a:t>	</a:t>
            </a:r>
            <a:r>
              <a:rPr sz="2531" spc="-7" dirty="0" err="1">
                <a:latin typeface="Calibri" panose="020F0502020204030204" pitchFamily="34" charset="0"/>
                <a:cs typeface="Calibri" panose="020F0502020204030204" pitchFamily="34" charset="0"/>
              </a:rPr>
              <a:t>perceptrons</a:t>
            </a:r>
            <a:r>
              <a:rPr lang="zh-CN" altLang="en-US" sz="2531" spc="-7"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together</a:t>
            </a:r>
            <a:r>
              <a:rPr lang="zh-CN" altLang="en-US" sz="2531" spc="-7" dirty="0">
                <a:latin typeface="Calibri" panose="020F0502020204030204" pitchFamily="34" charset="0"/>
                <a:cs typeface="Calibri" panose="020F0502020204030204" pitchFamily="34" charset="0"/>
              </a:rPr>
              <a:t> </a:t>
            </a:r>
            <a:r>
              <a:rPr sz="2531" spc="-35" dirty="0">
                <a:latin typeface="Calibri" panose="020F0502020204030204" pitchFamily="34" charset="0"/>
                <a:cs typeface="Calibri" panose="020F0502020204030204" pitchFamily="34" charset="0"/>
              </a:rPr>
              <a:t>…</a:t>
            </a:r>
            <a:endParaRPr sz="2531" dirty="0">
              <a:latin typeface="Calibri" panose="020F0502020204030204" pitchFamily="34" charset="0"/>
              <a:cs typeface="Calibri" panose="020F0502020204030204" pitchFamily="34" charset="0"/>
            </a:endParaRPr>
          </a:p>
          <a:p>
            <a:pPr marL="1949728">
              <a:lnSpc>
                <a:spcPct val="100000"/>
              </a:lnSpc>
              <a:spcBef>
                <a:spcPts val="570"/>
              </a:spcBef>
            </a:pPr>
            <a:r>
              <a:rPr sz="5625" dirty="0">
                <a:latin typeface="Calibri" panose="020F0502020204030204" pitchFamily="34" charset="0"/>
                <a:cs typeface="Calibri" panose="020F0502020204030204" pitchFamily="34" charset="0"/>
              </a:rPr>
              <a:t>Neural</a:t>
            </a:r>
            <a:r>
              <a:rPr sz="5625" spc="-21" dirty="0">
                <a:latin typeface="Calibri" panose="020F0502020204030204" pitchFamily="34" charset="0"/>
                <a:cs typeface="Calibri" panose="020F0502020204030204" pitchFamily="34" charset="0"/>
              </a:rPr>
              <a:t> </a:t>
            </a:r>
            <a:r>
              <a:rPr sz="5625" spc="-7" dirty="0">
                <a:latin typeface="Calibri" panose="020F0502020204030204" pitchFamily="34" charset="0"/>
                <a:cs typeface="Calibri" panose="020F0502020204030204" pitchFamily="34" charset="0"/>
              </a:rPr>
              <a:t>Network</a:t>
            </a:r>
            <a:endParaRPr sz="5625" dirty="0">
              <a:latin typeface="Calibri" panose="020F0502020204030204" pitchFamily="34" charset="0"/>
              <a:cs typeface="Calibri" panose="020F0502020204030204" pitchFamily="34" charset="0"/>
            </a:endParaRPr>
          </a:p>
        </p:txBody>
      </p:sp>
      <p:grpSp>
        <p:nvGrpSpPr>
          <p:cNvPr id="3" name="object 3"/>
          <p:cNvGrpSpPr/>
          <p:nvPr/>
        </p:nvGrpSpPr>
        <p:grpSpPr>
          <a:xfrm>
            <a:off x="2176258" y="2278949"/>
            <a:ext cx="2661493" cy="2398960"/>
            <a:chOff x="3095122" y="3241172"/>
            <a:chExt cx="3785235" cy="3411854"/>
          </a:xfrm>
        </p:grpSpPr>
        <p:sp>
          <p:nvSpPr>
            <p:cNvPr id="4" name="object 4"/>
            <p:cNvSpPr/>
            <p:nvPr/>
          </p:nvSpPr>
          <p:spPr>
            <a:xfrm>
              <a:off x="3107815" y="37809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5" name="object 5"/>
            <p:cNvSpPr/>
            <p:nvPr/>
          </p:nvSpPr>
          <p:spPr>
            <a:xfrm>
              <a:off x="3107815" y="50382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6" name="object 6"/>
            <p:cNvSpPr/>
            <p:nvPr/>
          </p:nvSpPr>
          <p:spPr>
            <a:xfrm>
              <a:off x="6136765" y="32538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7" name="object 7"/>
            <p:cNvSpPr/>
            <p:nvPr/>
          </p:nvSpPr>
          <p:spPr>
            <a:xfrm>
              <a:off x="3854234" y="3593909"/>
              <a:ext cx="2320925" cy="3058795"/>
            </a:xfrm>
            <a:custGeom>
              <a:avLst/>
              <a:gdLst/>
              <a:ahLst/>
              <a:cxnLst/>
              <a:rect l="l" t="t" r="r" b="b"/>
              <a:pathLst>
                <a:path w="2320925" h="3058795">
                  <a:moveTo>
                    <a:pt x="2227338" y="174307"/>
                  </a:moveTo>
                  <a:lnTo>
                    <a:pt x="2143607" y="190004"/>
                  </a:lnTo>
                  <a:lnTo>
                    <a:pt x="2172449" y="199999"/>
                  </a:lnTo>
                  <a:lnTo>
                    <a:pt x="0" y="1847481"/>
                  </a:lnTo>
                  <a:lnTo>
                    <a:pt x="15341" y="1867725"/>
                  </a:lnTo>
                  <a:lnTo>
                    <a:pt x="2187791" y="220243"/>
                  </a:lnTo>
                  <a:lnTo>
                    <a:pt x="2189645" y="250710"/>
                  </a:lnTo>
                  <a:lnTo>
                    <a:pt x="2217178" y="194881"/>
                  </a:lnTo>
                  <a:lnTo>
                    <a:pt x="2227338" y="174307"/>
                  </a:lnTo>
                  <a:close/>
                </a:path>
                <a:path w="2320925" h="3058795">
                  <a:moveTo>
                    <a:pt x="2227338" y="16598"/>
                  </a:moveTo>
                  <a:lnTo>
                    <a:pt x="2143772" y="0"/>
                  </a:lnTo>
                  <a:lnTo>
                    <a:pt x="2166823" y="20027"/>
                  </a:lnTo>
                  <a:lnTo>
                    <a:pt x="49390" y="600430"/>
                  </a:lnTo>
                  <a:lnTo>
                    <a:pt x="56108" y="624928"/>
                  </a:lnTo>
                  <a:lnTo>
                    <a:pt x="2173541" y="44526"/>
                  </a:lnTo>
                  <a:lnTo>
                    <a:pt x="2163915" y="73494"/>
                  </a:lnTo>
                  <a:lnTo>
                    <a:pt x="2226030" y="17780"/>
                  </a:lnTo>
                  <a:lnTo>
                    <a:pt x="2227338" y="16598"/>
                  </a:lnTo>
                  <a:close/>
                </a:path>
                <a:path w="2320925" h="3058795">
                  <a:moveTo>
                    <a:pt x="2320683" y="313740"/>
                  </a:moveTo>
                  <a:lnTo>
                    <a:pt x="2242756" y="348170"/>
                  </a:lnTo>
                  <a:lnTo>
                    <a:pt x="2273122" y="351307"/>
                  </a:lnTo>
                  <a:lnTo>
                    <a:pt x="46596" y="3042310"/>
                  </a:lnTo>
                  <a:lnTo>
                    <a:pt x="66167" y="3058503"/>
                  </a:lnTo>
                  <a:lnTo>
                    <a:pt x="2292693" y="367499"/>
                  </a:lnTo>
                  <a:lnTo>
                    <a:pt x="2288286" y="352882"/>
                  </a:lnTo>
                  <a:lnTo>
                    <a:pt x="2292693" y="367499"/>
                  </a:lnTo>
                  <a:lnTo>
                    <a:pt x="2301468" y="396748"/>
                  </a:lnTo>
                  <a:lnTo>
                    <a:pt x="2313495" y="344792"/>
                  </a:lnTo>
                  <a:lnTo>
                    <a:pt x="2320683" y="313740"/>
                  </a:lnTo>
                  <a:close/>
                </a:path>
              </a:pathLst>
            </a:custGeom>
            <a:solidFill>
              <a:srgbClr val="000000"/>
            </a:solidFill>
          </p:spPr>
          <p:txBody>
            <a:bodyPr wrap="square" lIns="0" tIns="0" rIns="0" bIns="0" rtlCol="0"/>
            <a:lstStyle/>
            <a:p>
              <a:endParaRPr sz="1266"/>
            </a:p>
          </p:txBody>
        </p:sp>
      </p:grpSp>
      <p:sp>
        <p:nvSpPr>
          <p:cNvPr id="8" name="object 8"/>
          <p:cNvSpPr/>
          <p:nvPr/>
        </p:nvSpPr>
        <p:spPr>
          <a:xfrm>
            <a:off x="2185182" y="4426534"/>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9" name="object 9"/>
          <p:cNvSpPr txBox="1"/>
          <p:nvPr/>
        </p:nvSpPr>
        <p:spPr>
          <a:xfrm>
            <a:off x="2431665" y="1519833"/>
            <a:ext cx="4301430" cy="1128939"/>
          </a:xfrm>
          <a:prstGeom prst="rect">
            <a:avLst/>
          </a:prstGeom>
        </p:spPr>
        <p:txBody>
          <a:bodyPr vert="horz" wrap="square" lIns="0" tIns="8930" rIns="0" bIns="0" rtlCol="0">
            <a:spAutoFit/>
          </a:bodyPr>
          <a:lstStyle/>
          <a:p>
            <a:pPr marR="22769" algn="r">
              <a:spcBef>
                <a:spcPts val="70"/>
              </a:spcBef>
            </a:pPr>
            <a:r>
              <a:rPr sz="1969" dirty="0">
                <a:latin typeface="Calibri" panose="020F0502020204030204" pitchFamily="34" charset="0"/>
                <a:cs typeface="Calibri" panose="020F0502020204030204" pitchFamily="34" charset="0"/>
              </a:rPr>
              <a:t>a</a:t>
            </a:r>
            <a:r>
              <a:rPr sz="1969" spc="7"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collection</a:t>
            </a:r>
            <a:r>
              <a:rPr sz="1969" spc="11"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of</a:t>
            </a:r>
            <a:r>
              <a:rPr sz="1969" spc="4"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connected</a:t>
            </a:r>
            <a:r>
              <a:rPr sz="1969" spc="11" dirty="0">
                <a:latin typeface="Calibri" panose="020F0502020204030204" pitchFamily="34" charset="0"/>
                <a:cs typeface="Calibri" panose="020F0502020204030204" pitchFamily="34" charset="0"/>
              </a:rPr>
              <a:t> </a:t>
            </a:r>
            <a:r>
              <a:rPr sz="1969" spc="-7" dirty="0">
                <a:latin typeface="Calibri" panose="020F0502020204030204" pitchFamily="34" charset="0"/>
                <a:cs typeface="Calibri" panose="020F0502020204030204" pitchFamily="34" charset="0"/>
              </a:rPr>
              <a:t>perceptrons</a:t>
            </a:r>
            <a:endParaRPr sz="1969" dirty="0">
              <a:latin typeface="Calibri" panose="020F0502020204030204" pitchFamily="34" charset="0"/>
              <a:cs typeface="Calibri" panose="020F0502020204030204" pitchFamily="34" charset="0"/>
            </a:endParaRPr>
          </a:p>
          <a:p>
            <a:pPr>
              <a:lnSpc>
                <a:spcPct val="100000"/>
              </a:lnSpc>
            </a:pPr>
            <a:endParaRPr sz="1969" dirty="0">
              <a:latin typeface="Calibri" panose="020F0502020204030204" pitchFamily="34" charset="0"/>
              <a:cs typeface="Calibri" panose="020F0502020204030204" pitchFamily="34" charset="0"/>
            </a:endParaRPr>
          </a:p>
          <a:p>
            <a:pPr>
              <a:spcBef>
                <a:spcPts val="32"/>
              </a:spcBef>
            </a:pPr>
            <a:endParaRPr sz="1652" dirty="0">
              <a:latin typeface="Calibri" panose="020F0502020204030204" pitchFamily="34" charset="0"/>
              <a:cs typeface="Calibri" panose="020F0502020204030204" pitchFamily="34" charset="0"/>
            </a:endParaRPr>
          </a:p>
          <a:p>
            <a:pPr marR="3572" algn="r"/>
            <a:r>
              <a:rPr sz="1687" dirty="0">
                <a:latin typeface="Calibri" panose="020F0502020204030204" pitchFamily="34" charset="0"/>
                <a:cs typeface="Calibri" panose="020F0502020204030204" pitchFamily="34" charset="0"/>
              </a:rPr>
              <a:t>‘one</a:t>
            </a:r>
            <a:r>
              <a:rPr sz="1687" spc="-11" dirty="0">
                <a:latin typeface="Calibri" panose="020F0502020204030204" pitchFamily="34" charset="0"/>
                <a:cs typeface="Calibri" panose="020F0502020204030204" pitchFamily="34" charset="0"/>
              </a:rPr>
              <a:t> </a:t>
            </a:r>
            <a:r>
              <a:rPr sz="1687" spc="-7" dirty="0">
                <a:latin typeface="Calibri" panose="020F0502020204030204" pitchFamily="34" charset="0"/>
                <a:cs typeface="Calibri" panose="020F0502020204030204" pitchFamily="34" charset="0"/>
              </a:rPr>
              <a:t>perceptron’</a:t>
            </a:r>
            <a:endParaRPr sz="1687" dirty="0">
              <a:latin typeface="Calibri" panose="020F0502020204030204" pitchFamily="34" charset="0"/>
              <a:cs typeface="Calibri" panose="020F05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734" y="85476"/>
            <a:ext cx="6880324" cy="1373508"/>
          </a:xfrm>
          <a:prstGeom prst="rect">
            <a:avLst/>
          </a:prstGeom>
        </p:spPr>
        <p:txBody>
          <a:bodyPr vert="horz" wrap="square" lIns="0" tIns="41076" rIns="0" bIns="0" rtlCol="0" anchor="ctr">
            <a:spAutoFit/>
          </a:bodyPr>
          <a:lstStyle/>
          <a:p>
            <a:pPr marL="8929">
              <a:lnSpc>
                <a:spcPct val="100000"/>
              </a:lnSpc>
              <a:spcBef>
                <a:spcPts val="323"/>
              </a:spcBef>
              <a:tabLst>
                <a:tab pos="1313064" algn="l"/>
                <a:tab pos="1581391" algn="l"/>
                <a:tab pos="2581927" algn="l"/>
                <a:tab pos="2939549" algn="l"/>
                <a:tab pos="4779445" algn="l"/>
                <a:tab pos="6065721" algn="l"/>
              </a:tabLst>
            </a:pPr>
            <a:r>
              <a:rPr sz="2531" spc="-7" dirty="0">
                <a:latin typeface="Calibri" panose="020F0502020204030204" pitchFamily="34" charset="0"/>
                <a:cs typeface="Calibri" panose="020F0502020204030204" pitchFamily="34" charset="0"/>
              </a:rPr>
              <a:t>Connect</a:t>
            </a:r>
            <a:r>
              <a:rPr lang="zh-CN" altLang="en-US" sz="2531" spc="-7" dirty="0">
                <a:latin typeface="Calibri" panose="020F0502020204030204" pitchFamily="34" charset="0"/>
                <a:cs typeface="Calibri" panose="020F0502020204030204" pitchFamily="34" charset="0"/>
              </a:rPr>
              <a:t> </a:t>
            </a:r>
            <a:r>
              <a:rPr sz="2531" spc="-35" dirty="0">
                <a:latin typeface="Calibri" panose="020F0502020204030204" pitchFamily="34" charset="0"/>
                <a:cs typeface="Calibri" panose="020F0502020204030204" pitchFamily="34" charset="0"/>
              </a:rPr>
              <a:t>a</a:t>
            </a:r>
            <a:r>
              <a:rPr lang="zh-CN" altLang="en-US" sz="2531" spc="-35"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bunch</a:t>
            </a:r>
            <a:r>
              <a:rPr lang="zh-CN" altLang="en-US" sz="2531" spc="-7"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of</a:t>
            </a:r>
            <a:r>
              <a:rPr sz="2531" dirty="0">
                <a:latin typeface="Calibri" panose="020F0502020204030204" pitchFamily="34" charset="0"/>
                <a:cs typeface="Calibri" panose="020F0502020204030204" pitchFamily="34" charset="0"/>
              </a:rPr>
              <a:t>	</a:t>
            </a:r>
            <a:r>
              <a:rPr sz="2531" spc="-7" dirty="0" err="1">
                <a:latin typeface="Calibri" panose="020F0502020204030204" pitchFamily="34" charset="0"/>
                <a:cs typeface="Calibri" panose="020F0502020204030204" pitchFamily="34" charset="0"/>
              </a:rPr>
              <a:t>perceptrons</a:t>
            </a:r>
            <a:r>
              <a:rPr lang="zh-CN" altLang="en-US" sz="2531" spc="-7"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together</a:t>
            </a:r>
            <a:r>
              <a:rPr lang="zh-CN" altLang="en-US" sz="2531" spc="-7" dirty="0">
                <a:latin typeface="Calibri" panose="020F0502020204030204" pitchFamily="34" charset="0"/>
                <a:cs typeface="Calibri" panose="020F0502020204030204" pitchFamily="34" charset="0"/>
              </a:rPr>
              <a:t> </a:t>
            </a:r>
            <a:r>
              <a:rPr sz="2531" spc="-35" dirty="0">
                <a:latin typeface="Calibri" panose="020F0502020204030204" pitchFamily="34" charset="0"/>
                <a:cs typeface="Calibri" panose="020F0502020204030204" pitchFamily="34" charset="0"/>
              </a:rPr>
              <a:t>…</a:t>
            </a:r>
            <a:endParaRPr sz="2531" dirty="0">
              <a:latin typeface="Calibri" panose="020F0502020204030204" pitchFamily="34" charset="0"/>
              <a:cs typeface="Calibri" panose="020F0502020204030204" pitchFamily="34" charset="0"/>
            </a:endParaRPr>
          </a:p>
          <a:p>
            <a:pPr marL="1949728">
              <a:lnSpc>
                <a:spcPct val="100000"/>
              </a:lnSpc>
              <a:spcBef>
                <a:spcPts val="570"/>
              </a:spcBef>
            </a:pPr>
            <a:r>
              <a:rPr sz="5625" dirty="0">
                <a:latin typeface="Calibri" panose="020F0502020204030204" pitchFamily="34" charset="0"/>
                <a:cs typeface="Calibri" panose="020F0502020204030204" pitchFamily="34" charset="0"/>
              </a:rPr>
              <a:t>Neural</a:t>
            </a:r>
            <a:r>
              <a:rPr sz="5625" spc="-21" dirty="0">
                <a:latin typeface="Calibri" panose="020F0502020204030204" pitchFamily="34" charset="0"/>
                <a:cs typeface="Calibri" panose="020F0502020204030204" pitchFamily="34" charset="0"/>
              </a:rPr>
              <a:t> </a:t>
            </a:r>
            <a:r>
              <a:rPr sz="5625" spc="-7" dirty="0">
                <a:latin typeface="Calibri" panose="020F0502020204030204" pitchFamily="34" charset="0"/>
                <a:cs typeface="Calibri" panose="020F0502020204030204" pitchFamily="34" charset="0"/>
              </a:rPr>
              <a:t>Network</a:t>
            </a:r>
            <a:endParaRPr sz="5625" dirty="0">
              <a:latin typeface="Calibri" panose="020F0502020204030204" pitchFamily="34" charset="0"/>
              <a:cs typeface="Calibri" panose="020F0502020204030204" pitchFamily="34" charset="0"/>
            </a:endParaRPr>
          </a:p>
        </p:txBody>
      </p:sp>
      <p:sp>
        <p:nvSpPr>
          <p:cNvPr id="3" name="object 3"/>
          <p:cNvSpPr txBox="1"/>
          <p:nvPr/>
        </p:nvSpPr>
        <p:spPr>
          <a:xfrm>
            <a:off x="2431665" y="1519833"/>
            <a:ext cx="4281785" cy="312049"/>
          </a:xfrm>
          <a:prstGeom prst="rect">
            <a:avLst/>
          </a:prstGeom>
        </p:spPr>
        <p:txBody>
          <a:bodyPr vert="horz" wrap="square" lIns="0" tIns="8930" rIns="0" bIns="0" rtlCol="0">
            <a:spAutoFit/>
          </a:bodyPr>
          <a:lstStyle/>
          <a:p>
            <a:pPr marL="8929">
              <a:spcBef>
                <a:spcPts val="70"/>
              </a:spcBef>
            </a:pPr>
            <a:r>
              <a:rPr sz="1969" dirty="0">
                <a:latin typeface="Calibri" panose="020F0502020204030204" pitchFamily="34" charset="0"/>
                <a:cs typeface="Calibri" panose="020F0502020204030204" pitchFamily="34" charset="0"/>
              </a:rPr>
              <a:t>a</a:t>
            </a:r>
            <a:r>
              <a:rPr sz="1969" spc="7"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collection</a:t>
            </a:r>
            <a:r>
              <a:rPr sz="1969" spc="11"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of</a:t>
            </a:r>
            <a:r>
              <a:rPr sz="1969" spc="4"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connected</a:t>
            </a:r>
            <a:r>
              <a:rPr sz="1969" spc="11" dirty="0">
                <a:latin typeface="Calibri" panose="020F0502020204030204" pitchFamily="34" charset="0"/>
                <a:cs typeface="Calibri" panose="020F0502020204030204" pitchFamily="34" charset="0"/>
              </a:rPr>
              <a:t> </a:t>
            </a:r>
            <a:r>
              <a:rPr sz="1969" spc="-7" dirty="0">
                <a:latin typeface="Calibri" panose="020F0502020204030204" pitchFamily="34" charset="0"/>
                <a:cs typeface="Calibri" panose="020F0502020204030204" pitchFamily="34" charset="0"/>
              </a:rPr>
              <a:t>perceptrons</a:t>
            </a:r>
            <a:endParaRPr sz="1969" dirty="0">
              <a:latin typeface="Calibri" panose="020F0502020204030204" pitchFamily="34" charset="0"/>
              <a:cs typeface="Calibri" panose="020F0502020204030204" pitchFamily="34" charset="0"/>
            </a:endParaRPr>
          </a:p>
        </p:txBody>
      </p:sp>
      <p:grpSp>
        <p:nvGrpSpPr>
          <p:cNvPr id="4" name="object 4"/>
          <p:cNvGrpSpPr/>
          <p:nvPr/>
        </p:nvGrpSpPr>
        <p:grpSpPr>
          <a:xfrm>
            <a:off x="2176258" y="2278949"/>
            <a:ext cx="2661493" cy="2670423"/>
            <a:chOff x="3095122" y="3241172"/>
            <a:chExt cx="3785235" cy="3797935"/>
          </a:xfrm>
        </p:grpSpPr>
        <p:sp>
          <p:nvSpPr>
            <p:cNvPr id="5" name="object 5"/>
            <p:cNvSpPr/>
            <p:nvPr/>
          </p:nvSpPr>
          <p:spPr>
            <a:xfrm>
              <a:off x="3107815" y="37809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6" name="object 6"/>
            <p:cNvSpPr/>
            <p:nvPr/>
          </p:nvSpPr>
          <p:spPr>
            <a:xfrm>
              <a:off x="6136765" y="45111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7" name="object 7"/>
            <p:cNvSpPr/>
            <p:nvPr/>
          </p:nvSpPr>
          <p:spPr>
            <a:xfrm>
              <a:off x="3884089" y="4181313"/>
              <a:ext cx="2267585" cy="556260"/>
            </a:xfrm>
            <a:custGeom>
              <a:avLst/>
              <a:gdLst/>
              <a:ahLst/>
              <a:cxnLst/>
              <a:rect l="l" t="t" r="r" b="b"/>
              <a:pathLst>
                <a:path w="2267585" h="556260">
                  <a:moveTo>
                    <a:pt x="2206872" y="534846"/>
                  </a:moveTo>
                  <a:lnTo>
                    <a:pt x="2184654" y="555777"/>
                  </a:lnTo>
                  <a:lnTo>
                    <a:pt x="2263622" y="536752"/>
                  </a:lnTo>
                  <a:lnTo>
                    <a:pt x="2215121" y="536752"/>
                  </a:lnTo>
                  <a:lnTo>
                    <a:pt x="2206872" y="534846"/>
                  </a:lnTo>
                  <a:close/>
                </a:path>
                <a:path w="2267585" h="556260">
                  <a:moveTo>
                    <a:pt x="2217976" y="524384"/>
                  </a:moveTo>
                  <a:lnTo>
                    <a:pt x="2206872" y="534846"/>
                  </a:lnTo>
                  <a:lnTo>
                    <a:pt x="2215121" y="536752"/>
                  </a:lnTo>
                  <a:lnTo>
                    <a:pt x="2217976" y="524384"/>
                  </a:lnTo>
                  <a:close/>
                </a:path>
                <a:path w="2267585" h="556260">
                  <a:moveTo>
                    <a:pt x="2201811" y="481545"/>
                  </a:moveTo>
                  <a:lnTo>
                    <a:pt x="2212585" y="510093"/>
                  </a:lnTo>
                  <a:lnTo>
                    <a:pt x="2220836" y="512000"/>
                  </a:lnTo>
                  <a:lnTo>
                    <a:pt x="2215121" y="536752"/>
                  </a:lnTo>
                  <a:lnTo>
                    <a:pt x="2263622" y="536752"/>
                  </a:lnTo>
                  <a:lnTo>
                    <a:pt x="2267470" y="535825"/>
                  </a:lnTo>
                  <a:lnTo>
                    <a:pt x="2201811" y="481545"/>
                  </a:lnTo>
                  <a:close/>
                </a:path>
                <a:path w="2267585" h="556260">
                  <a:moveTo>
                    <a:pt x="5714" y="0"/>
                  </a:moveTo>
                  <a:lnTo>
                    <a:pt x="0" y="24752"/>
                  </a:lnTo>
                  <a:lnTo>
                    <a:pt x="2206872" y="534846"/>
                  </a:lnTo>
                  <a:lnTo>
                    <a:pt x="2217977" y="524380"/>
                  </a:lnTo>
                  <a:lnTo>
                    <a:pt x="2212585" y="510093"/>
                  </a:lnTo>
                  <a:lnTo>
                    <a:pt x="5714" y="0"/>
                  </a:lnTo>
                  <a:close/>
                </a:path>
                <a:path w="2267585" h="556260">
                  <a:moveTo>
                    <a:pt x="2212585" y="510093"/>
                  </a:moveTo>
                  <a:lnTo>
                    <a:pt x="2217977" y="524380"/>
                  </a:lnTo>
                  <a:lnTo>
                    <a:pt x="2220836" y="512000"/>
                  </a:lnTo>
                  <a:lnTo>
                    <a:pt x="2212585" y="510093"/>
                  </a:lnTo>
                  <a:close/>
                </a:path>
              </a:pathLst>
            </a:custGeom>
            <a:solidFill>
              <a:srgbClr val="000000"/>
            </a:solidFill>
          </p:spPr>
          <p:txBody>
            <a:bodyPr wrap="square" lIns="0" tIns="0" rIns="0" bIns="0" rtlCol="0"/>
            <a:lstStyle/>
            <a:p>
              <a:endParaRPr sz="1266"/>
            </a:p>
          </p:txBody>
        </p:sp>
        <p:sp>
          <p:nvSpPr>
            <p:cNvPr id="8" name="object 8"/>
            <p:cNvSpPr/>
            <p:nvPr/>
          </p:nvSpPr>
          <p:spPr>
            <a:xfrm>
              <a:off x="3107815" y="50382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9" name="object 9"/>
            <p:cNvSpPr/>
            <p:nvPr/>
          </p:nvSpPr>
          <p:spPr>
            <a:xfrm>
              <a:off x="3859241" y="4928273"/>
              <a:ext cx="2266950" cy="518795"/>
            </a:xfrm>
            <a:custGeom>
              <a:avLst/>
              <a:gdLst/>
              <a:ahLst/>
              <a:cxnLst/>
              <a:rect l="l" t="t" r="r" b="b"/>
              <a:pathLst>
                <a:path w="2266950" h="518795">
                  <a:moveTo>
                    <a:pt x="2206268" y="21287"/>
                  </a:moveTo>
                  <a:lnTo>
                    <a:pt x="0" y="493750"/>
                  </a:lnTo>
                  <a:lnTo>
                    <a:pt x="5321" y="518591"/>
                  </a:lnTo>
                  <a:lnTo>
                    <a:pt x="2211584" y="46117"/>
                  </a:lnTo>
                  <a:lnTo>
                    <a:pt x="2217190" y="31961"/>
                  </a:lnTo>
                  <a:lnTo>
                    <a:pt x="2206268" y="21287"/>
                  </a:lnTo>
                  <a:close/>
                </a:path>
                <a:path w="2266950" h="518795">
                  <a:moveTo>
                    <a:pt x="2259987" y="19519"/>
                  </a:moveTo>
                  <a:lnTo>
                    <a:pt x="2214524" y="19519"/>
                  </a:lnTo>
                  <a:lnTo>
                    <a:pt x="2219845" y="44348"/>
                  </a:lnTo>
                  <a:lnTo>
                    <a:pt x="2211584" y="46117"/>
                  </a:lnTo>
                  <a:lnTo>
                    <a:pt x="2200338" y="74510"/>
                  </a:lnTo>
                  <a:lnTo>
                    <a:pt x="2266873" y="21297"/>
                  </a:lnTo>
                  <a:lnTo>
                    <a:pt x="2259987" y="19519"/>
                  </a:lnTo>
                  <a:close/>
                </a:path>
                <a:path w="2266950" h="518795">
                  <a:moveTo>
                    <a:pt x="2217190" y="31961"/>
                  </a:moveTo>
                  <a:lnTo>
                    <a:pt x="2211584" y="46117"/>
                  </a:lnTo>
                  <a:lnTo>
                    <a:pt x="2219845" y="44348"/>
                  </a:lnTo>
                  <a:lnTo>
                    <a:pt x="2217190" y="31961"/>
                  </a:lnTo>
                  <a:close/>
                </a:path>
                <a:path w="2266950" h="518795">
                  <a:moveTo>
                    <a:pt x="2214524" y="19519"/>
                  </a:moveTo>
                  <a:lnTo>
                    <a:pt x="2206268" y="21287"/>
                  </a:lnTo>
                  <a:lnTo>
                    <a:pt x="2217178" y="31902"/>
                  </a:lnTo>
                  <a:lnTo>
                    <a:pt x="2214524" y="19519"/>
                  </a:lnTo>
                  <a:close/>
                </a:path>
                <a:path w="2266950" h="518795">
                  <a:moveTo>
                    <a:pt x="2184387" y="0"/>
                  </a:moveTo>
                  <a:lnTo>
                    <a:pt x="2206268" y="21287"/>
                  </a:lnTo>
                  <a:lnTo>
                    <a:pt x="2214524" y="19519"/>
                  </a:lnTo>
                  <a:lnTo>
                    <a:pt x="2259987" y="19519"/>
                  </a:lnTo>
                  <a:lnTo>
                    <a:pt x="2184387" y="0"/>
                  </a:lnTo>
                  <a:close/>
                </a:path>
              </a:pathLst>
            </a:custGeom>
            <a:solidFill>
              <a:srgbClr val="000000"/>
            </a:solidFill>
          </p:spPr>
          <p:txBody>
            <a:bodyPr wrap="square" lIns="0" tIns="0" rIns="0" bIns="0" rtlCol="0"/>
            <a:lstStyle/>
            <a:p>
              <a:endParaRPr sz="1266"/>
            </a:p>
          </p:txBody>
        </p:sp>
        <p:sp>
          <p:nvSpPr>
            <p:cNvPr id="10" name="object 10"/>
            <p:cNvSpPr/>
            <p:nvPr/>
          </p:nvSpPr>
          <p:spPr>
            <a:xfrm>
              <a:off x="3107815" y="62955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1" name="object 11"/>
            <p:cNvSpPr/>
            <p:nvPr/>
          </p:nvSpPr>
          <p:spPr>
            <a:xfrm>
              <a:off x="3879524" y="5134298"/>
              <a:ext cx="2317115" cy="1532255"/>
            </a:xfrm>
            <a:custGeom>
              <a:avLst/>
              <a:gdLst/>
              <a:ahLst/>
              <a:cxnLst/>
              <a:rect l="l" t="t" r="r" b="b"/>
              <a:pathLst>
                <a:path w="2317115" h="1532254">
                  <a:moveTo>
                    <a:pt x="2260221" y="21993"/>
                  </a:moveTo>
                  <a:lnTo>
                    <a:pt x="0" y="1510626"/>
                  </a:lnTo>
                  <a:lnTo>
                    <a:pt x="13970" y="1531835"/>
                  </a:lnTo>
                  <a:lnTo>
                    <a:pt x="2274193" y="43200"/>
                  </a:lnTo>
                  <a:lnTo>
                    <a:pt x="2274277" y="27939"/>
                  </a:lnTo>
                  <a:lnTo>
                    <a:pt x="2260221" y="21993"/>
                  </a:lnTo>
                  <a:close/>
                </a:path>
                <a:path w="2317115" h="1532254">
                  <a:moveTo>
                    <a:pt x="2306663" y="17335"/>
                  </a:moveTo>
                  <a:lnTo>
                    <a:pt x="2267292" y="17335"/>
                  </a:lnTo>
                  <a:lnTo>
                    <a:pt x="2281262" y="38544"/>
                  </a:lnTo>
                  <a:lnTo>
                    <a:pt x="2274193" y="43200"/>
                  </a:lnTo>
                  <a:lnTo>
                    <a:pt x="2274023" y="73736"/>
                  </a:lnTo>
                  <a:lnTo>
                    <a:pt x="2306663" y="17335"/>
                  </a:lnTo>
                  <a:close/>
                </a:path>
                <a:path w="2317115" h="1532254">
                  <a:moveTo>
                    <a:pt x="2274277" y="27939"/>
                  </a:moveTo>
                  <a:lnTo>
                    <a:pt x="2274193" y="43200"/>
                  </a:lnTo>
                  <a:lnTo>
                    <a:pt x="2281262" y="38544"/>
                  </a:lnTo>
                  <a:lnTo>
                    <a:pt x="2274277" y="27939"/>
                  </a:lnTo>
                  <a:close/>
                </a:path>
                <a:path w="2317115" h="1532254">
                  <a:moveTo>
                    <a:pt x="2267292" y="17335"/>
                  </a:moveTo>
                  <a:lnTo>
                    <a:pt x="2260221" y="21993"/>
                  </a:lnTo>
                  <a:lnTo>
                    <a:pt x="2274277" y="27939"/>
                  </a:lnTo>
                  <a:lnTo>
                    <a:pt x="2267292" y="17335"/>
                  </a:lnTo>
                  <a:close/>
                </a:path>
                <a:path w="2317115" h="1532254">
                  <a:moveTo>
                    <a:pt x="2316695" y="0"/>
                  </a:moveTo>
                  <a:lnTo>
                    <a:pt x="2232101" y="10096"/>
                  </a:lnTo>
                  <a:lnTo>
                    <a:pt x="2260221" y="21993"/>
                  </a:lnTo>
                  <a:lnTo>
                    <a:pt x="2267292" y="17335"/>
                  </a:lnTo>
                  <a:lnTo>
                    <a:pt x="2306663" y="17335"/>
                  </a:lnTo>
                  <a:lnTo>
                    <a:pt x="2316695" y="0"/>
                  </a:lnTo>
                  <a:close/>
                </a:path>
              </a:pathLst>
            </a:custGeom>
            <a:solidFill>
              <a:srgbClr val="000000"/>
            </a:solidFill>
          </p:spPr>
          <p:txBody>
            <a:bodyPr wrap="square" lIns="0" tIns="0" rIns="0" bIns="0" rtlCol="0"/>
            <a:lstStyle/>
            <a:p>
              <a:endParaRPr sz="1266"/>
            </a:p>
          </p:txBody>
        </p:sp>
        <p:sp>
          <p:nvSpPr>
            <p:cNvPr id="12" name="object 12"/>
            <p:cNvSpPr/>
            <p:nvPr/>
          </p:nvSpPr>
          <p:spPr>
            <a:xfrm>
              <a:off x="6136765" y="32538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3" name="object 13"/>
            <p:cNvSpPr/>
            <p:nvPr/>
          </p:nvSpPr>
          <p:spPr>
            <a:xfrm>
              <a:off x="3854234" y="3593909"/>
              <a:ext cx="2320925" cy="3058795"/>
            </a:xfrm>
            <a:custGeom>
              <a:avLst/>
              <a:gdLst/>
              <a:ahLst/>
              <a:cxnLst/>
              <a:rect l="l" t="t" r="r" b="b"/>
              <a:pathLst>
                <a:path w="2320925" h="3058795">
                  <a:moveTo>
                    <a:pt x="2227338" y="174307"/>
                  </a:moveTo>
                  <a:lnTo>
                    <a:pt x="2143607" y="190004"/>
                  </a:lnTo>
                  <a:lnTo>
                    <a:pt x="2172449" y="199999"/>
                  </a:lnTo>
                  <a:lnTo>
                    <a:pt x="0" y="1847481"/>
                  </a:lnTo>
                  <a:lnTo>
                    <a:pt x="15341" y="1867725"/>
                  </a:lnTo>
                  <a:lnTo>
                    <a:pt x="2187791" y="220243"/>
                  </a:lnTo>
                  <a:lnTo>
                    <a:pt x="2189645" y="250710"/>
                  </a:lnTo>
                  <a:lnTo>
                    <a:pt x="2217178" y="194881"/>
                  </a:lnTo>
                  <a:lnTo>
                    <a:pt x="2227338" y="174307"/>
                  </a:lnTo>
                  <a:close/>
                </a:path>
                <a:path w="2320925" h="3058795">
                  <a:moveTo>
                    <a:pt x="2227338" y="16598"/>
                  </a:moveTo>
                  <a:lnTo>
                    <a:pt x="2143772" y="0"/>
                  </a:lnTo>
                  <a:lnTo>
                    <a:pt x="2166823" y="20027"/>
                  </a:lnTo>
                  <a:lnTo>
                    <a:pt x="49390" y="600430"/>
                  </a:lnTo>
                  <a:lnTo>
                    <a:pt x="56108" y="624928"/>
                  </a:lnTo>
                  <a:lnTo>
                    <a:pt x="2173541" y="44526"/>
                  </a:lnTo>
                  <a:lnTo>
                    <a:pt x="2163915" y="73494"/>
                  </a:lnTo>
                  <a:lnTo>
                    <a:pt x="2226030" y="17780"/>
                  </a:lnTo>
                  <a:lnTo>
                    <a:pt x="2227338" y="16598"/>
                  </a:lnTo>
                  <a:close/>
                </a:path>
                <a:path w="2320925" h="3058795">
                  <a:moveTo>
                    <a:pt x="2320683" y="313740"/>
                  </a:moveTo>
                  <a:lnTo>
                    <a:pt x="2242756" y="348170"/>
                  </a:lnTo>
                  <a:lnTo>
                    <a:pt x="2273122" y="351307"/>
                  </a:lnTo>
                  <a:lnTo>
                    <a:pt x="46596" y="3042310"/>
                  </a:lnTo>
                  <a:lnTo>
                    <a:pt x="66167" y="3058503"/>
                  </a:lnTo>
                  <a:lnTo>
                    <a:pt x="2292693" y="367499"/>
                  </a:lnTo>
                  <a:lnTo>
                    <a:pt x="2288286" y="352882"/>
                  </a:lnTo>
                  <a:lnTo>
                    <a:pt x="2292693" y="367499"/>
                  </a:lnTo>
                  <a:lnTo>
                    <a:pt x="2301468" y="396748"/>
                  </a:lnTo>
                  <a:lnTo>
                    <a:pt x="2313495" y="344792"/>
                  </a:lnTo>
                  <a:lnTo>
                    <a:pt x="2320683" y="313740"/>
                  </a:lnTo>
                  <a:close/>
                </a:path>
              </a:pathLst>
            </a:custGeom>
            <a:solidFill>
              <a:srgbClr val="000000"/>
            </a:solidFill>
          </p:spPr>
          <p:txBody>
            <a:bodyPr wrap="square" lIns="0" tIns="0" rIns="0" bIns="0" rtlCol="0"/>
            <a:lstStyle/>
            <a:p>
              <a:endParaRPr sz="1266"/>
            </a:p>
          </p:txBody>
        </p:sp>
      </p:grpSp>
      <p:sp>
        <p:nvSpPr>
          <p:cNvPr id="14" name="object 14"/>
          <p:cNvSpPr txBox="1"/>
          <p:nvPr/>
        </p:nvSpPr>
        <p:spPr>
          <a:xfrm>
            <a:off x="5136803" y="3274338"/>
            <a:ext cx="1673870" cy="268640"/>
          </a:xfrm>
          <a:prstGeom prst="rect">
            <a:avLst/>
          </a:prstGeom>
        </p:spPr>
        <p:txBody>
          <a:bodyPr vert="horz" wrap="square" lIns="0" tIns="8930" rIns="0" bIns="0" rtlCol="0">
            <a:spAutoFit/>
          </a:bodyPr>
          <a:lstStyle/>
          <a:p>
            <a:pPr marL="8929">
              <a:spcBef>
                <a:spcPts val="70"/>
              </a:spcBef>
            </a:pPr>
            <a:r>
              <a:rPr sz="1687" dirty="0">
                <a:latin typeface="Calibri" panose="020F0502020204030204" pitchFamily="34" charset="0"/>
                <a:cs typeface="Calibri" panose="020F0502020204030204" pitchFamily="34" charset="0"/>
              </a:rPr>
              <a:t>‘two</a:t>
            </a:r>
            <a:r>
              <a:rPr sz="1687" spc="-7" dirty="0">
                <a:latin typeface="Calibri" panose="020F0502020204030204" pitchFamily="34" charset="0"/>
                <a:cs typeface="Calibri" panose="020F0502020204030204" pitchFamily="34" charset="0"/>
              </a:rPr>
              <a:t> perceptrons’</a:t>
            </a:r>
            <a:endParaRPr sz="1687" dirty="0">
              <a:latin typeface="Calibri" panose="020F0502020204030204" pitchFamily="34" charset="0"/>
              <a:cs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734" y="85476"/>
            <a:ext cx="6880324" cy="1373508"/>
          </a:xfrm>
          <a:prstGeom prst="rect">
            <a:avLst/>
          </a:prstGeom>
        </p:spPr>
        <p:txBody>
          <a:bodyPr vert="horz" wrap="square" lIns="0" tIns="41076" rIns="0" bIns="0" rtlCol="0" anchor="ctr">
            <a:spAutoFit/>
          </a:bodyPr>
          <a:lstStyle/>
          <a:p>
            <a:pPr marL="8929">
              <a:lnSpc>
                <a:spcPct val="100000"/>
              </a:lnSpc>
              <a:spcBef>
                <a:spcPts val="323"/>
              </a:spcBef>
              <a:tabLst>
                <a:tab pos="1313064" algn="l"/>
                <a:tab pos="1581391" algn="l"/>
                <a:tab pos="2581927" algn="l"/>
                <a:tab pos="2939549" algn="l"/>
                <a:tab pos="4779445" algn="l"/>
                <a:tab pos="6065721" algn="l"/>
              </a:tabLst>
            </a:pPr>
            <a:r>
              <a:rPr sz="2531" spc="-7" dirty="0">
                <a:latin typeface="Calibri" panose="020F0502020204030204" pitchFamily="34" charset="0"/>
                <a:cs typeface="Calibri" panose="020F0502020204030204" pitchFamily="34" charset="0"/>
              </a:rPr>
              <a:t>Connect</a:t>
            </a:r>
            <a:r>
              <a:rPr lang="zh-CN" altLang="en-US" sz="2531" spc="-7" dirty="0">
                <a:latin typeface="Calibri" panose="020F0502020204030204" pitchFamily="34" charset="0"/>
                <a:cs typeface="Calibri" panose="020F0502020204030204" pitchFamily="34" charset="0"/>
              </a:rPr>
              <a:t> </a:t>
            </a:r>
            <a:r>
              <a:rPr sz="2531" spc="-35" dirty="0">
                <a:latin typeface="Calibri" panose="020F0502020204030204" pitchFamily="34" charset="0"/>
                <a:cs typeface="Calibri" panose="020F0502020204030204" pitchFamily="34" charset="0"/>
              </a:rPr>
              <a:t>a</a:t>
            </a:r>
            <a:r>
              <a:rPr lang="zh-CN" altLang="en-US" sz="2531" spc="-35"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bunch</a:t>
            </a:r>
            <a:r>
              <a:rPr lang="zh-CN" altLang="en-US" sz="2531" spc="-7"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of</a:t>
            </a:r>
            <a:r>
              <a:rPr lang="zh-CN" altLang="en-US" sz="2531" spc="-18" dirty="0">
                <a:latin typeface="Calibri" panose="020F0502020204030204" pitchFamily="34" charset="0"/>
                <a:cs typeface="Calibri" panose="020F0502020204030204" pitchFamily="34" charset="0"/>
              </a:rPr>
              <a:t> </a:t>
            </a:r>
            <a:r>
              <a:rPr sz="2531" spc="-7" dirty="0" err="1">
                <a:latin typeface="Calibri" panose="020F0502020204030204" pitchFamily="34" charset="0"/>
                <a:cs typeface="Calibri" panose="020F0502020204030204" pitchFamily="34" charset="0"/>
              </a:rPr>
              <a:t>perceptrons</a:t>
            </a:r>
            <a:r>
              <a:rPr lang="zh-CN" altLang="en-US" sz="2531" spc="-7"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together</a:t>
            </a:r>
            <a:r>
              <a:rPr lang="zh-CN" altLang="en-US" sz="2531" spc="-7" dirty="0">
                <a:latin typeface="Calibri" panose="020F0502020204030204" pitchFamily="34" charset="0"/>
                <a:cs typeface="Calibri" panose="020F0502020204030204" pitchFamily="34" charset="0"/>
              </a:rPr>
              <a:t> </a:t>
            </a:r>
            <a:r>
              <a:rPr sz="2531" spc="-35" dirty="0">
                <a:latin typeface="Calibri" panose="020F0502020204030204" pitchFamily="34" charset="0"/>
                <a:cs typeface="Calibri" panose="020F0502020204030204" pitchFamily="34" charset="0"/>
              </a:rPr>
              <a:t>…</a:t>
            </a:r>
            <a:endParaRPr sz="2531" dirty="0">
              <a:latin typeface="Calibri" panose="020F0502020204030204" pitchFamily="34" charset="0"/>
              <a:cs typeface="Calibri" panose="020F0502020204030204" pitchFamily="34" charset="0"/>
            </a:endParaRPr>
          </a:p>
          <a:p>
            <a:pPr marL="1949728">
              <a:lnSpc>
                <a:spcPct val="100000"/>
              </a:lnSpc>
              <a:spcBef>
                <a:spcPts val="570"/>
              </a:spcBef>
            </a:pPr>
            <a:r>
              <a:rPr sz="5625" dirty="0">
                <a:latin typeface="Calibri" panose="020F0502020204030204" pitchFamily="34" charset="0"/>
                <a:cs typeface="Calibri" panose="020F0502020204030204" pitchFamily="34" charset="0"/>
              </a:rPr>
              <a:t>Neural</a:t>
            </a:r>
            <a:r>
              <a:rPr sz="5625" spc="-21" dirty="0">
                <a:latin typeface="Calibri" panose="020F0502020204030204" pitchFamily="34" charset="0"/>
                <a:cs typeface="Calibri" panose="020F0502020204030204" pitchFamily="34" charset="0"/>
              </a:rPr>
              <a:t> </a:t>
            </a:r>
            <a:r>
              <a:rPr sz="5625" spc="-7" dirty="0">
                <a:latin typeface="Calibri" panose="020F0502020204030204" pitchFamily="34" charset="0"/>
                <a:cs typeface="Calibri" panose="020F0502020204030204" pitchFamily="34" charset="0"/>
              </a:rPr>
              <a:t>Network</a:t>
            </a:r>
            <a:endParaRPr sz="5625" dirty="0">
              <a:latin typeface="Calibri" panose="020F0502020204030204" pitchFamily="34" charset="0"/>
              <a:cs typeface="Calibri" panose="020F0502020204030204" pitchFamily="34" charset="0"/>
            </a:endParaRPr>
          </a:p>
        </p:txBody>
      </p:sp>
      <p:sp>
        <p:nvSpPr>
          <p:cNvPr id="3" name="object 3"/>
          <p:cNvSpPr txBox="1"/>
          <p:nvPr/>
        </p:nvSpPr>
        <p:spPr>
          <a:xfrm>
            <a:off x="2431665" y="1519833"/>
            <a:ext cx="4281785" cy="312049"/>
          </a:xfrm>
          <a:prstGeom prst="rect">
            <a:avLst/>
          </a:prstGeom>
        </p:spPr>
        <p:txBody>
          <a:bodyPr vert="horz" wrap="square" lIns="0" tIns="8930" rIns="0" bIns="0" rtlCol="0">
            <a:spAutoFit/>
          </a:bodyPr>
          <a:lstStyle/>
          <a:p>
            <a:pPr marL="8929">
              <a:spcBef>
                <a:spcPts val="70"/>
              </a:spcBef>
            </a:pPr>
            <a:r>
              <a:rPr sz="1969" dirty="0">
                <a:latin typeface="Calibri" panose="020F0502020204030204" pitchFamily="34" charset="0"/>
                <a:cs typeface="Calibri" panose="020F0502020204030204" pitchFamily="34" charset="0"/>
              </a:rPr>
              <a:t>a</a:t>
            </a:r>
            <a:r>
              <a:rPr sz="1969" spc="7"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collection</a:t>
            </a:r>
            <a:r>
              <a:rPr sz="1969" spc="11"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of</a:t>
            </a:r>
            <a:r>
              <a:rPr sz="1969" spc="4"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connected</a:t>
            </a:r>
            <a:r>
              <a:rPr sz="1969" spc="11" dirty="0">
                <a:latin typeface="Calibri" panose="020F0502020204030204" pitchFamily="34" charset="0"/>
                <a:cs typeface="Calibri" panose="020F0502020204030204" pitchFamily="34" charset="0"/>
              </a:rPr>
              <a:t> </a:t>
            </a:r>
            <a:r>
              <a:rPr sz="1969" spc="-7" dirty="0">
                <a:latin typeface="Calibri" panose="020F0502020204030204" pitchFamily="34" charset="0"/>
                <a:cs typeface="Calibri" panose="020F0502020204030204" pitchFamily="34" charset="0"/>
              </a:rPr>
              <a:t>perceptrons</a:t>
            </a:r>
            <a:endParaRPr sz="1969" dirty="0">
              <a:latin typeface="Calibri" panose="020F0502020204030204" pitchFamily="34" charset="0"/>
              <a:cs typeface="Calibri" panose="020F0502020204030204" pitchFamily="34" charset="0"/>
            </a:endParaRPr>
          </a:p>
        </p:txBody>
      </p:sp>
      <p:grpSp>
        <p:nvGrpSpPr>
          <p:cNvPr id="4" name="object 4"/>
          <p:cNvGrpSpPr/>
          <p:nvPr/>
        </p:nvGrpSpPr>
        <p:grpSpPr>
          <a:xfrm>
            <a:off x="2176258" y="2278949"/>
            <a:ext cx="2661493" cy="2670423"/>
            <a:chOff x="3095122" y="3241172"/>
            <a:chExt cx="3785235" cy="3797935"/>
          </a:xfrm>
        </p:grpSpPr>
        <p:sp>
          <p:nvSpPr>
            <p:cNvPr id="5" name="object 5"/>
            <p:cNvSpPr/>
            <p:nvPr/>
          </p:nvSpPr>
          <p:spPr>
            <a:xfrm>
              <a:off x="3107815" y="37809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6" name="object 6"/>
            <p:cNvSpPr/>
            <p:nvPr/>
          </p:nvSpPr>
          <p:spPr>
            <a:xfrm>
              <a:off x="6136765" y="45111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7" name="object 7"/>
            <p:cNvSpPr/>
            <p:nvPr/>
          </p:nvSpPr>
          <p:spPr>
            <a:xfrm>
              <a:off x="3884089" y="4181313"/>
              <a:ext cx="2267585" cy="556260"/>
            </a:xfrm>
            <a:custGeom>
              <a:avLst/>
              <a:gdLst/>
              <a:ahLst/>
              <a:cxnLst/>
              <a:rect l="l" t="t" r="r" b="b"/>
              <a:pathLst>
                <a:path w="2267585" h="556260">
                  <a:moveTo>
                    <a:pt x="2206872" y="534846"/>
                  </a:moveTo>
                  <a:lnTo>
                    <a:pt x="2184654" y="555777"/>
                  </a:lnTo>
                  <a:lnTo>
                    <a:pt x="2263622" y="536752"/>
                  </a:lnTo>
                  <a:lnTo>
                    <a:pt x="2215121" y="536752"/>
                  </a:lnTo>
                  <a:lnTo>
                    <a:pt x="2206872" y="534846"/>
                  </a:lnTo>
                  <a:close/>
                </a:path>
                <a:path w="2267585" h="556260">
                  <a:moveTo>
                    <a:pt x="2217976" y="524384"/>
                  </a:moveTo>
                  <a:lnTo>
                    <a:pt x="2206872" y="534846"/>
                  </a:lnTo>
                  <a:lnTo>
                    <a:pt x="2215121" y="536752"/>
                  </a:lnTo>
                  <a:lnTo>
                    <a:pt x="2217976" y="524384"/>
                  </a:lnTo>
                  <a:close/>
                </a:path>
                <a:path w="2267585" h="556260">
                  <a:moveTo>
                    <a:pt x="2201811" y="481545"/>
                  </a:moveTo>
                  <a:lnTo>
                    <a:pt x="2212585" y="510093"/>
                  </a:lnTo>
                  <a:lnTo>
                    <a:pt x="2220836" y="512000"/>
                  </a:lnTo>
                  <a:lnTo>
                    <a:pt x="2215121" y="536752"/>
                  </a:lnTo>
                  <a:lnTo>
                    <a:pt x="2263622" y="536752"/>
                  </a:lnTo>
                  <a:lnTo>
                    <a:pt x="2267470" y="535825"/>
                  </a:lnTo>
                  <a:lnTo>
                    <a:pt x="2201811" y="481545"/>
                  </a:lnTo>
                  <a:close/>
                </a:path>
                <a:path w="2267585" h="556260">
                  <a:moveTo>
                    <a:pt x="5714" y="0"/>
                  </a:moveTo>
                  <a:lnTo>
                    <a:pt x="0" y="24752"/>
                  </a:lnTo>
                  <a:lnTo>
                    <a:pt x="2206872" y="534846"/>
                  </a:lnTo>
                  <a:lnTo>
                    <a:pt x="2217977" y="524380"/>
                  </a:lnTo>
                  <a:lnTo>
                    <a:pt x="2212585" y="510093"/>
                  </a:lnTo>
                  <a:lnTo>
                    <a:pt x="5714" y="0"/>
                  </a:lnTo>
                  <a:close/>
                </a:path>
                <a:path w="2267585" h="556260">
                  <a:moveTo>
                    <a:pt x="2212585" y="510093"/>
                  </a:moveTo>
                  <a:lnTo>
                    <a:pt x="2217977" y="524380"/>
                  </a:lnTo>
                  <a:lnTo>
                    <a:pt x="2220836" y="512000"/>
                  </a:lnTo>
                  <a:lnTo>
                    <a:pt x="2212585" y="510093"/>
                  </a:lnTo>
                  <a:close/>
                </a:path>
              </a:pathLst>
            </a:custGeom>
            <a:solidFill>
              <a:srgbClr val="000000"/>
            </a:solidFill>
          </p:spPr>
          <p:txBody>
            <a:bodyPr wrap="square" lIns="0" tIns="0" rIns="0" bIns="0" rtlCol="0"/>
            <a:lstStyle/>
            <a:p>
              <a:endParaRPr sz="1266"/>
            </a:p>
          </p:txBody>
        </p:sp>
        <p:sp>
          <p:nvSpPr>
            <p:cNvPr id="8" name="object 8"/>
            <p:cNvSpPr/>
            <p:nvPr/>
          </p:nvSpPr>
          <p:spPr>
            <a:xfrm>
              <a:off x="3107815" y="50382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9" name="object 9"/>
            <p:cNvSpPr/>
            <p:nvPr/>
          </p:nvSpPr>
          <p:spPr>
            <a:xfrm>
              <a:off x="3859241" y="4928273"/>
              <a:ext cx="2266950" cy="518795"/>
            </a:xfrm>
            <a:custGeom>
              <a:avLst/>
              <a:gdLst/>
              <a:ahLst/>
              <a:cxnLst/>
              <a:rect l="l" t="t" r="r" b="b"/>
              <a:pathLst>
                <a:path w="2266950" h="518795">
                  <a:moveTo>
                    <a:pt x="2206268" y="21287"/>
                  </a:moveTo>
                  <a:lnTo>
                    <a:pt x="0" y="493750"/>
                  </a:lnTo>
                  <a:lnTo>
                    <a:pt x="5321" y="518591"/>
                  </a:lnTo>
                  <a:lnTo>
                    <a:pt x="2211584" y="46117"/>
                  </a:lnTo>
                  <a:lnTo>
                    <a:pt x="2217190" y="31961"/>
                  </a:lnTo>
                  <a:lnTo>
                    <a:pt x="2206268" y="21287"/>
                  </a:lnTo>
                  <a:close/>
                </a:path>
                <a:path w="2266950" h="518795">
                  <a:moveTo>
                    <a:pt x="2259987" y="19519"/>
                  </a:moveTo>
                  <a:lnTo>
                    <a:pt x="2214524" y="19519"/>
                  </a:lnTo>
                  <a:lnTo>
                    <a:pt x="2219845" y="44348"/>
                  </a:lnTo>
                  <a:lnTo>
                    <a:pt x="2211584" y="46117"/>
                  </a:lnTo>
                  <a:lnTo>
                    <a:pt x="2200338" y="74510"/>
                  </a:lnTo>
                  <a:lnTo>
                    <a:pt x="2266873" y="21297"/>
                  </a:lnTo>
                  <a:lnTo>
                    <a:pt x="2259987" y="19519"/>
                  </a:lnTo>
                  <a:close/>
                </a:path>
                <a:path w="2266950" h="518795">
                  <a:moveTo>
                    <a:pt x="2217190" y="31961"/>
                  </a:moveTo>
                  <a:lnTo>
                    <a:pt x="2211584" y="46117"/>
                  </a:lnTo>
                  <a:lnTo>
                    <a:pt x="2219845" y="44348"/>
                  </a:lnTo>
                  <a:lnTo>
                    <a:pt x="2217190" y="31961"/>
                  </a:lnTo>
                  <a:close/>
                </a:path>
                <a:path w="2266950" h="518795">
                  <a:moveTo>
                    <a:pt x="2214524" y="19519"/>
                  </a:moveTo>
                  <a:lnTo>
                    <a:pt x="2206268" y="21287"/>
                  </a:lnTo>
                  <a:lnTo>
                    <a:pt x="2217178" y="31902"/>
                  </a:lnTo>
                  <a:lnTo>
                    <a:pt x="2214524" y="19519"/>
                  </a:lnTo>
                  <a:close/>
                </a:path>
                <a:path w="2266950" h="518795">
                  <a:moveTo>
                    <a:pt x="2184387" y="0"/>
                  </a:moveTo>
                  <a:lnTo>
                    <a:pt x="2206268" y="21287"/>
                  </a:lnTo>
                  <a:lnTo>
                    <a:pt x="2214524" y="19519"/>
                  </a:lnTo>
                  <a:lnTo>
                    <a:pt x="2259987" y="19519"/>
                  </a:lnTo>
                  <a:lnTo>
                    <a:pt x="2184387" y="0"/>
                  </a:lnTo>
                  <a:close/>
                </a:path>
              </a:pathLst>
            </a:custGeom>
            <a:solidFill>
              <a:srgbClr val="000000"/>
            </a:solidFill>
          </p:spPr>
          <p:txBody>
            <a:bodyPr wrap="square" lIns="0" tIns="0" rIns="0" bIns="0" rtlCol="0"/>
            <a:lstStyle/>
            <a:p>
              <a:endParaRPr sz="1266"/>
            </a:p>
          </p:txBody>
        </p:sp>
        <p:sp>
          <p:nvSpPr>
            <p:cNvPr id="10" name="object 10"/>
            <p:cNvSpPr/>
            <p:nvPr/>
          </p:nvSpPr>
          <p:spPr>
            <a:xfrm>
              <a:off x="3107815" y="62955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1" name="object 11"/>
            <p:cNvSpPr/>
            <p:nvPr/>
          </p:nvSpPr>
          <p:spPr>
            <a:xfrm>
              <a:off x="6136765" y="57684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2" name="object 12"/>
            <p:cNvSpPr/>
            <p:nvPr/>
          </p:nvSpPr>
          <p:spPr>
            <a:xfrm>
              <a:off x="3879524" y="5134298"/>
              <a:ext cx="2317115" cy="1532255"/>
            </a:xfrm>
            <a:custGeom>
              <a:avLst/>
              <a:gdLst/>
              <a:ahLst/>
              <a:cxnLst/>
              <a:rect l="l" t="t" r="r" b="b"/>
              <a:pathLst>
                <a:path w="2317115" h="1532254">
                  <a:moveTo>
                    <a:pt x="2260221" y="21993"/>
                  </a:moveTo>
                  <a:lnTo>
                    <a:pt x="0" y="1510626"/>
                  </a:lnTo>
                  <a:lnTo>
                    <a:pt x="13970" y="1531835"/>
                  </a:lnTo>
                  <a:lnTo>
                    <a:pt x="2274193" y="43200"/>
                  </a:lnTo>
                  <a:lnTo>
                    <a:pt x="2274277" y="27939"/>
                  </a:lnTo>
                  <a:lnTo>
                    <a:pt x="2260221" y="21993"/>
                  </a:lnTo>
                  <a:close/>
                </a:path>
                <a:path w="2317115" h="1532254">
                  <a:moveTo>
                    <a:pt x="2306663" y="17335"/>
                  </a:moveTo>
                  <a:lnTo>
                    <a:pt x="2267292" y="17335"/>
                  </a:lnTo>
                  <a:lnTo>
                    <a:pt x="2281262" y="38544"/>
                  </a:lnTo>
                  <a:lnTo>
                    <a:pt x="2274193" y="43200"/>
                  </a:lnTo>
                  <a:lnTo>
                    <a:pt x="2274023" y="73736"/>
                  </a:lnTo>
                  <a:lnTo>
                    <a:pt x="2306663" y="17335"/>
                  </a:lnTo>
                  <a:close/>
                </a:path>
                <a:path w="2317115" h="1532254">
                  <a:moveTo>
                    <a:pt x="2274277" y="27939"/>
                  </a:moveTo>
                  <a:lnTo>
                    <a:pt x="2274193" y="43200"/>
                  </a:lnTo>
                  <a:lnTo>
                    <a:pt x="2281262" y="38544"/>
                  </a:lnTo>
                  <a:lnTo>
                    <a:pt x="2274277" y="27939"/>
                  </a:lnTo>
                  <a:close/>
                </a:path>
                <a:path w="2317115" h="1532254">
                  <a:moveTo>
                    <a:pt x="2267292" y="17335"/>
                  </a:moveTo>
                  <a:lnTo>
                    <a:pt x="2260221" y="21993"/>
                  </a:lnTo>
                  <a:lnTo>
                    <a:pt x="2274277" y="27939"/>
                  </a:lnTo>
                  <a:lnTo>
                    <a:pt x="2267292" y="17335"/>
                  </a:lnTo>
                  <a:close/>
                </a:path>
                <a:path w="2317115" h="1532254">
                  <a:moveTo>
                    <a:pt x="2316695" y="0"/>
                  </a:moveTo>
                  <a:lnTo>
                    <a:pt x="2232101" y="10096"/>
                  </a:lnTo>
                  <a:lnTo>
                    <a:pt x="2260221" y="21993"/>
                  </a:lnTo>
                  <a:lnTo>
                    <a:pt x="2267292" y="17335"/>
                  </a:lnTo>
                  <a:lnTo>
                    <a:pt x="2306663" y="17335"/>
                  </a:lnTo>
                  <a:lnTo>
                    <a:pt x="2316695" y="0"/>
                  </a:lnTo>
                  <a:close/>
                </a:path>
              </a:pathLst>
            </a:custGeom>
            <a:solidFill>
              <a:srgbClr val="000000"/>
            </a:solidFill>
          </p:spPr>
          <p:txBody>
            <a:bodyPr wrap="square" lIns="0" tIns="0" rIns="0" bIns="0" rtlCol="0"/>
            <a:lstStyle/>
            <a:p>
              <a:endParaRPr sz="1266"/>
            </a:p>
          </p:txBody>
        </p:sp>
        <p:sp>
          <p:nvSpPr>
            <p:cNvPr id="13" name="object 13"/>
            <p:cNvSpPr/>
            <p:nvPr/>
          </p:nvSpPr>
          <p:spPr>
            <a:xfrm>
              <a:off x="6136765" y="32538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4" name="object 14"/>
            <p:cNvSpPr/>
            <p:nvPr/>
          </p:nvSpPr>
          <p:spPr>
            <a:xfrm>
              <a:off x="3854234" y="3593909"/>
              <a:ext cx="2322830" cy="3063240"/>
            </a:xfrm>
            <a:custGeom>
              <a:avLst/>
              <a:gdLst/>
              <a:ahLst/>
              <a:cxnLst/>
              <a:rect l="l" t="t" r="r" b="b"/>
              <a:pathLst>
                <a:path w="2322829" h="3063240">
                  <a:moveTo>
                    <a:pt x="2322207" y="2328837"/>
                  </a:moveTo>
                  <a:lnTo>
                    <a:pt x="2312060" y="2308174"/>
                  </a:lnTo>
                  <a:lnTo>
                    <a:pt x="2284679" y="2252357"/>
                  </a:lnTo>
                  <a:lnTo>
                    <a:pt x="2282748" y="2282825"/>
                  </a:lnTo>
                  <a:lnTo>
                    <a:pt x="1316837" y="1546923"/>
                  </a:lnTo>
                  <a:lnTo>
                    <a:pt x="2292693" y="367499"/>
                  </a:lnTo>
                  <a:lnTo>
                    <a:pt x="2288286" y="352882"/>
                  </a:lnTo>
                  <a:lnTo>
                    <a:pt x="2292693" y="367499"/>
                  </a:lnTo>
                  <a:lnTo>
                    <a:pt x="2301468" y="396748"/>
                  </a:lnTo>
                  <a:lnTo>
                    <a:pt x="2313495" y="344792"/>
                  </a:lnTo>
                  <a:lnTo>
                    <a:pt x="2320683" y="313740"/>
                  </a:lnTo>
                  <a:lnTo>
                    <a:pt x="2242756" y="348170"/>
                  </a:lnTo>
                  <a:lnTo>
                    <a:pt x="2273122" y="351307"/>
                  </a:lnTo>
                  <a:lnTo>
                    <a:pt x="1296619" y="1531518"/>
                  </a:lnTo>
                  <a:lnTo>
                    <a:pt x="1280414" y="1519174"/>
                  </a:lnTo>
                  <a:lnTo>
                    <a:pt x="1280414" y="1551101"/>
                  </a:lnTo>
                  <a:lnTo>
                    <a:pt x="859205" y="2060181"/>
                  </a:lnTo>
                  <a:lnTo>
                    <a:pt x="42621" y="1847037"/>
                  </a:lnTo>
                  <a:lnTo>
                    <a:pt x="857618" y="1228979"/>
                  </a:lnTo>
                  <a:lnTo>
                    <a:pt x="1280414" y="1551101"/>
                  </a:lnTo>
                  <a:lnTo>
                    <a:pt x="1280414" y="1519174"/>
                  </a:lnTo>
                  <a:lnTo>
                    <a:pt x="878624" y="1213053"/>
                  </a:lnTo>
                  <a:lnTo>
                    <a:pt x="2187791" y="220243"/>
                  </a:lnTo>
                  <a:lnTo>
                    <a:pt x="2189645" y="250710"/>
                  </a:lnTo>
                  <a:lnTo>
                    <a:pt x="2217178" y="194881"/>
                  </a:lnTo>
                  <a:lnTo>
                    <a:pt x="2227338" y="174307"/>
                  </a:lnTo>
                  <a:lnTo>
                    <a:pt x="2143607" y="190004"/>
                  </a:lnTo>
                  <a:lnTo>
                    <a:pt x="2172449" y="199999"/>
                  </a:lnTo>
                  <a:lnTo>
                    <a:pt x="857656" y="1197076"/>
                  </a:lnTo>
                  <a:lnTo>
                    <a:pt x="93319" y="614730"/>
                  </a:lnTo>
                  <a:lnTo>
                    <a:pt x="2173541" y="44526"/>
                  </a:lnTo>
                  <a:lnTo>
                    <a:pt x="2163915" y="73494"/>
                  </a:lnTo>
                  <a:lnTo>
                    <a:pt x="2226030" y="17780"/>
                  </a:lnTo>
                  <a:lnTo>
                    <a:pt x="2227338" y="16598"/>
                  </a:lnTo>
                  <a:lnTo>
                    <a:pt x="2143772" y="0"/>
                  </a:lnTo>
                  <a:lnTo>
                    <a:pt x="2166823" y="20027"/>
                  </a:lnTo>
                  <a:lnTo>
                    <a:pt x="67894" y="595363"/>
                  </a:lnTo>
                  <a:lnTo>
                    <a:pt x="60452" y="589686"/>
                  </a:lnTo>
                  <a:lnTo>
                    <a:pt x="53022" y="599440"/>
                  </a:lnTo>
                  <a:lnTo>
                    <a:pt x="49390" y="600430"/>
                  </a:lnTo>
                  <a:lnTo>
                    <a:pt x="50139" y="603211"/>
                  </a:lnTo>
                  <a:lnTo>
                    <a:pt x="45059" y="609892"/>
                  </a:lnTo>
                  <a:lnTo>
                    <a:pt x="53809" y="616572"/>
                  </a:lnTo>
                  <a:lnTo>
                    <a:pt x="56108" y="624928"/>
                  </a:lnTo>
                  <a:lnTo>
                    <a:pt x="62496" y="623189"/>
                  </a:lnTo>
                  <a:lnTo>
                    <a:pt x="836650" y="1213002"/>
                  </a:lnTo>
                  <a:lnTo>
                    <a:pt x="0" y="1847481"/>
                  </a:lnTo>
                  <a:lnTo>
                    <a:pt x="15341" y="1867725"/>
                  </a:lnTo>
                  <a:lnTo>
                    <a:pt x="33820" y="1853717"/>
                  </a:lnTo>
                  <a:lnTo>
                    <a:pt x="29603" y="1869884"/>
                  </a:lnTo>
                  <a:lnTo>
                    <a:pt x="841336" y="2081771"/>
                  </a:lnTo>
                  <a:lnTo>
                    <a:pt x="46596" y="3042310"/>
                  </a:lnTo>
                  <a:lnTo>
                    <a:pt x="52971" y="3047593"/>
                  </a:lnTo>
                  <a:lnTo>
                    <a:pt x="56248" y="3062821"/>
                  </a:lnTo>
                  <a:lnTo>
                    <a:pt x="2170620" y="2609126"/>
                  </a:lnTo>
                  <a:lnTo>
                    <a:pt x="2176221" y="2594940"/>
                  </a:lnTo>
                  <a:lnTo>
                    <a:pt x="2170620" y="2609126"/>
                  </a:lnTo>
                  <a:lnTo>
                    <a:pt x="2159393" y="2637510"/>
                  </a:lnTo>
                  <a:lnTo>
                    <a:pt x="2225903" y="2584272"/>
                  </a:lnTo>
                  <a:lnTo>
                    <a:pt x="2219096" y="2582519"/>
                  </a:lnTo>
                  <a:lnTo>
                    <a:pt x="2143404" y="2563012"/>
                  </a:lnTo>
                  <a:lnTo>
                    <a:pt x="2165286" y="2584297"/>
                  </a:lnTo>
                  <a:lnTo>
                    <a:pt x="90081" y="3029597"/>
                  </a:lnTo>
                  <a:lnTo>
                    <a:pt x="868451" y="2088845"/>
                  </a:lnTo>
                  <a:lnTo>
                    <a:pt x="2237397" y="2446159"/>
                  </a:lnTo>
                  <a:lnTo>
                    <a:pt x="2214588" y="2466454"/>
                  </a:lnTo>
                  <a:lnTo>
                    <a:pt x="2297938" y="2448839"/>
                  </a:lnTo>
                  <a:lnTo>
                    <a:pt x="2297315" y="2448293"/>
                  </a:lnTo>
                  <a:lnTo>
                    <a:pt x="2233828" y="2392730"/>
                  </a:lnTo>
                  <a:lnTo>
                    <a:pt x="2243798" y="2421585"/>
                  </a:lnTo>
                  <a:lnTo>
                    <a:pt x="886307" y="2067267"/>
                  </a:lnTo>
                  <a:lnTo>
                    <a:pt x="1300632" y="1566506"/>
                  </a:lnTo>
                  <a:lnTo>
                    <a:pt x="2267356" y="2303018"/>
                  </a:lnTo>
                  <a:lnTo>
                    <a:pt x="2238502" y="2312962"/>
                  </a:lnTo>
                  <a:lnTo>
                    <a:pt x="2322207" y="2328837"/>
                  </a:lnTo>
                  <a:close/>
                </a:path>
              </a:pathLst>
            </a:custGeom>
            <a:solidFill>
              <a:srgbClr val="000000"/>
            </a:solidFill>
          </p:spPr>
          <p:txBody>
            <a:bodyPr wrap="square" lIns="0" tIns="0" rIns="0" bIns="0" rtlCol="0"/>
            <a:lstStyle/>
            <a:p>
              <a:endParaRPr sz="1266"/>
            </a:p>
          </p:txBody>
        </p:sp>
      </p:grpSp>
      <p:sp>
        <p:nvSpPr>
          <p:cNvPr id="15" name="object 15"/>
          <p:cNvSpPr txBox="1"/>
          <p:nvPr/>
        </p:nvSpPr>
        <p:spPr>
          <a:xfrm>
            <a:off x="5068155" y="4157305"/>
            <a:ext cx="1829246" cy="268640"/>
          </a:xfrm>
          <a:prstGeom prst="rect">
            <a:avLst/>
          </a:prstGeom>
        </p:spPr>
        <p:txBody>
          <a:bodyPr vert="horz" wrap="square" lIns="0" tIns="8930" rIns="0" bIns="0" rtlCol="0">
            <a:spAutoFit/>
          </a:bodyPr>
          <a:lstStyle/>
          <a:p>
            <a:pPr marL="8929">
              <a:spcBef>
                <a:spcPts val="70"/>
              </a:spcBef>
            </a:pPr>
            <a:r>
              <a:rPr sz="1687" dirty="0">
                <a:latin typeface="Calibri" panose="020F0502020204030204" pitchFamily="34" charset="0"/>
                <a:cs typeface="Calibri" panose="020F0502020204030204" pitchFamily="34" charset="0"/>
              </a:rPr>
              <a:t>‘three</a:t>
            </a:r>
            <a:r>
              <a:rPr sz="1687" spc="-7" dirty="0">
                <a:latin typeface="Calibri" panose="020F0502020204030204" pitchFamily="34" charset="0"/>
                <a:cs typeface="Calibri" panose="020F0502020204030204" pitchFamily="34" charset="0"/>
              </a:rPr>
              <a:t> perceptrons’</a:t>
            </a:r>
            <a:endParaRPr sz="1687" dirty="0">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734" y="85476"/>
            <a:ext cx="6880324" cy="1373508"/>
          </a:xfrm>
          <a:prstGeom prst="rect">
            <a:avLst/>
          </a:prstGeom>
        </p:spPr>
        <p:txBody>
          <a:bodyPr vert="horz" wrap="square" lIns="0" tIns="41076" rIns="0" bIns="0" rtlCol="0" anchor="ctr">
            <a:spAutoFit/>
          </a:bodyPr>
          <a:lstStyle/>
          <a:p>
            <a:pPr marL="8929">
              <a:lnSpc>
                <a:spcPct val="100000"/>
              </a:lnSpc>
              <a:spcBef>
                <a:spcPts val="323"/>
              </a:spcBef>
              <a:tabLst>
                <a:tab pos="1313064" algn="l"/>
                <a:tab pos="1581391" algn="l"/>
                <a:tab pos="2581927" algn="l"/>
                <a:tab pos="2939549" algn="l"/>
                <a:tab pos="4779445" algn="l"/>
                <a:tab pos="6065721" algn="l"/>
              </a:tabLst>
            </a:pPr>
            <a:r>
              <a:rPr sz="2531" spc="-7" dirty="0">
                <a:latin typeface="Calibri" panose="020F0502020204030204" pitchFamily="34" charset="0"/>
                <a:cs typeface="Calibri" panose="020F0502020204030204" pitchFamily="34" charset="0"/>
              </a:rPr>
              <a:t>Connect</a:t>
            </a:r>
            <a:r>
              <a:rPr lang="zh-CN" altLang="en-US" sz="2531" spc="-7" dirty="0">
                <a:latin typeface="Calibri" panose="020F0502020204030204" pitchFamily="34" charset="0"/>
                <a:cs typeface="Calibri" panose="020F0502020204030204" pitchFamily="34" charset="0"/>
              </a:rPr>
              <a:t> </a:t>
            </a:r>
            <a:r>
              <a:rPr sz="2531" spc="-35" dirty="0">
                <a:latin typeface="Calibri" panose="020F0502020204030204" pitchFamily="34" charset="0"/>
                <a:cs typeface="Calibri" panose="020F0502020204030204" pitchFamily="34" charset="0"/>
              </a:rPr>
              <a:t>a</a:t>
            </a:r>
            <a:r>
              <a:rPr lang="zh-CN" altLang="en-US" sz="2531" spc="-35"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bunch</a:t>
            </a:r>
            <a:r>
              <a:rPr lang="zh-CN" altLang="en-US" sz="2531" spc="-7"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of</a:t>
            </a:r>
            <a:r>
              <a:rPr sz="2531" dirty="0">
                <a:latin typeface="Calibri" panose="020F0502020204030204" pitchFamily="34" charset="0"/>
                <a:cs typeface="Calibri" panose="020F0502020204030204" pitchFamily="34" charset="0"/>
              </a:rPr>
              <a:t>	</a:t>
            </a:r>
            <a:r>
              <a:rPr sz="2531" spc="-7" dirty="0" err="1">
                <a:latin typeface="Calibri" panose="020F0502020204030204" pitchFamily="34" charset="0"/>
                <a:cs typeface="Calibri" panose="020F0502020204030204" pitchFamily="34" charset="0"/>
              </a:rPr>
              <a:t>perceptrons</a:t>
            </a:r>
            <a:r>
              <a:rPr lang="zh-CN" altLang="en-US" sz="2531" spc="-7"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together</a:t>
            </a:r>
            <a:r>
              <a:rPr lang="zh-CN" altLang="en-US" sz="2531" spc="-7" dirty="0">
                <a:latin typeface="Calibri" panose="020F0502020204030204" pitchFamily="34" charset="0"/>
                <a:cs typeface="Calibri" panose="020F0502020204030204" pitchFamily="34" charset="0"/>
              </a:rPr>
              <a:t> </a:t>
            </a:r>
            <a:r>
              <a:rPr sz="2531" spc="-35" dirty="0">
                <a:latin typeface="Calibri" panose="020F0502020204030204" pitchFamily="34" charset="0"/>
                <a:cs typeface="Calibri" panose="020F0502020204030204" pitchFamily="34" charset="0"/>
              </a:rPr>
              <a:t>…</a:t>
            </a:r>
            <a:endParaRPr sz="2531" dirty="0">
              <a:latin typeface="Calibri" panose="020F0502020204030204" pitchFamily="34" charset="0"/>
              <a:cs typeface="Calibri" panose="020F0502020204030204" pitchFamily="34" charset="0"/>
            </a:endParaRPr>
          </a:p>
          <a:p>
            <a:pPr marL="1949728">
              <a:lnSpc>
                <a:spcPct val="100000"/>
              </a:lnSpc>
              <a:spcBef>
                <a:spcPts val="570"/>
              </a:spcBef>
            </a:pPr>
            <a:r>
              <a:rPr sz="5625" dirty="0">
                <a:latin typeface="Calibri" panose="020F0502020204030204" pitchFamily="34" charset="0"/>
                <a:cs typeface="Calibri" panose="020F0502020204030204" pitchFamily="34" charset="0"/>
              </a:rPr>
              <a:t>Neural</a:t>
            </a:r>
            <a:r>
              <a:rPr sz="5625" spc="-21" dirty="0">
                <a:latin typeface="Calibri" panose="020F0502020204030204" pitchFamily="34" charset="0"/>
                <a:cs typeface="Calibri" panose="020F0502020204030204" pitchFamily="34" charset="0"/>
              </a:rPr>
              <a:t> </a:t>
            </a:r>
            <a:r>
              <a:rPr sz="5625" spc="-7" dirty="0">
                <a:latin typeface="Calibri" panose="020F0502020204030204" pitchFamily="34" charset="0"/>
                <a:cs typeface="Calibri" panose="020F0502020204030204" pitchFamily="34" charset="0"/>
              </a:rPr>
              <a:t>Network</a:t>
            </a:r>
            <a:endParaRPr sz="5625" dirty="0">
              <a:latin typeface="Calibri" panose="020F0502020204030204" pitchFamily="34" charset="0"/>
              <a:cs typeface="Calibri" panose="020F0502020204030204" pitchFamily="34" charset="0"/>
            </a:endParaRPr>
          </a:p>
        </p:txBody>
      </p:sp>
      <p:sp>
        <p:nvSpPr>
          <p:cNvPr id="3" name="object 3"/>
          <p:cNvSpPr txBox="1"/>
          <p:nvPr/>
        </p:nvSpPr>
        <p:spPr>
          <a:xfrm>
            <a:off x="2431665" y="1519833"/>
            <a:ext cx="4281785" cy="312049"/>
          </a:xfrm>
          <a:prstGeom prst="rect">
            <a:avLst/>
          </a:prstGeom>
        </p:spPr>
        <p:txBody>
          <a:bodyPr vert="horz" wrap="square" lIns="0" tIns="8930" rIns="0" bIns="0" rtlCol="0">
            <a:spAutoFit/>
          </a:bodyPr>
          <a:lstStyle/>
          <a:p>
            <a:pPr marL="8929">
              <a:spcBef>
                <a:spcPts val="70"/>
              </a:spcBef>
            </a:pPr>
            <a:r>
              <a:rPr sz="1969" dirty="0">
                <a:latin typeface="Calibri" panose="020F0502020204030204" pitchFamily="34" charset="0"/>
                <a:cs typeface="Calibri" panose="020F0502020204030204" pitchFamily="34" charset="0"/>
              </a:rPr>
              <a:t>a</a:t>
            </a:r>
            <a:r>
              <a:rPr sz="1969" spc="7"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collection</a:t>
            </a:r>
            <a:r>
              <a:rPr sz="1969" spc="11"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of</a:t>
            </a:r>
            <a:r>
              <a:rPr sz="1969" spc="4"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connected</a:t>
            </a:r>
            <a:r>
              <a:rPr sz="1969" spc="11" dirty="0">
                <a:latin typeface="Calibri" panose="020F0502020204030204" pitchFamily="34" charset="0"/>
                <a:cs typeface="Calibri" panose="020F0502020204030204" pitchFamily="34" charset="0"/>
              </a:rPr>
              <a:t> </a:t>
            </a:r>
            <a:r>
              <a:rPr sz="1969" spc="-7" dirty="0">
                <a:latin typeface="Calibri" panose="020F0502020204030204" pitchFamily="34" charset="0"/>
                <a:cs typeface="Calibri" panose="020F0502020204030204" pitchFamily="34" charset="0"/>
              </a:rPr>
              <a:t>perceptrons</a:t>
            </a:r>
            <a:endParaRPr sz="1969" dirty="0">
              <a:latin typeface="Calibri" panose="020F0502020204030204" pitchFamily="34" charset="0"/>
              <a:cs typeface="Calibri" panose="020F0502020204030204" pitchFamily="34" charset="0"/>
            </a:endParaRPr>
          </a:p>
        </p:txBody>
      </p:sp>
      <p:grpSp>
        <p:nvGrpSpPr>
          <p:cNvPr id="4" name="object 4"/>
          <p:cNvGrpSpPr/>
          <p:nvPr/>
        </p:nvGrpSpPr>
        <p:grpSpPr>
          <a:xfrm>
            <a:off x="2176258" y="2278949"/>
            <a:ext cx="2661493" cy="3183880"/>
            <a:chOff x="3095122" y="3241172"/>
            <a:chExt cx="3785235" cy="4528185"/>
          </a:xfrm>
        </p:grpSpPr>
        <p:sp>
          <p:nvSpPr>
            <p:cNvPr id="5" name="object 5"/>
            <p:cNvSpPr/>
            <p:nvPr/>
          </p:nvSpPr>
          <p:spPr>
            <a:xfrm>
              <a:off x="3107815" y="37809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6" name="object 6"/>
            <p:cNvSpPr/>
            <p:nvPr/>
          </p:nvSpPr>
          <p:spPr>
            <a:xfrm>
              <a:off x="6136765" y="45111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7" name="object 7"/>
            <p:cNvSpPr/>
            <p:nvPr/>
          </p:nvSpPr>
          <p:spPr>
            <a:xfrm>
              <a:off x="3884089" y="4181313"/>
              <a:ext cx="2267585" cy="556260"/>
            </a:xfrm>
            <a:custGeom>
              <a:avLst/>
              <a:gdLst/>
              <a:ahLst/>
              <a:cxnLst/>
              <a:rect l="l" t="t" r="r" b="b"/>
              <a:pathLst>
                <a:path w="2267585" h="556260">
                  <a:moveTo>
                    <a:pt x="2206872" y="534846"/>
                  </a:moveTo>
                  <a:lnTo>
                    <a:pt x="2184654" y="555777"/>
                  </a:lnTo>
                  <a:lnTo>
                    <a:pt x="2263622" y="536752"/>
                  </a:lnTo>
                  <a:lnTo>
                    <a:pt x="2215121" y="536752"/>
                  </a:lnTo>
                  <a:lnTo>
                    <a:pt x="2206872" y="534846"/>
                  </a:lnTo>
                  <a:close/>
                </a:path>
                <a:path w="2267585" h="556260">
                  <a:moveTo>
                    <a:pt x="2217976" y="524384"/>
                  </a:moveTo>
                  <a:lnTo>
                    <a:pt x="2206872" y="534846"/>
                  </a:lnTo>
                  <a:lnTo>
                    <a:pt x="2215121" y="536752"/>
                  </a:lnTo>
                  <a:lnTo>
                    <a:pt x="2217976" y="524384"/>
                  </a:lnTo>
                  <a:close/>
                </a:path>
                <a:path w="2267585" h="556260">
                  <a:moveTo>
                    <a:pt x="2201811" y="481545"/>
                  </a:moveTo>
                  <a:lnTo>
                    <a:pt x="2212585" y="510093"/>
                  </a:lnTo>
                  <a:lnTo>
                    <a:pt x="2220836" y="512000"/>
                  </a:lnTo>
                  <a:lnTo>
                    <a:pt x="2215121" y="536752"/>
                  </a:lnTo>
                  <a:lnTo>
                    <a:pt x="2263622" y="536752"/>
                  </a:lnTo>
                  <a:lnTo>
                    <a:pt x="2267470" y="535825"/>
                  </a:lnTo>
                  <a:lnTo>
                    <a:pt x="2201811" y="481545"/>
                  </a:lnTo>
                  <a:close/>
                </a:path>
                <a:path w="2267585" h="556260">
                  <a:moveTo>
                    <a:pt x="5714" y="0"/>
                  </a:moveTo>
                  <a:lnTo>
                    <a:pt x="0" y="24752"/>
                  </a:lnTo>
                  <a:lnTo>
                    <a:pt x="2206872" y="534846"/>
                  </a:lnTo>
                  <a:lnTo>
                    <a:pt x="2217977" y="524380"/>
                  </a:lnTo>
                  <a:lnTo>
                    <a:pt x="2212585" y="510093"/>
                  </a:lnTo>
                  <a:lnTo>
                    <a:pt x="5714" y="0"/>
                  </a:lnTo>
                  <a:close/>
                </a:path>
                <a:path w="2267585" h="556260">
                  <a:moveTo>
                    <a:pt x="2212585" y="510093"/>
                  </a:moveTo>
                  <a:lnTo>
                    <a:pt x="2217977" y="524380"/>
                  </a:lnTo>
                  <a:lnTo>
                    <a:pt x="2220836" y="512000"/>
                  </a:lnTo>
                  <a:lnTo>
                    <a:pt x="2212585" y="510093"/>
                  </a:lnTo>
                  <a:close/>
                </a:path>
              </a:pathLst>
            </a:custGeom>
            <a:solidFill>
              <a:srgbClr val="000000"/>
            </a:solidFill>
          </p:spPr>
          <p:txBody>
            <a:bodyPr wrap="square" lIns="0" tIns="0" rIns="0" bIns="0" rtlCol="0"/>
            <a:lstStyle/>
            <a:p>
              <a:endParaRPr sz="1266"/>
            </a:p>
          </p:txBody>
        </p:sp>
        <p:sp>
          <p:nvSpPr>
            <p:cNvPr id="8" name="object 8"/>
            <p:cNvSpPr/>
            <p:nvPr/>
          </p:nvSpPr>
          <p:spPr>
            <a:xfrm>
              <a:off x="3107815" y="50382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9" name="object 9"/>
            <p:cNvSpPr/>
            <p:nvPr/>
          </p:nvSpPr>
          <p:spPr>
            <a:xfrm>
              <a:off x="3859241" y="4928273"/>
              <a:ext cx="2266950" cy="518795"/>
            </a:xfrm>
            <a:custGeom>
              <a:avLst/>
              <a:gdLst/>
              <a:ahLst/>
              <a:cxnLst/>
              <a:rect l="l" t="t" r="r" b="b"/>
              <a:pathLst>
                <a:path w="2266950" h="518795">
                  <a:moveTo>
                    <a:pt x="2206268" y="21287"/>
                  </a:moveTo>
                  <a:lnTo>
                    <a:pt x="0" y="493750"/>
                  </a:lnTo>
                  <a:lnTo>
                    <a:pt x="5321" y="518591"/>
                  </a:lnTo>
                  <a:lnTo>
                    <a:pt x="2211584" y="46117"/>
                  </a:lnTo>
                  <a:lnTo>
                    <a:pt x="2217190" y="31961"/>
                  </a:lnTo>
                  <a:lnTo>
                    <a:pt x="2206268" y="21287"/>
                  </a:lnTo>
                  <a:close/>
                </a:path>
                <a:path w="2266950" h="518795">
                  <a:moveTo>
                    <a:pt x="2259987" y="19519"/>
                  </a:moveTo>
                  <a:lnTo>
                    <a:pt x="2214524" y="19519"/>
                  </a:lnTo>
                  <a:lnTo>
                    <a:pt x="2219845" y="44348"/>
                  </a:lnTo>
                  <a:lnTo>
                    <a:pt x="2211584" y="46117"/>
                  </a:lnTo>
                  <a:lnTo>
                    <a:pt x="2200338" y="74510"/>
                  </a:lnTo>
                  <a:lnTo>
                    <a:pt x="2266873" y="21297"/>
                  </a:lnTo>
                  <a:lnTo>
                    <a:pt x="2259987" y="19519"/>
                  </a:lnTo>
                  <a:close/>
                </a:path>
                <a:path w="2266950" h="518795">
                  <a:moveTo>
                    <a:pt x="2217190" y="31961"/>
                  </a:moveTo>
                  <a:lnTo>
                    <a:pt x="2211584" y="46117"/>
                  </a:lnTo>
                  <a:lnTo>
                    <a:pt x="2219845" y="44348"/>
                  </a:lnTo>
                  <a:lnTo>
                    <a:pt x="2217190" y="31961"/>
                  </a:lnTo>
                  <a:close/>
                </a:path>
                <a:path w="2266950" h="518795">
                  <a:moveTo>
                    <a:pt x="2214524" y="19519"/>
                  </a:moveTo>
                  <a:lnTo>
                    <a:pt x="2206268" y="21287"/>
                  </a:lnTo>
                  <a:lnTo>
                    <a:pt x="2217178" y="31902"/>
                  </a:lnTo>
                  <a:lnTo>
                    <a:pt x="2214524" y="19519"/>
                  </a:lnTo>
                  <a:close/>
                </a:path>
                <a:path w="2266950" h="518795">
                  <a:moveTo>
                    <a:pt x="2184387" y="0"/>
                  </a:moveTo>
                  <a:lnTo>
                    <a:pt x="2206268" y="21287"/>
                  </a:lnTo>
                  <a:lnTo>
                    <a:pt x="2214524" y="19519"/>
                  </a:lnTo>
                  <a:lnTo>
                    <a:pt x="2259987" y="19519"/>
                  </a:lnTo>
                  <a:lnTo>
                    <a:pt x="2184387" y="0"/>
                  </a:lnTo>
                  <a:close/>
                </a:path>
              </a:pathLst>
            </a:custGeom>
            <a:solidFill>
              <a:srgbClr val="000000"/>
            </a:solidFill>
          </p:spPr>
          <p:txBody>
            <a:bodyPr wrap="square" lIns="0" tIns="0" rIns="0" bIns="0" rtlCol="0"/>
            <a:lstStyle/>
            <a:p>
              <a:endParaRPr sz="1266"/>
            </a:p>
          </p:txBody>
        </p:sp>
        <p:sp>
          <p:nvSpPr>
            <p:cNvPr id="10" name="object 10"/>
            <p:cNvSpPr/>
            <p:nvPr/>
          </p:nvSpPr>
          <p:spPr>
            <a:xfrm>
              <a:off x="3107815" y="62955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1" name="object 11"/>
            <p:cNvSpPr/>
            <p:nvPr/>
          </p:nvSpPr>
          <p:spPr>
            <a:xfrm>
              <a:off x="6136765" y="57684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2" name="object 12"/>
            <p:cNvSpPr/>
            <p:nvPr/>
          </p:nvSpPr>
          <p:spPr>
            <a:xfrm>
              <a:off x="3879524" y="5134298"/>
              <a:ext cx="2317115" cy="1532255"/>
            </a:xfrm>
            <a:custGeom>
              <a:avLst/>
              <a:gdLst/>
              <a:ahLst/>
              <a:cxnLst/>
              <a:rect l="l" t="t" r="r" b="b"/>
              <a:pathLst>
                <a:path w="2317115" h="1532254">
                  <a:moveTo>
                    <a:pt x="2260221" y="21993"/>
                  </a:moveTo>
                  <a:lnTo>
                    <a:pt x="0" y="1510626"/>
                  </a:lnTo>
                  <a:lnTo>
                    <a:pt x="13970" y="1531835"/>
                  </a:lnTo>
                  <a:lnTo>
                    <a:pt x="2274193" y="43200"/>
                  </a:lnTo>
                  <a:lnTo>
                    <a:pt x="2274277" y="27939"/>
                  </a:lnTo>
                  <a:lnTo>
                    <a:pt x="2260221" y="21993"/>
                  </a:lnTo>
                  <a:close/>
                </a:path>
                <a:path w="2317115" h="1532254">
                  <a:moveTo>
                    <a:pt x="2306663" y="17335"/>
                  </a:moveTo>
                  <a:lnTo>
                    <a:pt x="2267292" y="17335"/>
                  </a:lnTo>
                  <a:lnTo>
                    <a:pt x="2281262" y="38544"/>
                  </a:lnTo>
                  <a:lnTo>
                    <a:pt x="2274193" y="43200"/>
                  </a:lnTo>
                  <a:lnTo>
                    <a:pt x="2274023" y="73736"/>
                  </a:lnTo>
                  <a:lnTo>
                    <a:pt x="2306663" y="17335"/>
                  </a:lnTo>
                  <a:close/>
                </a:path>
                <a:path w="2317115" h="1532254">
                  <a:moveTo>
                    <a:pt x="2274277" y="27939"/>
                  </a:moveTo>
                  <a:lnTo>
                    <a:pt x="2274193" y="43200"/>
                  </a:lnTo>
                  <a:lnTo>
                    <a:pt x="2281262" y="38544"/>
                  </a:lnTo>
                  <a:lnTo>
                    <a:pt x="2274277" y="27939"/>
                  </a:lnTo>
                  <a:close/>
                </a:path>
                <a:path w="2317115" h="1532254">
                  <a:moveTo>
                    <a:pt x="2267292" y="17335"/>
                  </a:moveTo>
                  <a:lnTo>
                    <a:pt x="2260221" y="21993"/>
                  </a:lnTo>
                  <a:lnTo>
                    <a:pt x="2274277" y="27939"/>
                  </a:lnTo>
                  <a:lnTo>
                    <a:pt x="2267292" y="17335"/>
                  </a:lnTo>
                  <a:close/>
                </a:path>
                <a:path w="2317115" h="1532254">
                  <a:moveTo>
                    <a:pt x="2316695" y="0"/>
                  </a:moveTo>
                  <a:lnTo>
                    <a:pt x="2232101" y="10096"/>
                  </a:lnTo>
                  <a:lnTo>
                    <a:pt x="2260221" y="21993"/>
                  </a:lnTo>
                  <a:lnTo>
                    <a:pt x="2267292" y="17335"/>
                  </a:lnTo>
                  <a:lnTo>
                    <a:pt x="2306663" y="17335"/>
                  </a:lnTo>
                  <a:lnTo>
                    <a:pt x="2316695" y="0"/>
                  </a:lnTo>
                  <a:close/>
                </a:path>
              </a:pathLst>
            </a:custGeom>
            <a:solidFill>
              <a:srgbClr val="000000"/>
            </a:solidFill>
          </p:spPr>
          <p:txBody>
            <a:bodyPr wrap="square" lIns="0" tIns="0" rIns="0" bIns="0" rtlCol="0"/>
            <a:lstStyle/>
            <a:p>
              <a:endParaRPr sz="1266"/>
            </a:p>
          </p:txBody>
        </p:sp>
        <p:sp>
          <p:nvSpPr>
            <p:cNvPr id="13" name="object 13"/>
            <p:cNvSpPr/>
            <p:nvPr/>
          </p:nvSpPr>
          <p:spPr>
            <a:xfrm>
              <a:off x="6136765" y="32538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4" name="object 14"/>
            <p:cNvSpPr/>
            <p:nvPr/>
          </p:nvSpPr>
          <p:spPr>
            <a:xfrm>
              <a:off x="3899293" y="3593909"/>
              <a:ext cx="2277745" cy="2329180"/>
            </a:xfrm>
            <a:custGeom>
              <a:avLst/>
              <a:gdLst/>
              <a:ahLst/>
              <a:cxnLst/>
              <a:rect l="l" t="t" r="r" b="b"/>
              <a:pathLst>
                <a:path w="2277745" h="2329179">
                  <a:moveTo>
                    <a:pt x="2277148" y="2328837"/>
                  </a:moveTo>
                  <a:lnTo>
                    <a:pt x="2267000" y="2308174"/>
                  </a:lnTo>
                  <a:lnTo>
                    <a:pt x="2239619" y="2252357"/>
                  </a:lnTo>
                  <a:lnTo>
                    <a:pt x="2237689" y="2282825"/>
                  </a:lnTo>
                  <a:lnTo>
                    <a:pt x="48260" y="614730"/>
                  </a:lnTo>
                  <a:lnTo>
                    <a:pt x="2128482" y="44526"/>
                  </a:lnTo>
                  <a:lnTo>
                    <a:pt x="2118855" y="73494"/>
                  </a:lnTo>
                  <a:lnTo>
                    <a:pt x="2180971" y="17780"/>
                  </a:lnTo>
                  <a:lnTo>
                    <a:pt x="2182279" y="16598"/>
                  </a:lnTo>
                  <a:lnTo>
                    <a:pt x="2098713" y="0"/>
                  </a:lnTo>
                  <a:lnTo>
                    <a:pt x="2121763" y="20027"/>
                  </a:lnTo>
                  <a:lnTo>
                    <a:pt x="22834" y="595363"/>
                  </a:lnTo>
                  <a:lnTo>
                    <a:pt x="15392" y="589686"/>
                  </a:lnTo>
                  <a:lnTo>
                    <a:pt x="7962" y="599440"/>
                  </a:lnTo>
                  <a:lnTo>
                    <a:pt x="4330" y="600430"/>
                  </a:lnTo>
                  <a:lnTo>
                    <a:pt x="5080" y="603211"/>
                  </a:lnTo>
                  <a:lnTo>
                    <a:pt x="0" y="609892"/>
                  </a:lnTo>
                  <a:lnTo>
                    <a:pt x="8750" y="616572"/>
                  </a:lnTo>
                  <a:lnTo>
                    <a:pt x="11049" y="624928"/>
                  </a:lnTo>
                  <a:lnTo>
                    <a:pt x="17437" y="623189"/>
                  </a:lnTo>
                  <a:lnTo>
                    <a:pt x="2222296" y="2303018"/>
                  </a:lnTo>
                  <a:lnTo>
                    <a:pt x="2193442" y="2312962"/>
                  </a:lnTo>
                  <a:lnTo>
                    <a:pt x="2277148" y="2328837"/>
                  </a:lnTo>
                  <a:close/>
                </a:path>
              </a:pathLst>
            </a:custGeom>
            <a:solidFill>
              <a:srgbClr val="000000"/>
            </a:solidFill>
          </p:spPr>
          <p:txBody>
            <a:bodyPr wrap="square" lIns="0" tIns="0" rIns="0" bIns="0" rtlCol="0"/>
            <a:lstStyle/>
            <a:p>
              <a:endParaRPr sz="1266"/>
            </a:p>
          </p:txBody>
        </p:sp>
        <p:sp>
          <p:nvSpPr>
            <p:cNvPr id="15" name="object 15"/>
            <p:cNvSpPr/>
            <p:nvPr/>
          </p:nvSpPr>
          <p:spPr>
            <a:xfrm>
              <a:off x="6136765" y="70257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6" name="object 16"/>
            <p:cNvSpPr/>
            <p:nvPr/>
          </p:nvSpPr>
          <p:spPr>
            <a:xfrm>
              <a:off x="3854234" y="3768216"/>
              <a:ext cx="2320925" cy="3703954"/>
            </a:xfrm>
            <a:custGeom>
              <a:avLst/>
              <a:gdLst/>
              <a:ahLst/>
              <a:cxnLst/>
              <a:rect l="l" t="t" r="r" b="b"/>
              <a:pathLst>
                <a:path w="2320925" h="3703954">
                  <a:moveTo>
                    <a:pt x="2320683" y="139433"/>
                  </a:moveTo>
                  <a:lnTo>
                    <a:pt x="2242756" y="173863"/>
                  </a:lnTo>
                  <a:lnTo>
                    <a:pt x="2273122" y="176999"/>
                  </a:lnTo>
                  <a:lnTo>
                    <a:pt x="1028090" y="1681759"/>
                  </a:lnTo>
                  <a:lnTo>
                    <a:pt x="1011504" y="1660512"/>
                  </a:lnTo>
                  <a:lnTo>
                    <a:pt x="1011504" y="1701800"/>
                  </a:lnTo>
                  <a:lnTo>
                    <a:pt x="859193" y="1885886"/>
                  </a:lnTo>
                  <a:lnTo>
                    <a:pt x="841336" y="1881225"/>
                  </a:lnTo>
                  <a:lnTo>
                    <a:pt x="841336" y="1907476"/>
                  </a:lnTo>
                  <a:lnTo>
                    <a:pt x="632015" y="2160460"/>
                  </a:lnTo>
                  <a:lnTo>
                    <a:pt x="85090" y="1710067"/>
                  </a:lnTo>
                  <a:lnTo>
                    <a:pt x="841336" y="1907476"/>
                  </a:lnTo>
                  <a:lnTo>
                    <a:pt x="841336" y="1881225"/>
                  </a:lnTo>
                  <a:lnTo>
                    <a:pt x="42621" y="1672729"/>
                  </a:lnTo>
                  <a:lnTo>
                    <a:pt x="636968" y="1222006"/>
                  </a:lnTo>
                  <a:lnTo>
                    <a:pt x="1011504" y="1701800"/>
                  </a:lnTo>
                  <a:lnTo>
                    <a:pt x="1011504" y="1660512"/>
                  </a:lnTo>
                  <a:lnTo>
                    <a:pt x="657212" y="1206652"/>
                  </a:lnTo>
                  <a:lnTo>
                    <a:pt x="2187791" y="45935"/>
                  </a:lnTo>
                  <a:lnTo>
                    <a:pt x="2189645" y="76403"/>
                  </a:lnTo>
                  <a:lnTo>
                    <a:pt x="2217178" y="20574"/>
                  </a:lnTo>
                  <a:lnTo>
                    <a:pt x="2227338" y="0"/>
                  </a:lnTo>
                  <a:lnTo>
                    <a:pt x="2143607" y="15697"/>
                  </a:lnTo>
                  <a:lnTo>
                    <a:pt x="2172449" y="25692"/>
                  </a:lnTo>
                  <a:lnTo>
                    <a:pt x="641591" y="1186624"/>
                  </a:lnTo>
                  <a:lnTo>
                    <a:pt x="42722" y="419468"/>
                  </a:lnTo>
                  <a:lnTo>
                    <a:pt x="22694" y="435102"/>
                  </a:lnTo>
                  <a:lnTo>
                    <a:pt x="621347" y="1201978"/>
                  </a:lnTo>
                  <a:lnTo>
                    <a:pt x="0" y="1673174"/>
                  </a:lnTo>
                  <a:lnTo>
                    <a:pt x="15341" y="1693418"/>
                  </a:lnTo>
                  <a:lnTo>
                    <a:pt x="33820" y="1679409"/>
                  </a:lnTo>
                  <a:lnTo>
                    <a:pt x="32893" y="1682965"/>
                  </a:lnTo>
                  <a:lnTo>
                    <a:pt x="24549" y="1693100"/>
                  </a:lnTo>
                  <a:lnTo>
                    <a:pt x="615823" y="2180031"/>
                  </a:lnTo>
                  <a:lnTo>
                    <a:pt x="46596" y="2868003"/>
                  </a:lnTo>
                  <a:lnTo>
                    <a:pt x="49047" y="2870047"/>
                  </a:lnTo>
                  <a:lnTo>
                    <a:pt x="33248" y="2864193"/>
                  </a:lnTo>
                  <a:lnTo>
                    <a:pt x="24434" y="2888018"/>
                  </a:lnTo>
                  <a:lnTo>
                    <a:pt x="2179688" y="3685463"/>
                  </a:lnTo>
                  <a:lnTo>
                    <a:pt x="2154999" y="3703421"/>
                  </a:lnTo>
                  <a:lnTo>
                    <a:pt x="2239683" y="3694125"/>
                  </a:lnTo>
                  <a:lnTo>
                    <a:pt x="2234323" y="3688410"/>
                  </a:lnTo>
                  <a:lnTo>
                    <a:pt x="2181441" y="3631946"/>
                  </a:lnTo>
                  <a:lnTo>
                    <a:pt x="2188502" y="3661651"/>
                  </a:lnTo>
                  <a:lnTo>
                    <a:pt x="83286" y="2882722"/>
                  </a:lnTo>
                  <a:lnTo>
                    <a:pt x="1182649" y="2646819"/>
                  </a:lnTo>
                  <a:lnTo>
                    <a:pt x="2198471" y="3483330"/>
                  </a:lnTo>
                  <a:lnTo>
                    <a:pt x="2169249" y="3492169"/>
                  </a:lnTo>
                  <a:lnTo>
                    <a:pt x="2252294" y="3511194"/>
                  </a:lnTo>
                  <a:lnTo>
                    <a:pt x="2242312" y="3488715"/>
                  </a:lnTo>
                  <a:lnTo>
                    <a:pt x="2217686" y="3433343"/>
                  </a:lnTo>
                  <a:lnTo>
                    <a:pt x="2214613" y="3463721"/>
                  </a:lnTo>
                  <a:lnTo>
                    <a:pt x="1214335" y="2640025"/>
                  </a:lnTo>
                  <a:lnTo>
                    <a:pt x="1667941" y="2542692"/>
                  </a:lnTo>
                  <a:lnTo>
                    <a:pt x="2257971" y="3298482"/>
                  </a:lnTo>
                  <a:lnTo>
                    <a:pt x="2227529" y="3300768"/>
                  </a:lnTo>
                  <a:lnTo>
                    <a:pt x="2304453" y="3337382"/>
                  </a:lnTo>
                  <a:lnTo>
                    <a:pt x="2297950" y="3305162"/>
                  </a:lnTo>
                  <a:lnTo>
                    <a:pt x="2287600" y="3253879"/>
                  </a:lnTo>
                  <a:lnTo>
                    <a:pt x="2277999" y="3282861"/>
                  </a:lnTo>
                  <a:lnTo>
                    <a:pt x="1695538" y="2536761"/>
                  </a:lnTo>
                  <a:lnTo>
                    <a:pt x="2170620" y="2434818"/>
                  </a:lnTo>
                  <a:lnTo>
                    <a:pt x="2176221" y="2420632"/>
                  </a:lnTo>
                  <a:lnTo>
                    <a:pt x="2170620" y="2434818"/>
                  </a:lnTo>
                  <a:lnTo>
                    <a:pt x="2159393" y="2463203"/>
                  </a:lnTo>
                  <a:lnTo>
                    <a:pt x="2225903" y="2409964"/>
                  </a:lnTo>
                  <a:lnTo>
                    <a:pt x="2219096" y="2408212"/>
                  </a:lnTo>
                  <a:lnTo>
                    <a:pt x="2143404" y="2388705"/>
                  </a:lnTo>
                  <a:lnTo>
                    <a:pt x="2165286" y="2409990"/>
                  </a:lnTo>
                  <a:lnTo>
                    <a:pt x="1678178" y="2514523"/>
                  </a:lnTo>
                  <a:lnTo>
                    <a:pt x="1650568" y="2479167"/>
                  </a:lnTo>
                  <a:lnTo>
                    <a:pt x="1650568" y="2520442"/>
                  </a:lnTo>
                  <a:lnTo>
                    <a:pt x="1189316" y="2619413"/>
                  </a:lnTo>
                  <a:lnTo>
                    <a:pt x="1157630" y="2593327"/>
                  </a:lnTo>
                  <a:lnTo>
                    <a:pt x="1157630" y="2626220"/>
                  </a:lnTo>
                  <a:lnTo>
                    <a:pt x="90081" y="2855290"/>
                  </a:lnTo>
                  <a:lnTo>
                    <a:pt x="635431" y="2196173"/>
                  </a:lnTo>
                  <a:lnTo>
                    <a:pt x="1157630" y="2626220"/>
                  </a:lnTo>
                  <a:lnTo>
                    <a:pt x="1157630" y="2593327"/>
                  </a:lnTo>
                  <a:lnTo>
                    <a:pt x="651611" y="2176615"/>
                  </a:lnTo>
                  <a:lnTo>
                    <a:pt x="868451" y="1914550"/>
                  </a:lnTo>
                  <a:lnTo>
                    <a:pt x="1256690" y="2015883"/>
                  </a:lnTo>
                  <a:lnTo>
                    <a:pt x="1650568" y="2520442"/>
                  </a:lnTo>
                  <a:lnTo>
                    <a:pt x="1650568" y="2479167"/>
                  </a:lnTo>
                  <a:lnTo>
                    <a:pt x="1297165" y="2026437"/>
                  </a:lnTo>
                  <a:lnTo>
                    <a:pt x="2237397" y="2271852"/>
                  </a:lnTo>
                  <a:lnTo>
                    <a:pt x="2214588" y="2292146"/>
                  </a:lnTo>
                  <a:lnTo>
                    <a:pt x="2297938" y="2274532"/>
                  </a:lnTo>
                  <a:lnTo>
                    <a:pt x="2297315" y="2273985"/>
                  </a:lnTo>
                  <a:lnTo>
                    <a:pt x="2233828" y="2218423"/>
                  </a:lnTo>
                  <a:lnTo>
                    <a:pt x="2243798" y="2247277"/>
                  </a:lnTo>
                  <a:lnTo>
                    <a:pt x="1271435" y="1993480"/>
                  </a:lnTo>
                  <a:lnTo>
                    <a:pt x="1230960" y="1941639"/>
                  </a:lnTo>
                  <a:lnTo>
                    <a:pt x="1230960" y="1982914"/>
                  </a:lnTo>
                  <a:lnTo>
                    <a:pt x="886307" y="1892960"/>
                  </a:lnTo>
                  <a:lnTo>
                    <a:pt x="1027506" y="1722310"/>
                  </a:lnTo>
                  <a:lnTo>
                    <a:pt x="1230960" y="1982914"/>
                  </a:lnTo>
                  <a:lnTo>
                    <a:pt x="1230960" y="1941639"/>
                  </a:lnTo>
                  <a:lnTo>
                    <a:pt x="1044092" y="1702269"/>
                  </a:lnTo>
                  <a:lnTo>
                    <a:pt x="2292693" y="193192"/>
                  </a:lnTo>
                  <a:lnTo>
                    <a:pt x="2288286" y="178574"/>
                  </a:lnTo>
                  <a:lnTo>
                    <a:pt x="2292693" y="193192"/>
                  </a:lnTo>
                  <a:lnTo>
                    <a:pt x="2301468" y="222440"/>
                  </a:lnTo>
                  <a:lnTo>
                    <a:pt x="2313495" y="170484"/>
                  </a:lnTo>
                  <a:lnTo>
                    <a:pt x="2320683" y="139433"/>
                  </a:lnTo>
                  <a:close/>
                </a:path>
              </a:pathLst>
            </a:custGeom>
            <a:solidFill>
              <a:srgbClr val="000000"/>
            </a:solidFill>
          </p:spPr>
          <p:txBody>
            <a:bodyPr wrap="square" lIns="0" tIns="0" rIns="0" bIns="0" rtlCol="0"/>
            <a:lstStyle/>
            <a:p>
              <a:endParaRPr sz="1266"/>
            </a:p>
          </p:txBody>
        </p:sp>
      </p:grpSp>
      <p:sp>
        <p:nvSpPr>
          <p:cNvPr id="17" name="object 17"/>
          <p:cNvSpPr txBox="1"/>
          <p:nvPr/>
        </p:nvSpPr>
        <p:spPr>
          <a:xfrm>
            <a:off x="5193769" y="5042416"/>
            <a:ext cx="1709589" cy="268640"/>
          </a:xfrm>
          <a:prstGeom prst="rect">
            <a:avLst/>
          </a:prstGeom>
        </p:spPr>
        <p:txBody>
          <a:bodyPr vert="horz" wrap="square" lIns="0" tIns="8930" rIns="0" bIns="0" rtlCol="0">
            <a:spAutoFit/>
          </a:bodyPr>
          <a:lstStyle/>
          <a:p>
            <a:pPr marL="8929">
              <a:spcBef>
                <a:spcPts val="70"/>
              </a:spcBef>
            </a:pPr>
            <a:r>
              <a:rPr sz="1687" dirty="0">
                <a:latin typeface="Calibri" panose="020F0502020204030204" pitchFamily="34" charset="0"/>
                <a:cs typeface="Calibri" panose="020F0502020204030204" pitchFamily="34" charset="0"/>
              </a:rPr>
              <a:t>‘four</a:t>
            </a:r>
            <a:r>
              <a:rPr sz="1687" spc="-7" dirty="0">
                <a:latin typeface="Calibri" panose="020F0502020204030204" pitchFamily="34" charset="0"/>
                <a:cs typeface="Calibri" panose="020F0502020204030204" pitchFamily="34" charset="0"/>
              </a:rPr>
              <a:t> perceptrons’</a:t>
            </a:r>
            <a:endParaRPr sz="1687" dirty="0">
              <a:latin typeface="Calibri" panose="020F0502020204030204" pitchFamily="34" charset="0"/>
              <a:cs typeface="Calibri" panose="020F05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734" y="85476"/>
            <a:ext cx="6880324" cy="1373508"/>
          </a:xfrm>
          <a:prstGeom prst="rect">
            <a:avLst/>
          </a:prstGeom>
        </p:spPr>
        <p:txBody>
          <a:bodyPr vert="horz" wrap="square" lIns="0" tIns="41076" rIns="0" bIns="0" rtlCol="0" anchor="ctr">
            <a:spAutoFit/>
          </a:bodyPr>
          <a:lstStyle/>
          <a:p>
            <a:pPr marL="8929">
              <a:lnSpc>
                <a:spcPct val="100000"/>
              </a:lnSpc>
              <a:spcBef>
                <a:spcPts val="323"/>
              </a:spcBef>
              <a:tabLst>
                <a:tab pos="1313064" algn="l"/>
                <a:tab pos="1581391" algn="l"/>
                <a:tab pos="2581927" algn="l"/>
                <a:tab pos="2939549" algn="l"/>
                <a:tab pos="4779445" algn="l"/>
                <a:tab pos="6065721" algn="l"/>
              </a:tabLst>
            </a:pPr>
            <a:r>
              <a:rPr sz="2531" spc="-7" dirty="0">
                <a:latin typeface="Calibri" panose="020F0502020204030204" pitchFamily="34" charset="0"/>
                <a:cs typeface="Calibri" panose="020F0502020204030204" pitchFamily="34" charset="0"/>
              </a:rPr>
              <a:t>Connect</a:t>
            </a:r>
            <a:r>
              <a:rPr lang="zh-CN" altLang="en-US" sz="2531" spc="-7" dirty="0">
                <a:latin typeface="Calibri" panose="020F0502020204030204" pitchFamily="34" charset="0"/>
                <a:cs typeface="Calibri" panose="020F0502020204030204" pitchFamily="34" charset="0"/>
              </a:rPr>
              <a:t> </a:t>
            </a:r>
            <a:r>
              <a:rPr sz="2531" spc="-35" dirty="0">
                <a:latin typeface="Calibri" panose="020F0502020204030204" pitchFamily="34" charset="0"/>
                <a:cs typeface="Calibri" panose="020F0502020204030204" pitchFamily="34" charset="0"/>
              </a:rPr>
              <a:t>a</a:t>
            </a:r>
            <a:r>
              <a:rPr lang="zh-CN" altLang="en-US" sz="2531" spc="-35"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bunch</a:t>
            </a:r>
            <a:r>
              <a:rPr lang="zh-CN" altLang="en-US" sz="2531" spc="-7"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of</a:t>
            </a:r>
            <a:r>
              <a:rPr sz="2531" dirty="0">
                <a:latin typeface="Calibri" panose="020F0502020204030204" pitchFamily="34" charset="0"/>
                <a:cs typeface="Calibri" panose="020F0502020204030204" pitchFamily="34" charset="0"/>
              </a:rPr>
              <a:t>	</a:t>
            </a:r>
            <a:r>
              <a:rPr sz="2531" spc="-7" dirty="0" err="1">
                <a:latin typeface="Calibri" panose="020F0502020204030204" pitchFamily="34" charset="0"/>
                <a:cs typeface="Calibri" panose="020F0502020204030204" pitchFamily="34" charset="0"/>
              </a:rPr>
              <a:t>perceptrons</a:t>
            </a:r>
            <a:r>
              <a:rPr lang="zh-CN" altLang="en-US" sz="2531" spc="-7"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together</a:t>
            </a:r>
            <a:r>
              <a:rPr lang="zh-CN" altLang="en-US" sz="2531" spc="-7" dirty="0">
                <a:latin typeface="Calibri" panose="020F0502020204030204" pitchFamily="34" charset="0"/>
                <a:cs typeface="Calibri" panose="020F0502020204030204" pitchFamily="34" charset="0"/>
              </a:rPr>
              <a:t> </a:t>
            </a:r>
            <a:r>
              <a:rPr sz="2531" spc="-35" dirty="0">
                <a:latin typeface="Calibri" panose="020F0502020204030204" pitchFamily="34" charset="0"/>
                <a:cs typeface="Calibri" panose="020F0502020204030204" pitchFamily="34" charset="0"/>
              </a:rPr>
              <a:t>…</a:t>
            </a:r>
            <a:endParaRPr sz="2531" dirty="0">
              <a:latin typeface="Calibri" panose="020F0502020204030204" pitchFamily="34" charset="0"/>
              <a:cs typeface="Calibri" panose="020F0502020204030204" pitchFamily="34" charset="0"/>
            </a:endParaRPr>
          </a:p>
          <a:p>
            <a:pPr marL="1949728">
              <a:lnSpc>
                <a:spcPct val="100000"/>
              </a:lnSpc>
              <a:spcBef>
                <a:spcPts val="570"/>
              </a:spcBef>
            </a:pPr>
            <a:r>
              <a:rPr sz="5625" dirty="0">
                <a:latin typeface="Calibri" panose="020F0502020204030204" pitchFamily="34" charset="0"/>
                <a:cs typeface="Calibri" panose="020F0502020204030204" pitchFamily="34" charset="0"/>
              </a:rPr>
              <a:t>Neural</a:t>
            </a:r>
            <a:r>
              <a:rPr sz="5625" spc="-21" dirty="0">
                <a:latin typeface="Calibri" panose="020F0502020204030204" pitchFamily="34" charset="0"/>
                <a:cs typeface="Calibri" panose="020F0502020204030204" pitchFamily="34" charset="0"/>
              </a:rPr>
              <a:t> </a:t>
            </a:r>
            <a:r>
              <a:rPr sz="5625" spc="-7" dirty="0">
                <a:latin typeface="Calibri" panose="020F0502020204030204" pitchFamily="34" charset="0"/>
                <a:cs typeface="Calibri" panose="020F0502020204030204" pitchFamily="34" charset="0"/>
              </a:rPr>
              <a:t>Network</a:t>
            </a:r>
            <a:endParaRPr sz="5625" dirty="0">
              <a:latin typeface="Calibri" panose="020F0502020204030204" pitchFamily="34" charset="0"/>
              <a:cs typeface="Calibri" panose="020F0502020204030204" pitchFamily="34" charset="0"/>
            </a:endParaRPr>
          </a:p>
        </p:txBody>
      </p:sp>
      <p:grpSp>
        <p:nvGrpSpPr>
          <p:cNvPr id="3" name="object 3"/>
          <p:cNvGrpSpPr/>
          <p:nvPr/>
        </p:nvGrpSpPr>
        <p:grpSpPr>
          <a:xfrm>
            <a:off x="2176258" y="2278949"/>
            <a:ext cx="4779169" cy="3183880"/>
            <a:chOff x="3095122" y="3241172"/>
            <a:chExt cx="6797040" cy="4528185"/>
          </a:xfrm>
        </p:grpSpPr>
        <p:sp>
          <p:nvSpPr>
            <p:cNvPr id="4" name="object 4"/>
            <p:cNvSpPr/>
            <p:nvPr/>
          </p:nvSpPr>
          <p:spPr>
            <a:xfrm>
              <a:off x="3107815" y="37809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5" name="object 5"/>
            <p:cNvSpPr/>
            <p:nvPr/>
          </p:nvSpPr>
          <p:spPr>
            <a:xfrm>
              <a:off x="6136765" y="45111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6" name="object 6"/>
            <p:cNvSpPr/>
            <p:nvPr/>
          </p:nvSpPr>
          <p:spPr>
            <a:xfrm>
              <a:off x="3884089" y="4181313"/>
              <a:ext cx="2267585" cy="556260"/>
            </a:xfrm>
            <a:custGeom>
              <a:avLst/>
              <a:gdLst/>
              <a:ahLst/>
              <a:cxnLst/>
              <a:rect l="l" t="t" r="r" b="b"/>
              <a:pathLst>
                <a:path w="2267585" h="556260">
                  <a:moveTo>
                    <a:pt x="2206872" y="534846"/>
                  </a:moveTo>
                  <a:lnTo>
                    <a:pt x="2184654" y="555777"/>
                  </a:lnTo>
                  <a:lnTo>
                    <a:pt x="2263622" y="536752"/>
                  </a:lnTo>
                  <a:lnTo>
                    <a:pt x="2215121" y="536752"/>
                  </a:lnTo>
                  <a:lnTo>
                    <a:pt x="2206872" y="534846"/>
                  </a:lnTo>
                  <a:close/>
                </a:path>
                <a:path w="2267585" h="556260">
                  <a:moveTo>
                    <a:pt x="2217976" y="524384"/>
                  </a:moveTo>
                  <a:lnTo>
                    <a:pt x="2206872" y="534846"/>
                  </a:lnTo>
                  <a:lnTo>
                    <a:pt x="2215121" y="536752"/>
                  </a:lnTo>
                  <a:lnTo>
                    <a:pt x="2217976" y="524384"/>
                  </a:lnTo>
                  <a:close/>
                </a:path>
                <a:path w="2267585" h="556260">
                  <a:moveTo>
                    <a:pt x="2201811" y="481545"/>
                  </a:moveTo>
                  <a:lnTo>
                    <a:pt x="2212585" y="510093"/>
                  </a:lnTo>
                  <a:lnTo>
                    <a:pt x="2220836" y="512000"/>
                  </a:lnTo>
                  <a:lnTo>
                    <a:pt x="2215121" y="536752"/>
                  </a:lnTo>
                  <a:lnTo>
                    <a:pt x="2263622" y="536752"/>
                  </a:lnTo>
                  <a:lnTo>
                    <a:pt x="2267470" y="535825"/>
                  </a:lnTo>
                  <a:lnTo>
                    <a:pt x="2201811" y="481545"/>
                  </a:lnTo>
                  <a:close/>
                </a:path>
                <a:path w="2267585" h="556260">
                  <a:moveTo>
                    <a:pt x="5714" y="0"/>
                  </a:moveTo>
                  <a:lnTo>
                    <a:pt x="0" y="24752"/>
                  </a:lnTo>
                  <a:lnTo>
                    <a:pt x="2206872" y="534846"/>
                  </a:lnTo>
                  <a:lnTo>
                    <a:pt x="2217977" y="524380"/>
                  </a:lnTo>
                  <a:lnTo>
                    <a:pt x="2212585" y="510093"/>
                  </a:lnTo>
                  <a:lnTo>
                    <a:pt x="5714" y="0"/>
                  </a:lnTo>
                  <a:close/>
                </a:path>
                <a:path w="2267585" h="556260">
                  <a:moveTo>
                    <a:pt x="2212585" y="510093"/>
                  </a:moveTo>
                  <a:lnTo>
                    <a:pt x="2217977" y="524380"/>
                  </a:lnTo>
                  <a:lnTo>
                    <a:pt x="2220836" y="512000"/>
                  </a:lnTo>
                  <a:lnTo>
                    <a:pt x="2212585" y="510093"/>
                  </a:lnTo>
                  <a:close/>
                </a:path>
              </a:pathLst>
            </a:custGeom>
            <a:solidFill>
              <a:srgbClr val="000000"/>
            </a:solidFill>
          </p:spPr>
          <p:txBody>
            <a:bodyPr wrap="square" lIns="0" tIns="0" rIns="0" bIns="0" rtlCol="0"/>
            <a:lstStyle/>
            <a:p>
              <a:endParaRPr sz="1266"/>
            </a:p>
          </p:txBody>
        </p:sp>
        <p:sp>
          <p:nvSpPr>
            <p:cNvPr id="7" name="object 7"/>
            <p:cNvSpPr/>
            <p:nvPr/>
          </p:nvSpPr>
          <p:spPr>
            <a:xfrm>
              <a:off x="3107815" y="50382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8" name="object 8"/>
            <p:cNvSpPr/>
            <p:nvPr/>
          </p:nvSpPr>
          <p:spPr>
            <a:xfrm>
              <a:off x="3859241" y="4928273"/>
              <a:ext cx="2266950" cy="518795"/>
            </a:xfrm>
            <a:custGeom>
              <a:avLst/>
              <a:gdLst/>
              <a:ahLst/>
              <a:cxnLst/>
              <a:rect l="l" t="t" r="r" b="b"/>
              <a:pathLst>
                <a:path w="2266950" h="518795">
                  <a:moveTo>
                    <a:pt x="2206268" y="21287"/>
                  </a:moveTo>
                  <a:lnTo>
                    <a:pt x="0" y="493750"/>
                  </a:lnTo>
                  <a:lnTo>
                    <a:pt x="5321" y="518591"/>
                  </a:lnTo>
                  <a:lnTo>
                    <a:pt x="2211584" y="46117"/>
                  </a:lnTo>
                  <a:lnTo>
                    <a:pt x="2217190" y="31961"/>
                  </a:lnTo>
                  <a:lnTo>
                    <a:pt x="2206268" y="21287"/>
                  </a:lnTo>
                  <a:close/>
                </a:path>
                <a:path w="2266950" h="518795">
                  <a:moveTo>
                    <a:pt x="2259987" y="19519"/>
                  </a:moveTo>
                  <a:lnTo>
                    <a:pt x="2214524" y="19519"/>
                  </a:lnTo>
                  <a:lnTo>
                    <a:pt x="2219845" y="44348"/>
                  </a:lnTo>
                  <a:lnTo>
                    <a:pt x="2211584" y="46117"/>
                  </a:lnTo>
                  <a:lnTo>
                    <a:pt x="2200338" y="74510"/>
                  </a:lnTo>
                  <a:lnTo>
                    <a:pt x="2266873" y="21297"/>
                  </a:lnTo>
                  <a:lnTo>
                    <a:pt x="2259987" y="19519"/>
                  </a:lnTo>
                  <a:close/>
                </a:path>
                <a:path w="2266950" h="518795">
                  <a:moveTo>
                    <a:pt x="2217190" y="31961"/>
                  </a:moveTo>
                  <a:lnTo>
                    <a:pt x="2211584" y="46117"/>
                  </a:lnTo>
                  <a:lnTo>
                    <a:pt x="2219845" y="44348"/>
                  </a:lnTo>
                  <a:lnTo>
                    <a:pt x="2217190" y="31961"/>
                  </a:lnTo>
                  <a:close/>
                </a:path>
                <a:path w="2266950" h="518795">
                  <a:moveTo>
                    <a:pt x="2214524" y="19519"/>
                  </a:moveTo>
                  <a:lnTo>
                    <a:pt x="2206268" y="21287"/>
                  </a:lnTo>
                  <a:lnTo>
                    <a:pt x="2217178" y="31902"/>
                  </a:lnTo>
                  <a:lnTo>
                    <a:pt x="2214524" y="19519"/>
                  </a:lnTo>
                  <a:close/>
                </a:path>
                <a:path w="2266950" h="518795">
                  <a:moveTo>
                    <a:pt x="2184387" y="0"/>
                  </a:moveTo>
                  <a:lnTo>
                    <a:pt x="2206268" y="21287"/>
                  </a:lnTo>
                  <a:lnTo>
                    <a:pt x="2214524" y="19519"/>
                  </a:lnTo>
                  <a:lnTo>
                    <a:pt x="2259987" y="19519"/>
                  </a:lnTo>
                  <a:lnTo>
                    <a:pt x="2184387" y="0"/>
                  </a:lnTo>
                  <a:close/>
                </a:path>
              </a:pathLst>
            </a:custGeom>
            <a:solidFill>
              <a:srgbClr val="000000"/>
            </a:solidFill>
          </p:spPr>
          <p:txBody>
            <a:bodyPr wrap="square" lIns="0" tIns="0" rIns="0" bIns="0" rtlCol="0"/>
            <a:lstStyle/>
            <a:p>
              <a:endParaRPr sz="1266"/>
            </a:p>
          </p:txBody>
        </p:sp>
        <p:sp>
          <p:nvSpPr>
            <p:cNvPr id="9" name="object 9"/>
            <p:cNvSpPr/>
            <p:nvPr/>
          </p:nvSpPr>
          <p:spPr>
            <a:xfrm>
              <a:off x="3107815" y="62955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0" name="object 10"/>
            <p:cNvSpPr/>
            <p:nvPr/>
          </p:nvSpPr>
          <p:spPr>
            <a:xfrm>
              <a:off x="6136765" y="57684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1" name="object 11"/>
            <p:cNvSpPr/>
            <p:nvPr/>
          </p:nvSpPr>
          <p:spPr>
            <a:xfrm>
              <a:off x="3879524" y="5134298"/>
              <a:ext cx="2317115" cy="1532255"/>
            </a:xfrm>
            <a:custGeom>
              <a:avLst/>
              <a:gdLst/>
              <a:ahLst/>
              <a:cxnLst/>
              <a:rect l="l" t="t" r="r" b="b"/>
              <a:pathLst>
                <a:path w="2317115" h="1532254">
                  <a:moveTo>
                    <a:pt x="2260221" y="21993"/>
                  </a:moveTo>
                  <a:lnTo>
                    <a:pt x="0" y="1510626"/>
                  </a:lnTo>
                  <a:lnTo>
                    <a:pt x="13970" y="1531835"/>
                  </a:lnTo>
                  <a:lnTo>
                    <a:pt x="2274193" y="43200"/>
                  </a:lnTo>
                  <a:lnTo>
                    <a:pt x="2274277" y="27939"/>
                  </a:lnTo>
                  <a:lnTo>
                    <a:pt x="2260221" y="21993"/>
                  </a:lnTo>
                  <a:close/>
                </a:path>
                <a:path w="2317115" h="1532254">
                  <a:moveTo>
                    <a:pt x="2306663" y="17335"/>
                  </a:moveTo>
                  <a:lnTo>
                    <a:pt x="2267292" y="17335"/>
                  </a:lnTo>
                  <a:lnTo>
                    <a:pt x="2281262" y="38544"/>
                  </a:lnTo>
                  <a:lnTo>
                    <a:pt x="2274193" y="43200"/>
                  </a:lnTo>
                  <a:lnTo>
                    <a:pt x="2274023" y="73736"/>
                  </a:lnTo>
                  <a:lnTo>
                    <a:pt x="2306663" y="17335"/>
                  </a:lnTo>
                  <a:close/>
                </a:path>
                <a:path w="2317115" h="1532254">
                  <a:moveTo>
                    <a:pt x="2274277" y="27939"/>
                  </a:moveTo>
                  <a:lnTo>
                    <a:pt x="2274193" y="43200"/>
                  </a:lnTo>
                  <a:lnTo>
                    <a:pt x="2281262" y="38544"/>
                  </a:lnTo>
                  <a:lnTo>
                    <a:pt x="2274277" y="27939"/>
                  </a:lnTo>
                  <a:close/>
                </a:path>
                <a:path w="2317115" h="1532254">
                  <a:moveTo>
                    <a:pt x="2267292" y="17335"/>
                  </a:moveTo>
                  <a:lnTo>
                    <a:pt x="2260221" y="21993"/>
                  </a:lnTo>
                  <a:lnTo>
                    <a:pt x="2274277" y="27939"/>
                  </a:lnTo>
                  <a:lnTo>
                    <a:pt x="2267292" y="17335"/>
                  </a:lnTo>
                  <a:close/>
                </a:path>
                <a:path w="2317115" h="1532254">
                  <a:moveTo>
                    <a:pt x="2316695" y="0"/>
                  </a:moveTo>
                  <a:lnTo>
                    <a:pt x="2232101" y="10096"/>
                  </a:lnTo>
                  <a:lnTo>
                    <a:pt x="2260221" y="21993"/>
                  </a:lnTo>
                  <a:lnTo>
                    <a:pt x="2267292" y="17335"/>
                  </a:lnTo>
                  <a:lnTo>
                    <a:pt x="2306663" y="17335"/>
                  </a:lnTo>
                  <a:lnTo>
                    <a:pt x="2316695" y="0"/>
                  </a:lnTo>
                  <a:close/>
                </a:path>
              </a:pathLst>
            </a:custGeom>
            <a:solidFill>
              <a:srgbClr val="000000"/>
            </a:solidFill>
          </p:spPr>
          <p:txBody>
            <a:bodyPr wrap="square" lIns="0" tIns="0" rIns="0" bIns="0" rtlCol="0"/>
            <a:lstStyle/>
            <a:p>
              <a:endParaRPr sz="1266"/>
            </a:p>
          </p:txBody>
        </p:sp>
        <p:sp>
          <p:nvSpPr>
            <p:cNvPr id="12" name="object 12"/>
            <p:cNvSpPr/>
            <p:nvPr/>
          </p:nvSpPr>
          <p:spPr>
            <a:xfrm>
              <a:off x="6136765" y="32538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3" name="object 13"/>
            <p:cNvSpPr/>
            <p:nvPr/>
          </p:nvSpPr>
          <p:spPr>
            <a:xfrm>
              <a:off x="3899293" y="3593909"/>
              <a:ext cx="2277745" cy="2329180"/>
            </a:xfrm>
            <a:custGeom>
              <a:avLst/>
              <a:gdLst/>
              <a:ahLst/>
              <a:cxnLst/>
              <a:rect l="l" t="t" r="r" b="b"/>
              <a:pathLst>
                <a:path w="2277745" h="2329179">
                  <a:moveTo>
                    <a:pt x="2277148" y="2328837"/>
                  </a:moveTo>
                  <a:lnTo>
                    <a:pt x="2267000" y="2308174"/>
                  </a:lnTo>
                  <a:lnTo>
                    <a:pt x="2239619" y="2252357"/>
                  </a:lnTo>
                  <a:lnTo>
                    <a:pt x="2237689" y="2282825"/>
                  </a:lnTo>
                  <a:lnTo>
                    <a:pt x="48260" y="614730"/>
                  </a:lnTo>
                  <a:lnTo>
                    <a:pt x="2128482" y="44526"/>
                  </a:lnTo>
                  <a:lnTo>
                    <a:pt x="2118855" y="73494"/>
                  </a:lnTo>
                  <a:lnTo>
                    <a:pt x="2180971" y="17780"/>
                  </a:lnTo>
                  <a:lnTo>
                    <a:pt x="2182279" y="16598"/>
                  </a:lnTo>
                  <a:lnTo>
                    <a:pt x="2098713" y="0"/>
                  </a:lnTo>
                  <a:lnTo>
                    <a:pt x="2121763" y="20027"/>
                  </a:lnTo>
                  <a:lnTo>
                    <a:pt x="22834" y="595363"/>
                  </a:lnTo>
                  <a:lnTo>
                    <a:pt x="15392" y="589686"/>
                  </a:lnTo>
                  <a:lnTo>
                    <a:pt x="7962" y="599440"/>
                  </a:lnTo>
                  <a:lnTo>
                    <a:pt x="4330" y="600430"/>
                  </a:lnTo>
                  <a:lnTo>
                    <a:pt x="5080" y="603211"/>
                  </a:lnTo>
                  <a:lnTo>
                    <a:pt x="0" y="609892"/>
                  </a:lnTo>
                  <a:lnTo>
                    <a:pt x="8750" y="616572"/>
                  </a:lnTo>
                  <a:lnTo>
                    <a:pt x="11049" y="624928"/>
                  </a:lnTo>
                  <a:lnTo>
                    <a:pt x="17437" y="623189"/>
                  </a:lnTo>
                  <a:lnTo>
                    <a:pt x="2222296" y="2303018"/>
                  </a:lnTo>
                  <a:lnTo>
                    <a:pt x="2193442" y="2312962"/>
                  </a:lnTo>
                  <a:lnTo>
                    <a:pt x="2277148" y="2328837"/>
                  </a:lnTo>
                  <a:close/>
                </a:path>
              </a:pathLst>
            </a:custGeom>
            <a:solidFill>
              <a:srgbClr val="000000"/>
            </a:solidFill>
          </p:spPr>
          <p:txBody>
            <a:bodyPr wrap="square" lIns="0" tIns="0" rIns="0" bIns="0" rtlCol="0"/>
            <a:lstStyle/>
            <a:p>
              <a:endParaRPr sz="1266"/>
            </a:p>
          </p:txBody>
        </p:sp>
        <p:sp>
          <p:nvSpPr>
            <p:cNvPr id="14" name="object 14"/>
            <p:cNvSpPr/>
            <p:nvPr/>
          </p:nvSpPr>
          <p:spPr>
            <a:xfrm>
              <a:off x="6136765" y="70257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5" name="object 15"/>
            <p:cNvSpPr/>
            <p:nvPr/>
          </p:nvSpPr>
          <p:spPr>
            <a:xfrm>
              <a:off x="3854234" y="3768216"/>
              <a:ext cx="2320925" cy="3703954"/>
            </a:xfrm>
            <a:custGeom>
              <a:avLst/>
              <a:gdLst/>
              <a:ahLst/>
              <a:cxnLst/>
              <a:rect l="l" t="t" r="r" b="b"/>
              <a:pathLst>
                <a:path w="2320925" h="3703954">
                  <a:moveTo>
                    <a:pt x="2320683" y="139433"/>
                  </a:moveTo>
                  <a:lnTo>
                    <a:pt x="2242756" y="173863"/>
                  </a:lnTo>
                  <a:lnTo>
                    <a:pt x="2273122" y="176999"/>
                  </a:lnTo>
                  <a:lnTo>
                    <a:pt x="1028090" y="1681759"/>
                  </a:lnTo>
                  <a:lnTo>
                    <a:pt x="1011504" y="1660512"/>
                  </a:lnTo>
                  <a:lnTo>
                    <a:pt x="1011504" y="1701800"/>
                  </a:lnTo>
                  <a:lnTo>
                    <a:pt x="859193" y="1885886"/>
                  </a:lnTo>
                  <a:lnTo>
                    <a:pt x="841336" y="1881225"/>
                  </a:lnTo>
                  <a:lnTo>
                    <a:pt x="841336" y="1907476"/>
                  </a:lnTo>
                  <a:lnTo>
                    <a:pt x="632015" y="2160460"/>
                  </a:lnTo>
                  <a:lnTo>
                    <a:pt x="85090" y="1710067"/>
                  </a:lnTo>
                  <a:lnTo>
                    <a:pt x="841336" y="1907476"/>
                  </a:lnTo>
                  <a:lnTo>
                    <a:pt x="841336" y="1881225"/>
                  </a:lnTo>
                  <a:lnTo>
                    <a:pt x="42621" y="1672729"/>
                  </a:lnTo>
                  <a:lnTo>
                    <a:pt x="636968" y="1222006"/>
                  </a:lnTo>
                  <a:lnTo>
                    <a:pt x="1011504" y="1701800"/>
                  </a:lnTo>
                  <a:lnTo>
                    <a:pt x="1011504" y="1660512"/>
                  </a:lnTo>
                  <a:lnTo>
                    <a:pt x="657212" y="1206652"/>
                  </a:lnTo>
                  <a:lnTo>
                    <a:pt x="2187791" y="45935"/>
                  </a:lnTo>
                  <a:lnTo>
                    <a:pt x="2189645" y="76403"/>
                  </a:lnTo>
                  <a:lnTo>
                    <a:pt x="2217178" y="20574"/>
                  </a:lnTo>
                  <a:lnTo>
                    <a:pt x="2227338" y="0"/>
                  </a:lnTo>
                  <a:lnTo>
                    <a:pt x="2143607" y="15697"/>
                  </a:lnTo>
                  <a:lnTo>
                    <a:pt x="2172449" y="25692"/>
                  </a:lnTo>
                  <a:lnTo>
                    <a:pt x="641591" y="1186624"/>
                  </a:lnTo>
                  <a:lnTo>
                    <a:pt x="42722" y="419468"/>
                  </a:lnTo>
                  <a:lnTo>
                    <a:pt x="22694" y="435102"/>
                  </a:lnTo>
                  <a:lnTo>
                    <a:pt x="621347" y="1201978"/>
                  </a:lnTo>
                  <a:lnTo>
                    <a:pt x="0" y="1673174"/>
                  </a:lnTo>
                  <a:lnTo>
                    <a:pt x="15341" y="1693418"/>
                  </a:lnTo>
                  <a:lnTo>
                    <a:pt x="33820" y="1679409"/>
                  </a:lnTo>
                  <a:lnTo>
                    <a:pt x="32893" y="1682965"/>
                  </a:lnTo>
                  <a:lnTo>
                    <a:pt x="24549" y="1693100"/>
                  </a:lnTo>
                  <a:lnTo>
                    <a:pt x="615823" y="2180031"/>
                  </a:lnTo>
                  <a:lnTo>
                    <a:pt x="46596" y="2868003"/>
                  </a:lnTo>
                  <a:lnTo>
                    <a:pt x="49047" y="2870047"/>
                  </a:lnTo>
                  <a:lnTo>
                    <a:pt x="33248" y="2864193"/>
                  </a:lnTo>
                  <a:lnTo>
                    <a:pt x="24434" y="2888018"/>
                  </a:lnTo>
                  <a:lnTo>
                    <a:pt x="2179688" y="3685463"/>
                  </a:lnTo>
                  <a:lnTo>
                    <a:pt x="2154999" y="3703421"/>
                  </a:lnTo>
                  <a:lnTo>
                    <a:pt x="2239683" y="3694125"/>
                  </a:lnTo>
                  <a:lnTo>
                    <a:pt x="2234323" y="3688410"/>
                  </a:lnTo>
                  <a:lnTo>
                    <a:pt x="2181441" y="3631946"/>
                  </a:lnTo>
                  <a:lnTo>
                    <a:pt x="2188502" y="3661651"/>
                  </a:lnTo>
                  <a:lnTo>
                    <a:pt x="83286" y="2882722"/>
                  </a:lnTo>
                  <a:lnTo>
                    <a:pt x="1182649" y="2646819"/>
                  </a:lnTo>
                  <a:lnTo>
                    <a:pt x="2198471" y="3483330"/>
                  </a:lnTo>
                  <a:lnTo>
                    <a:pt x="2169249" y="3492169"/>
                  </a:lnTo>
                  <a:lnTo>
                    <a:pt x="2252294" y="3511194"/>
                  </a:lnTo>
                  <a:lnTo>
                    <a:pt x="2242312" y="3488715"/>
                  </a:lnTo>
                  <a:lnTo>
                    <a:pt x="2217686" y="3433343"/>
                  </a:lnTo>
                  <a:lnTo>
                    <a:pt x="2214613" y="3463721"/>
                  </a:lnTo>
                  <a:lnTo>
                    <a:pt x="1214335" y="2640025"/>
                  </a:lnTo>
                  <a:lnTo>
                    <a:pt x="1667941" y="2542692"/>
                  </a:lnTo>
                  <a:lnTo>
                    <a:pt x="2257971" y="3298482"/>
                  </a:lnTo>
                  <a:lnTo>
                    <a:pt x="2227529" y="3300768"/>
                  </a:lnTo>
                  <a:lnTo>
                    <a:pt x="2304453" y="3337382"/>
                  </a:lnTo>
                  <a:lnTo>
                    <a:pt x="2297950" y="3305162"/>
                  </a:lnTo>
                  <a:lnTo>
                    <a:pt x="2287600" y="3253879"/>
                  </a:lnTo>
                  <a:lnTo>
                    <a:pt x="2277999" y="3282861"/>
                  </a:lnTo>
                  <a:lnTo>
                    <a:pt x="1695538" y="2536761"/>
                  </a:lnTo>
                  <a:lnTo>
                    <a:pt x="2170620" y="2434818"/>
                  </a:lnTo>
                  <a:lnTo>
                    <a:pt x="2176221" y="2420632"/>
                  </a:lnTo>
                  <a:lnTo>
                    <a:pt x="2170620" y="2434818"/>
                  </a:lnTo>
                  <a:lnTo>
                    <a:pt x="2159393" y="2463203"/>
                  </a:lnTo>
                  <a:lnTo>
                    <a:pt x="2225903" y="2409964"/>
                  </a:lnTo>
                  <a:lnTo>
                    <a:pt x="2219096" y="2408212"/>
                  </a:lnTo>
                  <a:lnTo>
                    <a:pt x="2143404" y="2388705"/>
                  </a:lnTo>
                  <a:lnTo>
                    <a:pt x="2165286" y="2409990"/>
                  </a:lnTo>
                  <a:lnTo>
                    <a:pt x="1678178" y="2514523"/>
                  </a:lnTo>
                  <a:lnTo>
                    <a:pt x="1650568" y="2479167"/>
                  </a:lnTo>
                  <a:lnTo>
                    <a:pt x="1650568" y="2520442"/>
                  </a:lnTo>
                  <a:lnTo>
                    <a:pt x="1189316" y="2619413"/>
                  </a:lnTo>
                  <a:lnTo>
                    <a:pt x="1157630" y="2593327"/>
                  </a:lnTo>
                  <a:lnTo>
                    <a:pt x="1157630" y="2626220"/>
                  </a:lnTo>
                  <a:lnTo>
                    <a:pt x="90081" y="2855290"/>
                  </a:lnTo>
                  <a:lnTo>
                    <a:pt x="635431" y="2196173"/>
                  </a:lnTo>
                  <a:lnTo>
                    <a:pt x="1157630" y="2626220"/>
                  </a:lnTo>
                  <a:lnTo>
                    <a:pt x="1157630" y="2593327"/>
                  </a:lnTo>
                  <a:lnTo>
                    <a:pt x="651611" y="2176615"/>
                  </a:lnTo>
                  <a:lnTo>
                    <a:pt x="868451" y="1914550"/>
                  </a:lnTo>
                  <a:lnTo>
                    <a:pt x="1256690" y="2015883"/>
                  </a:lnTo>
                  <a:lnTo>
                    <a:pt x="1650568" y="2520442"/>
                  </a:lnTo>
                  <a:lnTo>
                    <a:pt x="1650568" y="2479167"/>
                  </a:lnTo>
                  <a:lnTo>
                    <a:pt x="1297165" y="2026437"/>
                  </a:lnTo>
                  <a:lnTo>
                    <a:pt x="2237397" y="2271852"/>
                  </a:lnTo>
                  <a:lnTo>
                    <a:pt x="2214588" y="2292146"/>
                  </a:lnTo>
                  <a:lnTo>
                    <a:pt x="2297938" y="2274532"/>
                  </a:lnTo>
                  <a:lnTo>
                    <a:pt x="2297315" y="2273985"/>
                  </a:lnTo>
                  <a:lnTo>
                    <a:pt x="2233828" y="2218423"/>
                  </a:lnTo>
                  <a:lnTo>
                    <a:pt x="2243798" y="2247277"/>
                  </a:lnTo>
                  <a:lnTo>
                    <a:pt x="1271435" y="1993480"/>
                  </a:lnTo>
                  <a:lnTo>
                    <a:pt x="1230960" y="1941639"/>
                  </a:lnTo>
                  <a:lnTo>
                    <a:pt x="1230960" y="1982914"/>
                  </a:lnTo>
                  <a:lnTo>
                    <a:pt x="886307" y="1892960"/>
                  </a:lnTo>
                  <a:lnTo>
                    <a:pt x="1027506" y="1722310"/>
                  </a:lnTo>
                  <a:lnTo>
                    <a:pt x="1230960" y="1982914"/>
                  </a:lnTo>
                  <a:lnTo>
                    <a:pt x="1230960" y="1941639"/>
                  </a:lnTo>
                  <a:lnTo>
                    <a:pt x="1044092" y="1702269"/>
                  </a:lnTo>
                  <a:lnTo>
                    <a:pt x="2292693" y="193192"/>
                  </a:lnTo>
                  <a:lnTo>
                    <a:pt x="2288286" y="178574"/>
                  </a:lnTo>
                  <a:lnTo>
                    <a:pt x="2292693" y="193192"/>
                  </a:lnTo>
                  <a:lnTo>
                    <a:pt x="2301468" y="222440"/>
                  </a:lnTo>
                  <a:lnTo>
                    <a:pt x="2313495" y="170484"/>
                  </a:lnTo>
                  <a:lnTo>
                    <a:pt x="2320683" y="139433"/>
                  </a:lnTo>
                  <a:close/>
                </a:path>
              </a:pathLst>
            </a:custGeom>
            <a:solidFill>
              <a:srgbClr val="000000"/>
            </a:solidFill>
          </p:spPr>
          <p:txBody>
            <a:bodyPr wrap="square" lIns="0" tIns="0" rIns="0" bIns="0" rtlCol="0"/>
            <a:lstStyle/>
            <a:p>
              <a:endParaRPr sz="1266"/>
            </a:p>
          </p:txBody>
        </p:sp>
        <p:sp>
          <p:nvSpPr>
            <p:cNvPr id="16" name="object 16"/>
            <p:cNvSpPr/>
            <p:nvPr/>
          </p:nvSpPr>
          <p:spPr>
            <a:xfrm>
              <a:off x="9148187" y="401767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7" name="object 17"/>
            <p:cNvSpPr/>
            <p:nvPr/>
          </p:nvSpPr>
          <p:spPr>
            <a:xfrm>
              <a:off x="6864337" y="3584739"/>
              <a:ext cx="2346325" cy="3792220"/>
            </a:xfrm>
            <a:custGeom>
              <a:avLst/>
              <a:gdLst/>
              <a:ahLst/>
              <a:cxnLst/>
              <a:rect l="l" t="t" r="r" b="b"/>
              <a:pathLst>
                <a:path w="2346325" h="3792220">
                  <a:moveTo>
                    <a:pt x="2219363" y="608330"/>
                  </a:moveTo>
                  <a:lnTo>
                    <a:pt x="2218042" y="607148"/>
                  </a:lnTo>
                  <a:lnTo>
                    <a:pt x="2155939" y="551446"/>
                  </a:lnTo>
                  <a:lnTo>
                    <a:pt x="2165553" y="580415"/>
                  </a:lnTo>
                  <a:lnTo>
                    <a:pt x="47701" y="0"/>
                  </a:lnTo>
                  <a:lnTo>
                    <a:pt x="40982" y="24498"/>
                  </a:lnTo>
                  <a:lnTo>
                    <a:pt x="2158847" y="604913"/>
                  </a:lnTo>
                  <a:lnTo>
                    <a:pt x="2135797" y="624928"/>
                  </a:lnTo>
                  <a:lnTo>
                    <a:pt x="2219363" y="608330"/>
                  </a:lnTo>
                  <a:close/>
                </a:path>
                <a:path w="2346325" h="3792220">
                  <a:moveTo>
                    <a:pt x="2227135" y="803351"/>
                  </a:moveTo>
                  <a:lnTo>
                    <a:pt x="2143988" y="784821"/>
                  </a:lnTo>
                  <a:lnTo>
                    <a:pt x="2166569" y="805383"/>
                  </a:lnTo>
                  <a:lnTo>
                    <a:pt x="49479" y="1333436"/>
                  </a:lnTo>
                  <a:lnTo>
                    <a:pt x="55626" y="1358074"/>
                  </a:lnTo>
                  <a:lnTo>
                    <a:pt x="2172703" y="830021"/>
                  </a:lnTo>
                  <a:lnTo>
                    <a:pt x="2162429" y="858761"/>
                  </a:lnTo>
                  <a:lnTo>
                    <a:pt x="2227135" y="803351"/>
                  </a:lnTo>
                  <a:close/>
                </a:path>
                <a:path w="2346325" h="3792220">
                  <a:moveTo>
                    <a:pt x="2274671" y="945476"/>
                  </a:moveTo>
                  <a:lnTo>
                    <a:pt x="2190623" y="959396"/>
                  </a:lnTo>
                  <a:lnTo>
                    <a:pt x="2219236" y="970013"/>
                  </a:lnTo>
                  <a:lnTo>
                    <a:pt x="0" y="2580386"/>
                  </a:lnTo>
                  <a:lnTo>
                    <a:pt x="14922" y="2600947"/>
                  </a:lnTo>
                  <a:lnTo>
                    <a:pt x="2234146" y="990574"/>
                  </a:lnTo>
                  <a:lnTo>
                    <a:pt x="2235365" y="1021067"/>
                  </a:lnTo>
                  <a:lnTo>
                    <a:pt x="2264499" y="965022"/>
                  </a:lnTo>
                  <a:lnTo>
                    <a:pt x="2274671" y="945476"/>
                  </a:lnTo>
                  <a:close/>
                </a:path>
                <a:path w="2346325" h="3792220">
                  <a:moveTo>
                    <a:pt x="2345880" y="1116025"/>
                  </a:moveTo>
                  <a:lnTo>
                    <a:pt x="2267343" y="1149032"/>
                  </a:lnTo>
                  <a:lnTo>
                    <a:pt x="2297646" y="1152728"/>
                  </a:lnTo>
                  <a:lnTo>
                    <a:pt x="46532" y="3775202"/>
                  </a:lnTo>
                  <a:lnTo>
                    <a:pt x="65811" y="3791750"/>
                  </a:lnTo>
                  <a:lnTo>
                    <a:pt x="2316924" y="1169263"/>
                  </a:lnTo>
                  <a:lnTo>
                    <a:pt x="2325154" y="1198664"/>
                  </a:lnTo>
                  <a:lnTo>
                    <a:pt x="2338286" y="1146302"/>
                  </a:lnTo>
                  <a:lnTo>
                    <a:pt x="2345880" y="1116025"/>
                  </a:lnTo>
                  <a:close/>
                </a:path>
              </a:pathLst>
            </a:custGeom>
            <a:solidFill>
              <a:srgbClr val="000000"/>
            </a:solidFill>
          </p:spPr>
          <p:txBody>
            <a:bodyPr wrap="square" lIns="0" tIns="0" rIns="0" bIns="0" rtlCol="0"/>
            <a:lstStyle/>
            <a:p>
              <a:endParaRPr sz="1266"/>
            </a:p>
          </p:txBody>
        </p:sp>
      </p:grpSp>
      <p:sp>
        <p:nvSpPr>
          <p:cNvPr id="18" name="object 18"/>
          <p:cNvSpPr txBox="1"/>
          <p:nvPr/>
        </p:nvSpPr>
        <p:spPr>
          <a:xfrm>
            <a:off x="2431665" y="1519833"/>
            <a:ext cx="6264622" cy="1128939"/>
          </a:xfrm>
          <a:prstGeom prst="rect">
            <a:avLst/>
          </a:prstGeom>
        </p:spPr>
        <p:txBody>
          <a:bodyPr vert="horz" wrap="square" lIns="0" tIns="8930" rIns="0" bIns="0" rtlCol="0">
            <a:spAutoFit/>
          </a:bodyPr>
          <a:lstStyle/>
          <a:p>
            <a:pPr marL="8929">
              <a:spcBef>
                <a:spcPts val="70"/>
              </a:spcBef>
            </a:pPr>
            <a:r>
              <a:rPr sz="1969" dirty="0">
                <a:latin typeface="Calibri" panose="020F0502020204030204" pitchFamily="34" charset="0"/>
                <a:cs typeface="Calibri" panose="020F0502020204030204" pitchFamily="34" charset="0"/>
              </a:rPr>
              <a:t>a</a:t>
            </a:r>
            <a:r>
              <a:rPr sz="1969" spc="7"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collection</a:t>
            </a:r>
            <a:r>
              <a:rPr sz="1969" spc="11"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of</a:t>
            </a:r>
            <a:r>
              <a:rPr sz="1969" spc="4"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connected</a:t>
            </a:r>
            <a:r>
              <a:rPr sz="1969" spc="11" dirty="0">
                <a:latin typeface="Calibri" panose="020F0502020204030204" pitchFamily="34" charset="0"/>
                <a:cs typeface="Calibri" panose="020F0502020204030204" pitchFamily="34" charset="0"/>
              </a:rPr>
              <a:t> </a:t>
            </a:r>
            <a:r>
              <a:rPr sz="1969" spc="-7" dirty="0">
                <a:latin typeface="Calibri" panose="020F0502020204030204" pitchFamily="34" charset="0"/>
                <a:cs typeface="Calibri" panose="020F0502020204030204" pitchFamily="34" charset="0"/>
              </a:rPr>
              <a:t>perceptrons</a:t>
            </a:r>
            <a:endParaRPr sz="1969" dirty="0">
              <a:latin typeface="Calibri" panose="020F0502020204030204" pitchFamily="34" charset="0"/>
              <a:cs typeface="Calibri" panose="020F0502020204030204" pitchFamily="34" charset="0"/>
            </a:endParaRPr>
          </a:p>
          <a:p>
            <a:pPr>
              <a:lnSpc>
                <a:spcPct val="100000"/>
              </a:lnSpc>
            </a:pPr>
            <a:endParaRPr sz="1969" dirty="0">
              <a:latin typeface="Calibri" panose="020F0502020204030204" pitchFamily="34" charset="0"/>
              <a:cs typeface="Calibri" panose="020F0502020204030204" pitchFamily="34" charset="0"/>
            </a:endParaRPr>
          </a:p>
          <a:p>
            <a:pPr>
              <a:spcBef>
                <a:spcPts val="32"/>
              </a:spcBef>
            </a:pPr>
            <a:endParaRPr sz="1652" dirty="0">
              <a:latin typeface="Calibri" panose="020F0502020204030204" pitchFamily="34" charset="0"/>
              <a:cs typeface="Calibri" panose="020F0502020204030204" pitchFamily="34" charset="0"/>
            </a:endParaRPr>
          </a:p>
          <a:p>
            <a:pPr marR="3572" algn="r"/>
            <a:r>
              <a:rPr sz="1687" dirty="0">
                <a:latin typeface="Calibri" panose="020F0502020204030204" pitchFamily="34" charset="0"/>
                <a:cs typeface="Calibri" panose="020F0502020204030204" pitchFamily="34" charset="0"/>
              </a:rPr>
              <a:t>‘five</a:t>
            </a:r>
            <a:r>
              <a:rPr sz="1687" spc="-7" dirty="0">
                <a:latin typeface="Calibri" panose="020F0502020204030204" pitchFamily="34" charset="0"/>
                <a:cs typeface="Calibri" panose="020F0502020204030204" pitchFamily="34" charset="0"/>
              </a:rPr>
              <a:t> perceptrons’</a:t>
            </a:r>
            <a:endParaRPr sz="1687" dirty="0">
              <a:latin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734" y="85476"/>
            <a:ext cx="6880324" cy="1373508"/>
          </a:xfrm>
          <a:prstGeom prst="rect">
            <a:avLst/>
          </a:prstGeom>
        </p:spPr>
        <p:txBody>
          <a:bodyPr vert="horz" wrap="square" lIns="0" tIns="41076" rIns="0" bIns="0" rtlCol="0" anchor="ctr">
            <a:spAutoFit/>
          </a:bodyPr>
          <a:lstStyle/>
          <a:p>
            <a:pPr marL="8929">
              <a:lnSpc>
                <a:spcPct val="100000"/>
              </a:lnSpc>
              <a:spcBef>
                <a:spcPts val="323"/>
              </a:spcBef>
              <a:tabLst>
                <a:tab pos="1313064" algn="l"/>
                <a:tab pos="1581391" algn="l"/>
                <a:tab pos="2581927" algn="l"/>
                <a:tab pos="2939549" algn="l"/>
                <a:tab pos="4779445" algn="l"/>
                <a:tab pos="6065721" algn="l"/>
              </a:tabLst>
            </a:pPr>
            <a:r>
              <a:rPr sz="2531" spc="-7" dirty="0">
                <a:latin typeface="Calibri" panose="020F0502020204030204" pitchFamily="34" charset="0"/>
                <a:cs typeface="Calibri" panose="020F0502020204030204" pitchFamily="34" charset="0"/>
              </a:rPr>
              <a:t>Connect</a:t>
            </a:r>
            <a:r>
              <a:rPr lang="zh-CN" altLang="en-US" sz="2531" spc="-7" dirty="0">
                <a:latin typeface="Calibri" panose="020F0502020204030204" pitchFamily="34" charset="0"/>
                <a:cs typeface="Calibri" panose="020F0502020204030204" pitchFamily="34" charset="0"/>
              </a:rPr>
              <a:t> </a:t>
            </a:r>
            <a:r>
              <a:rPr sz="2531" spc="-35" dirty="0">
                <a:latin typeface="Calibri" panose="020F0502020204030204" pitchFamily="34" charset="0"/>
                <a:cs typeface="Calibri" panose="020F0502020204030204" pitchFamily="34" charset="0"/>
              </a:rPr>
              <a:t>a</a:t>
            </a:r>
            <a:r>
              <a:rPr lang="zh-CN" altLang="en-US" sz="2531" spc="-35"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bunch</a:t>
            </a:r>
            <a:r>
              <a:rPr lang="zh-CN" altLang="en-US" sz="2531" spc="-7"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of</a:t>
            </a:r>
            <a:r>
              <a:rPr sz="2531" dirty="0">
                <a:latin typeface="Calibri" panose="020F0502020204030204" pitchFamily="34" charset="0"/>
                <a:cs typeface="Calibri" panose="020F0502020204030204" pitchFamily="34" charset="0"/>
              </a:rPr>
              <a:t>	</a:t>
            </a:r>
            <a:r>
              <a:rPr sz="2531" spc="-7" dirty="0" err="1">
                <a:latin typeface="Calibri" panose="020F0502020204030204" pitchFamily="34" charset="0"/>
                <a:cs typeface="Calibri" panose="020F0502020204030204" pitchFamily="34" charset="0"/>
              </a:rPr>
              <a:t>perceptrons</a:t>
            </a:r>
            <a:r>
              <a:rPr lang="zh-CN" altLang="en-US" sz="2531" spc="-7"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together</a:t>
            </a:r>
            <a:r>
              <a:rPr lang="zh-CN" altLang="en-US" sz="2531" spc="-7" dirty="0">
                <a:latin typeface="Calibri" panose="020F0502020204030204" pitchFamily="34" charset="0"/>
                <a:cs typeface="Calibri" panose="020F0502020204030204" pitchFamily="34" charset="0"/>
              </a:rPr>
              <a:t> </a:t>
            </a:r>
            <a:r>
              <a:rPr sz="2531" spc="-35" dirty="0">
                <a:latin typeface="Calibri" panose="020F0502020204030204" pitchFamily="34" charset="0"/>
                <a:cs typeface="Calibri" panose="020F0502020204030204" pitchFamily="34" charset="0"/>
              </a:rPr>
              <a:t>…</a:t>
            </a:r>
            <a:endParaRPr sz="2531" dirty="0">
              <a:latin typeface="Calibri" panose="020F0502020204030204" pitchFamily="34" charset="0"/>
              <a:cs typeface="Calibri" panose="020F0502020204030204" pitchFamily="34" charset="0"/>
            </a:endParaRPr>
          </a:p>
          <a:p>
            <a:pPr marL="1949728">
              <a:lnSpc>
                <a:spcPct val="100000"/>
              </a:lnSpc>
              <a:spcBef>
                <a:spcPts val="570"/>
              </a:spcBef>
            </a:pPr>
            <a:r>
              <a:rPr sz="5625" dirty="0">
                <a:latin typeface="Calibri" panose="020F0502020204030204" pitchFamily="34" charset="0"/>
                <a:cs typeface="Calibri" panose="020F0502020204030204" pitchFamily="34" charset="0"/>
              </a:rPr>
              <a:t>Neural</a:t>
            </a:r>
            <a:r>
              <a:rPr sz="5625" spc="-21" dirty="0">
                <a:latin typeface="Calibri" panose="020F0502020204030204" pitchFamily="34" charset="0"/>
                <a:cs typeface="Calibri" panose="020F0502020204030204" pitchFamily="34" charset="0"/>
              </a:rPr>
              <a:t> </a:t>
            </a:r>
            <a:r>
              <a:rPr sz="5625" spc="-7" dirty="0">
                <a:latin typeface="Calibri" panose="020F0502020204030204" pitchFamily="34" charset="0"/>
                <a:cs typeface="Calibri" panose="020F0502020204030204" pitchFamily="34" charset="0"/>
              </a:rPr>
              <a:t>Network</a:t>
            </a:r>
            <a:endParaRPr sz="5625" dirty="0">
              <a:latin typeface="Calibri" panose="020F0502020204030204" pitchFamily="34" charset="0"/>
              <a:cs typeface="Calibri" panose="020F0502020204030204" pitchFamily="34" charset="0"/>
            </a:endParaRPr>
          </a:p>
        </p:txBody>
      </p:sp>
      <p:sp>
        <p:nvSpPr>
          <p:cNvPr id="3" name="object 3"/>
          <p:cNvSpPr txBox="1"/>
          <p:nvPr/>
        </p:nvSpPr>
        <p:spPr>
          <a:xfrm>
            <a:off x="2431665" y="1519833"/>
            <a:ext cx="4281785" cy="312049"/>
          </a:xfrm>
          <a:prstGeom prst="rect">
            <a:avLst/>
          </a:prstGeom>
        </p:spPr>
        <p:txBody>
          <a:bodyPr vert="horz" wrap="square" lIns="0" tIns="8930" rIns="0" bIns="0" rtlCol="0">
            <a:spAutoFit/>
          </a:bodyPr>
          <a:lstStyle/>
          <a:p>
            <a:pPr marL="8929">
              <a:spcBef>
                <a:spcPts val="70"/>
              </a:spcBef>
            </a:pPr>
            <a:r>
              <a:rPr sz="1969" dirty="0">
                <a:latin typeface="Calibri" panose="020F0502020204030204" pitchFamily="34" charset="0"/>
                <a:cs typeface="Calibri" panose="020F0502020204030204" pitchFamily="34" charset="0"/>
              </a:rPr>
              <a:t>a</a:t>
            </a:r>
            <a:r>
              <a:rPr sz="1969" spc="7"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collection</a:t>
            </a:r>
            <a:r>
              <a:rPr sz="1969" spc="11"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of</a:t>
            </a:r>
            <a:r>
              <a:rPr sz="1969" spc="4"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connected</a:t>
            </a:r>
            <a:r>
              <a:rPr sz="1969" spc="11" dirty="0">
                <a:latin typeface="Calibri" panose="020F0502020204030204" pitchFamily="34" charset="0"/>
                <a:cs typeface="Calibri" panose="020F0502020204030204" pitchFamily="34" charset="0"/>
              </a:rPr>
              <a:t> </a:t>
            </a:r>
            <a:r>
              <a:rPr sz="1969" spc="-7" dirty="0">
                <a:latin typeface="Calibri" panose="020F0502020204030204" pitchFamily="34" charset="0"/>
                <a:cs typeface="Calibri" panose="020F0502020204030204" pitchFamily="34" charset="0"/>
              </a:rPr>
              <a:t>perceptrons</a:t>
            </a:r>
            <a:endParaRPr sz="1969" dirty="0">
              <a:latin typeface="Calibri" panose="020F0502020204030204" pitchFamily="34" charset="0"/>
              <a:cs typeface="Calibri" panose="020F0502020204030204" pitchFamily="34" charset="0"/>
            </a:endParaRPr>
          </a:p>
        </p:txBody>
      </p:sp>
      <p:grpSp>
        <p:nvGrpSpPr>
          <p:cNvPr id="4" name="object 4"/>
          <p:cNvGrpSpPr/>
          <p:nvPr/>
        </p:nvGrpSpPr>
        <p:grpSpPr>
          <a:xfrm>
            <a:off x="2176258" y="2278949"/>
            <a:ext cx="4791223" cy="3183880"/>
            <a:chOff x="3095122" y="3241172"/>
            <a:chExt cx="6814184" cy="4528185"/>
          </a:xfrm>
        </p:grpSpPr>
        <p:sp>
          <p:nvSpPr>
            <p:cNvPr id="5" name="object 5"/>
            <p:cNvSpPr/>
            <p:nvPr/>
          </p:nvSpPr>
          <p:spPr>
            <a:xfrm>
              <a:off x="3107815" y="37809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6" name="object 6"/>
            <p:cNvSpPr/>
            <p:nvPr/>
          </p:nvSpPr>
          <p:spPr>
            <a:xfrm>
              <a:off x="6136765" y="45111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7" name="object 7"/>
            <p:cNvSpPr/>
            <p:nvPr/>
          </p:nvSpPr>
          <p:spPr>
            <a:xfrm>
              <a:off x="3884089" y="4181313"/>
              <a:ext cx="2267585" cy="556260"/>
            </a:xfrm>
            <a:custGeom>
              <a:avLst/>
              <a:gdLst/>
              <a:ahLst/>
              <a:cxnLst/>
              <a:rect l="l" t="t" r="r" b="b"/>
              <a:pathLst>
                <a:path w="2267585" h="556260">
                  <a:moveTo>
                    <a:pt x="2206872" y="534846"/>
                  </a:moveTo>
                  <a:lnTo>
                    <a:pt x="2184654" y="555777"/>
                  </a:lnTo>
                  <a:lnTo>
                    <a:pt x="2263622" y="536752"/>
                  </a:lnTo>
                  <a:lnTo>
                    <a:pt x="2215121" y="536752"/>
                  </a:lnTo>
                  <a:lnTo>
                    <a:pt x="2206872" y="534846"/>
                  </a:lnTo>
                  <a:close/>
                </a:path>
                <a:path w="2267585" h="556260">
                  <a:moveTo>
                    <a:pt x="2217976" y="524384"/>
                  </a:moveTo>
                  <a:lnTo>
                    <a:pt x="2206872" y="534846"/>
                  </a:lnTo>
                  <a:lnTo>
                    <a:pt x="2215121" y="536752"/>
                  </a:lnTo>
                  <a:lnTo>
                    <a:pt x="2217976" y="524384"/>
                  </a:lnTo>
                  <a:close/>
                </a:path>
                <a:path w="2267585" h="556260">
                  <a:moveTo>
                    <a:pt x="2201811" y="481545"/>
                  </a:moveTo>
                  <a:lnTo>
                    <a:pt x="2212585" y="510093"/>
                  </a:lnTo>
                  <a:lnTo>
                    <a:pt x="2220836" y="512000"/>
                  </a:lnTo>
                  <a:lnTo>
                    <a:pt x="2215121" y="536752"/>
                  </a:lnTo>
                  <a:lnTo>
                    <a:pt x="2263622" y="536752"/>
                  </a:lnTo>
                  <a:lnTo>
                    <a:pt x="2267470" y="535825"/>
                  </a:lnTo>
                  <a:lnTo>
                    <a:pt x="2201811" y="481545"/>
                  </a:lnTo>
                  <a:close/>
                </a:path>
                <a:path w="2267585" h="556260">
                  <a:moveTo>
                    <a:pt x="5714" y="0"/>
                  </a:moveTo>
                  <a:lnTo>
                    <a:pt x="0" y="24752"/>
                  </a:lnTo>
                  <a:lnTo>
                    <a:pt x="2206872" y="534846"/>
                  </a:lnTo>
                  <a:lnTo>
                    <a:pt x="2217977" y="524380"/>
                  </a:lnTo>
                  <a:lnTo>
                    <a:pt x="2212585" y="510093"/>
                  </a:lnTo>
                  <a:lnTo>
                    <a:pt x="5714" y="0"/>
                  </a:lnTo>
                  <a:close/>
                </a:path>
                <a:path w="2267585" h="556260">
                  <a:moveTo>
                    <a:pt x="2212585" y="510093"/>
                  </a:moveTo>
                  <a:lnTo>
                    <a:pt x="2217977" y="524380"/>
                  </a:lnTo>
                  <a:lnTo>
                    <a:pt x="2220836" y="512000"/>
                  </a:lnTo>
                  <a:lnTo>
                    <a:pt x="2212585" y="510093"/>
                  </a:lnTo>
                  <a:close/>
                </a:path>
              </a:pathLst>
            </a:custGeom>
            <a:solidFill>
              <a:srgbClr val="000000"/>
            </a:solidFill>
          </p:spPr>
          <p:txBody>
            <a:bodyPr wrap="square" lIns="0" tIns="0" rIns="0" bIns="0" rtlCol="0"/>
            <a:lstStyle/>
            <a:p>
              <a:endParaRPr sz="1266"/>
            </a:p>
          </p:txBody>
        </p:sp>
        <p:sp>
          <p:nvSpPr>
            <p:cNvPr id="8" name="object 8"/>
            <p:cNvSpPr/>
            <p:nvPr/>
          </p:nvSpPr>
          <p:spPr>
            <a:xfrm>
              <a:off x="3107815" y="50382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9" name="object 9"/>
            <p:cNvSpPr/>
            <p:nvPr/>
          </p:nvSpPr>
          <p:spPr>
            <a:xfrm>
              <a:off x="3859241" y="4928273"/>
              <a:ext cx="2266950" cy="518795"/>
            </a:xfrm>
            <a:custGeom>
              <a:avLst/>
              <a:gdLst/>
              <a:ahLst/>
              <a:cxnLst/>
              <a:rect l="l" t="t" r="r" b="b"/>
              <a:pathLst>
                <a:path w="2266950" h="518795">
                  <a:moveTo>
                    <a:pt x="2206268" y="21287"/>
                  </a:moveTo>
                  <a:lnTo>
                    <a:pt x="0" y="493750"/>
                  </a:lnTo>
                  <a:lnTo>
                    <a:pt x="5321" y="518591"/>
                  </a:lnTo>
                  <a:lnTo>
                    <a:pt x="2211584" y="46117"/>
                  </a:lnTo>
                  <a:lnTo>
                    <a:pt x="2217190" y="31961"/>
                  </a:lnTo>
                  <a:lnTo>
                    <a:pt x="2206268" y="21287"/>
                  </a:lnTo>
                  <a:close/>
                </a:path>
                <a:path w="2266950" h="518795">
                  <a:moveTo>
                    <a:pt x="2259987" y="19519"/>
                  </a:moveTo>
                  <a:lnTo>
                    <a:pt x="2214524" y="19519"/>
                  </a:lnTo>
                  <a:lnTo>
                    <a:pt x="2219845" y="44348"/>
                  </a:lnTo>
                  <a:lnTo>
                    <a:pt x="2211584" y="46117"/>
                  </a:lnTo>
                  <a:lnTo>
                    <a:pt x="2200338" y="74510"/>
                  </a:lnTo>
                  <a:lnTo>
                    <a:pt x="2266873" y="21297"/>
                  </a:lnTo>
                  <a:lnTo>
                    <a:pt x="2259987" y="19519"/>
                  </a:lnTo>
                  <a:close/>
                </a:path>
                <a:path w="2266950" h="518795">
                  <a:moveTo>
                    <a:pt x="2217190" y="31961"/>
                  </a:moveTo>
                  <a:lnTo>
                    <a:pt x="2211584" y="46117"/>
                  </a:lnTo>
                  <a:lnTo>
                    <a:pt x="2219845" y="44348"/>
                  </a:lnTo>
                  <a:lnTo>
                    <a:pt x="2217190" y="31961"/>
                  </a:lnTo>
                  <a:close/>
                </a:path>
                <a:path w="2266950" h="518795">
                  <a:moveTo>
                    <a:pt x="2214524" y="19519"/>
                  </a:moveTo>
                  <a:lnTo>
                    <a:pt x="2206268" y="21287"/>
                  </a:lnTo>
                  <a:lnTo>
                    <a:pt x="2217178" y="31902"/>
                  </a:lnTo>
                  <a:lnTo>
                    <a:pt x="2214524" y="19519"/>
                  </a:lnTo>
                  <a:close/>
                </a:path>
                <a:path w="2266950" h="518795">
                  <a:moveTo>
                    <a:pt x="2184387" y="0"/>
                  </a:moveTo>
                  <a:lnTo>
                    <a:pt x="2206268" y="21287"/>
                  </a:lnTo>
                  <a:lnTo>
                    <a:pt x="2214524" y="19519"/>
                  </a:lnTo>
                  <a:lnTo>
                    <a:pt x="2259987" y="19519"/>
                  </a:lnTo>
                  <a:lnTo>
                    <a:pt x="2184387" y="0"/>
                  </a:lnTo>
                  <a:close/>
                </a:path>
              </a:pathLst>
            </a:custGeom>
            <a:solidFill>
              <a:srgbClr val="000000"/>
            </a:solidFill>
          </p:spPr>
          <p:txBody>
            <a:bodyPr wrap="square" lIns="0" tIns="0" rIns="0" bIns="0" rtlCol="0"/>
            <a:lstStyle/>
            <a:p>
              <a:endParaRPr sz="1266"/>
            </a:p>
          </p:txBody>
        </p:sp>
        <p:sp>
          <p:nvSpPr>
            <p:cNvPr id="10" name="object 10"/>
            <p:cNvSpPr/>
            <p:nvPr/>
          </p:nvSpPr>
          <p:spPr>
            <a:xfrm>
              <a:off x="3107815" y="62955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1" name="object 11"/>
            <p:cNvSpPr/>
            <p:nvPr/>
          </p:nvSpPr>
          <p:spPr>
            <a:xfrm>
              <a:off x="6136765" y="57684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2" name="object 12"/>
            <p:cNvSpPr/>
            <p:nvPr/>
          </p:nvSpPr>
          <p:spPr>
            <a:xfrm>
              <a:off x="3879524" y="5134298"/>
              <a:ext cx="2317115" cy="1532255"/>
            </a:xfrm>
            <a:custGeom>
              <a:avLst/>
              <a:gdLst/>
              <a:ahLst/>
              <a:cxnLst/>
              <a:rect l="l" t="t" r="r" b="b"/>
              <a:pathLst>
                <a:path w="2317115" h="1532254">
                  <a:moveTo>
                    <a:pt x="2260221" y="21993"/>
                  </a:moveTo>
                  <a:lnTo>
                    <a:pt x="0" y="1510626"/>
                  </a:lnTo>
                  <a:lnTo>
                    <a:pt x="13970" y="1531835"/>
                  </a:lnTo>
                  <a:lnTo>
                    <a:pt x="2274193" y="43200"/>
                  </a:lnTo>
                  <a:lnTo>
                    <a:pt x="2274277" y="27939"/>
                  </a:lnTo>
                  <a:lnTo>
                    <a:pt x="2260221" y="21993"/>
                  </a:lnTo>
                  <a:close/>
                </a:path>
                <a:path w="2317115" h="1532254">
                  <a:moveTo>
                    <a:pt x="2306663" y="17335"/>
                  </a:moveTo>
                  <a:lnTo>
                    <a:pt x="2267292" y="17335"/>
                  </a:lnTo>
                  <a:lnTo>
                    <a:pt x="2281262" y="38544"/>
                  </a:lnTo>
                  <a:lnTo>
                    <a:pt x="2274193" y="43200"/>
                  </a:lnTo>
                  <a:lnTo>
                    <a:pt x="2274023" y="73736"/>
                  </a:lnTo>
                  <a:lnTo>
                    <a:pt x="2306663" y="17335"/>
                  </a:lnTo>
                  <a:close/>
                </a:path>
                <a:path w="2317115" h="1532254">
                  <a:moveTo>
                    <a:pt x="2274277" y="27939"/>
                  </a:moveTo>
                  <a:lnTo>
                    <a:pt x="2274193" y="43200"/>
                  </a:lnTo>
                  <a:lnTo>
                    <a:pt x="2281262" y="38544"/>
                  </a:lnTo>
                  <a:lnTo>
                    <a:pt x="2274277" y="27939"/>
                  </a:lnTo>
                  <a:close/>
                </a:path>
                <a:path w="2317115" h="1532254">
                  <a:moveTo>
                    <a:pt x="2267292" y="17335"/>
                  </a:moveTo>
                  <a:lnTo>
                    <a:pt x="2260221" y="21993"/>
                  </a:lnTo>
                  <a:lnTo>
                    <a:pt x="2274277" y="27939"/>
                  </a:lnTo>
                  <a:lnTo>
                    <a:pt x="2267292" y="17335"/>
                  </a:lnTo>
                  <a:close/>
                </a:path>
                <a:path w="2317115" h="1532254">
                  <a:moveTo>
                    <a:pt x="2316695" y="0"/>
                  </a:moveTo>
                  <a:lnTo>
                    <a:pt x="2232101" y="10096"/>
                  </a:lnTo>
                  <a:lnTo>
                    <a:pt x="2260221" y="21993"/>
                  </a:lnTo>
                  <a:lnTo>
                    <a:pt x="2267292" y="17335"/>
                  </a:lnTo>
                  <a:lnTo>
                    <a:pt x="2306663" y="17335"/>
                  </a:lnTo>
                  <a:lnTo>
                    <a:pt x="2316695" y="0"/>
                  </a:lnTo>
                  <a:close/>
                </a:path>
              </a:pathLst>
            </a:custGeom>
            <a:solidFill>
              <a:srgbClr val="000000"/>
            </a:solidFill>
          </p:spPr>
          <p:txBody>
            <a:bodyPr wrap="square" lIns="0" tIns="0" rIns="0" bIns="0" rtlCol="0"/>
            <a:lstStyle/>
            <a:p>
              <a:endParaRPr sz="1266"/>
            </a:p>
          </p:txBody>
        </p:sp>
        <p:sp>
          <p:nvSpPr>
            <p:cNvPr id="13" name="object 13"/>
            <p:cNvSpPr/>
            <p:nvPr/>
          </p:nvSpPr>
          <p:spPr>
            <a:xfrm>
              <a:off x="6136765" y="32538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4" name="object 14"/>
            <p:cNvSpPr/>
            <p:nvPr/>
          </p:nvSpPr>
          <p:spPr>
            <a:xfrm>
              <a:off x="3899293" y="3593909"/>
              <a:ext cx="2277745" cy="2329180"/>
            </a:xfrm>
            <a:custGeom>
              <a:avLst/>
              <a:gdLst/>
              <a:ahLst/>
              <a:cxnLst/>
              <a:rect l="l" t="t" r="r" b="b"/>
              <a:pathLst>
                <a:path w="2277745" h="2329179">
                  <a:moveTo>
                    <a:pt x="2277148" y="2328837"/>
                  </a:moveTo>
                  <a:lnTo>
                    <a:pt x="2267000" y="2308174"/>
                  </a:lnTo>
                  <a:lnTo>
                    <a:pt x="2239619" y="2252357"/>
                  </a:lnTo>
                  <a:lnTo>
                    <a:pt x="2237689" y="2282825"/>
                  </a:lnTo>
                  <a:lnTo>
                    <a:pt x="48260" y="614730"/>
                  </a:lnTo>
                  <a:lnTo>
                    <a:pt x="2128482" y="44526"/>
                  </a:lnTo>
                  <a:lnTo>
                    <a:pt x="2118855" y="73494"/>
                  </a:lnTo>
                  <a:lnTo>
                    <a:pt x="2180971" y="17780"/>
                  </a:lnTo>
                  <a:lnTo>
                    <a:pt x="2182279" y="16598"/>
                  </a:lnTo>
                  <a:lnTo>
                    <a:pt x="2098713" y="0"/>
                  </a:lnTo>
                  <a:lnTo>
                    <a:pt x="2121763" y="20027"/>
                  </a:lnTo>
                  <a:lnTo>
                    <a:pt x="22834" y="595363"/>
                  </a:lnTo>
                  <a:lnTo>
                    <a:pt x="15392" y="589686"/>
                  </a:lnTo>
                  <a:lnTo>
                    <a:pt x="7962" y="599440"/>
                  </a:lnTo>
                  <a:lnTo>
                    <a:pt x="4330" y="600430"/>
                  </a:lnTo>
                  <a:lnTo>
                    <a:pt x="5080" y="603211"/>
                  </a:lnTo>
                  <a:lnTo>
                    <a:pt x="0" y="609892"/>
                  </a:lnTo>
                  <a:lnTo>
                    <a:pt x="8750" y="616572"/>
                  </a:lnTo>
                  <a:lnTo>
                    <a:pt x="11049" y="624928"/>
                  </a:lnTo>
                  <a:lnTo>
                    <a:pt x="17437" y="623189"/>
                  </a:lnTo>
                  <a:lnTo>
                    <a:pt x="2222296" y="2303018"/>
                  </a:lnTo>
                  <a:lnTo>
                    <a:pt x="2193442" y="2312962"/>
                  </a:lnTo>
                  <a:lnTo>
                    <a:pt x="2277148" y="2328837"/>
                  </a:lnTo>
                  <a:close/>
                </a:path>
              </a:pathLst>
            </a:custGeom>
            <a:solidFill>
              <a:srgbClr val="000000"/>
            </a:solidFill>
          </p:spPr>
          <p:txBody>
            <a:bodyPr wrap="square" lIns="0" tIns="0" rIns="0" bIns="0" rtlCol="0"/>
            <a:lstStyle/>
            <a:p>
              <a:endParaRPr sz="1266"/>
            </a:p>
          </p:txBody>
        </p:sp>
        <p:sp>
          <p:nvSpPr>
            <p:cNvPr id="15" name="object 15"/>
            <p:cNvSpPr/>
            <p:nvPr/>
          </p:nvSpPr>
          <p:spPr>
            <a:xfrm>
              <a:off x="6136765" y="70257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6" name="object 16"/>
            <p:cNvSpPr/>
            <p:nvPr/>
          </p:nvSpPr>
          <p:spPr>
            <a:xfrm>
              <a:off x="3854234" y="3768216"/>
              <a:ext cx="2320925" cy="3703954"/>
            </a:xfrm>
            <a:custGeom>
              <a:avLst/>
              <a:gdLst/>
              <a:ahLst/>
              <a:cxnLst/>
              <a:rect l="l" t="t" r="r" b="b"/>
              <a:pathLst>
                <a:path w="2320925" h="3703954">
                  <a:moveTo>
                    <a:pt x="2320683" y="139433"/>
                  </a:moveTo>
                  <a:lnTo>
                    <a:pt x="2242756" y="173863"/>
                  </a:lnTo>
                  <a:lnTo>
                    <a:pt x="2273122" y="176999"/>
                  </a:lnTo>
                  <a:lnTo>
                    <a:pt x="1028090" y="1681759"/>
                  </a:lnTo>
                  <a:lnTo>
                    <a:pt x="1011504" y="1660512"/>
                  </a:lnTo>
                  <a:lnTo>
                    <a:pt x="1011504" y="1701800"/>
                  </a:lnTo>
                  <a:lnTo>
                    <a:pt x="859193" y="1885886"/>
                  </a:lnTo>
                  <a:lnTo>
                    <a:pt x="841336" y="1881225"/>
                  </a:lnTo>
                  <a:lnTo>
                    <a:pt x="841336" y="1907476"/>
                  </a:lnTo>
                  <a:lnTo>
                    <a:pt x="632015" y="2160460"/>
                  </a:lnTo>
                  <a:lnTo>
                    <a:pt x="85090" y="1710067"/>
                  </a:lnTo>
                  <a:lnTo>
                    <a:pt x="841336" y="1907476"/>
                  </a:lnTo>
                  <a:lnTo>
                    <a:pt x="841336" y="1881225"/>
                  </a:lnTo>
                  <a:lnTo>
                    <a:pt x="42621" y="1672729"/>
                  </a:lnTo>
                  <a:lnTo>
                    <a:pt x="636968" y="1222006"/>
                  </a:lnTo>
                  <a:lnTo>
                    <a:pt x="1011504" y="1701800"/>
                  </a:lnTo>
                  <a:lnTo>
                    <a:pt x="1011504" y="1660512"/>
                  </a:lnTo>
                  <a:lnTo>
                    <a:pt x="657212" y="1206652"/>
                  </a:lnTo>
                  <a:lnTo>
                    <a:pt x="2187791" y="45935"/>
                  </a:lnTo>
                  <a:lnTo>
                    <a:pt x="2189645" y="76403"/>
                  </a:lnTo>
                  <a:lnTo>
                    <a:pt x="2217178" y="20574"/>
                  </a:lnTo>
                  <a:lnTo>
                    <a:pt x="2227338" y="0"/>
                  </a:lnTo>
                  <a:lnTo>
                    <a:pt x="2143607" y="15697"/>
                  </a:lnTo>
                  <a:lnTo>
                    <a:pt x="2172449" y="25692"/>
                  </a:lnTo>
                  <a:lnTo>
                    <a:pt x="641591" y="1186624"/>
                  </a:lnTo>
                  <a:lnTo>
                    <a:pt x="42722" y="419468"/>
                  </a:lnTo>
                  <a:lnTo>
                    <a:pt x="22694" y="435102"/>
                  </a:lnTo>
                  <a:lnTo>
                    <a:pt x="621347" y="1201978"/>
                  </a:lnTo>
                  <a:lnTo>
                    <a:pt x="0" y="1673174"/>
                  </a:lnTo>
                  <a:lnTo>
                    <a:pt x="15341" y="1693418"/>
                  </a:lnTo>
                  <a:lnTo>
                    <a:pt x="33820" y="1679409"/>
                  </a:lnTo>
                  <a:lnTo>
                    <a:pt x="32893" y="1682965"/>
                  </a:lnTo>
                  <a:lnTo>
                    <a:pt x="24549" y="1693100"/>
                  </a:lnTo>
                  <a:lnTo>
                    <a:pt x="615823" y="2180031"/>
                  </a:lnTo>
                  <a:lnTo>
                    <a:pt x="46596" y="2868003"/>
                  </a:lnTo>
                  <a:lnTo>
                    <a:pt x="49047" y="2870047"/>
                  </a:lnTo>
                  <a:lnTo>
                    <a:pt x="33248" y="2864193"/>
                  </a:lnTo>
                  <a:lnTo>
                    <a:pt x="24434" y="2888018"/>
                  </a:lnTo>
                  <a:lnTo>
                    <a:pt x="2179688" y="3685463"/>
                  </a:lnTo>
                  <a:lnTo>
                    <a:pt x="2154999" y="3703421"/>
                  </a:lnTo>
                  <a:lnTo>
                    <a:pt x="2239683" y="3694125"/>
                  </a:lnTo>
                  <a:lnTo>
                    <a:pt x="2234323" y="3688410"/>
                  </a:lnTo>
                  <a:lnTo>
                    <a:pt x="2181441" y="3631946"/>
                  </a:lnTo>
                  <a:lnTo>
                    <a:pt x="2188502" y="3661651"/>
                  </a:lnTo>
                  <a:lnTo>
                    <a:pt x="83286" y="2882722"/>
                  </a:lnTo>
                  <a:lnTo>
                    <a:pt x="1182649" y="2646819"/>
                  </a:lnTo>
                  <a:lnTo>
                    <a:pt x="2198471" y="3483330"/>
                  </a:lnTo>
                  <a:lnTo>
                    <a:pt x="2169249" y="3492169"/>
                  </a:lnTo>
                  <a:lnTo>
                    <a:pt x="2252294" y="3511194"/>
                  </a:lnTo>
                  <a:lnTo>
                    <a:pt x="2242312" y="3488715"/>
                  </a:lnTo>
                  <a:lnTo>
                    <a:pt x="2217686" y="3433343"/>
                  </a:lnTo>
                  <a:lnTo>
                    <a:pt x="2214613" y="3463721"/>
                  </a:lnTo>
                  <a:lnTo>
                    <a:pt x="1214335" y="2640025"/>
                  </a:lnTo>
                  <a:lnTo>
                    <a:pt x="1667941" y="2542692"/>
                  </a:lnTo>
                  <a:lnTo>
                    <a:pt x="2257971" y="3298482"/>
                  </a:lnTo>
                  <a:lnTo>
                    <a:pt x="2227529" y="3300768"/>
                  </a:lnTo>
                  <a:lnTo>
                    <a:pt x="2304453" y="3337382"/>
                  </a:lnTo>
                  <a:lnTo>
                    <a:pt x="2297950" y="3305162"/>
                  </a:lnTo>
                  <a:lnTo>
                    <a:pt x="2287600" y="3253879"/>
                  </a:lnTo>
                  <a:lnTo>
                    <a:pt x="2277999" y="3282861"/>
                  </a:lnTo>
                  <a:lnTo>
                    <a:pt x="1695538" y="2536761"/>
                  </a:lnTo>
                  <a:lnTo>
                    <a:pt x="2170620" y="2434818"/>
                  </a:lnTo>
                  <a:lnTo>
                    <a:pt x="2176221" y="2420632"/>
                  </a:lnTo>
                  <a:lnTo>
                    <a:pt x="2170620" y="2434818"/>
                  </a:lnTo>
                  <a:lnTo>
                    <a:pt x="2159393" y="2463203"/>
                  </a:lnTo>
                  <a:lnTo>
                    <a:pt x="2225903" y="2409964"/>
                  </a:lnTo>
                  <a:lnTo>
                    <a:pt x="2219096" y="2408212"/>
                  </a:lnTo>
                  <a:lnTo>
                    <a:pt x="2143404" y="2388705"/>
                  </a:lnTo>
                  <a:lnTo>
                    <a:pt x="2165286" y="2409990"/>
                  </a:lnTo>
                  <a:lnTo>
                    <a:pt x="1678178" y="2514523"/>
                  </a:lnTo>
                  <a:lnTo>
                    <a:pt x="1650568" y="2479167"/>
                  </a:lnTo>
                  <a:lnTo>
                    <a:pt x="1650568" y="2520442"/>
                  </a:lnTo>
                  <a:lnTo>
                    <a:pt x="1189316" y="2619413"/>
                  </a:lnTo>
                  <a:lnTo>
                    <a:pt x="1157630" y="2593327"/>
                  </a:lnTo>
                  <a:lnTo>
                    <a:pt x="1157630" y="2626220"/>
                  </a:lnTo>
                  <a:lnTo>
                    <a:pt x="90081" y="2855290"/>
                  </a:lnTo>
                  <a:lnTo>
                    <a:pt x="635431" y="2196173"/>
                  </a:lnTo>
                  <a:lnTo>
                    <a:pt x="1157630" y="2626220"/>
                  </a:lnTo>
                  <a:lnTo>
                    <a:pt x="1157630" y="2593327"/>
                  </a:lnTo>
                  <a:lnTo>
                    <a:pt x="651611" y="2176615"/>
                  </a:lnTo>
                  <a:lnTo>
                    <a:pt x="868451" y="1914550"/>
                  </a:lnTo>
                  <a:lnTo>
                    <a:pt x="1256690" y="2015883"/>
                  </a:lnTo>
                  <a:lnTo>
                    <a:pt x="1650568" y="2520442"/>
                  </a:lnTo>
                  <a:lnTo>
                    <a:pt x="1650568" y="2479167"/>
                  </a:lnTo>
                  <a:lnTo>
                    <a:pt x="1297165" y="2026437"/>
                  </a:lnTo>
                  <a:lnTo>
                    <a:pt x="2237397" y="2271852"/>
                  </a:lnTo>
                  <a:lnTo>
                    <a:pt x="2214588" y="2292146"/>
                  </a:lnTo>
                  <a:lnTo>
                    <a:pt x="2297938" y="2274532"/>
                  </a:lnTo>
                  <a:lnTo>
                    <a:pt x="2297315" y="2273985"/>
                  </a:lnTo>
                  <a:lnTo>
                    <a:pt x="2233828" y="2218423"/>
                  </a:lnTo>
                  <a:lnTo>
                    <a:pt x="2243798" y="2247277"/>
                  </a:lnTo>
                  <a:lnTo>
                    <a:pt x="1271435" y="1993480"/>
                  </a:lnTo>
                  <a:lnTo>
                    <a:pt x="1230960" y="1941639"/>
                  </a:lnTo>
                  <a:lnTo>
                    <a:pt x="1230960" y="1982914"/>
                  </a:lnTo>
                  <a:lnTo>
                    <a:pt x="886307" y="1892960"/>
                  </a:lnTo>
                  <a:lnTo>
                    <a:pt x="1027506" y="1722310"/>
                  </a:lnTo>
                  <a:lnTo>
                    <a:pt x="1230960" y="1982914"/>
                  </a:lnTo>
                  <a:lnTo>
                    <a:pt x="1230960" y="1941639"/>
                  </a:lnTo>
                  <a:lnTo>
                    <a:pt x="1044092" y="1702269"/>
                  </a:lnTo>
                  <a:lnTo>
                    <a:pt x="2292693" y="193192"/>
                  </a:lnTo>
                  <a:lnTo>
                    <a:pt x="2288286" y="178574"/>
                  </a:lnTo>
                  <a:lnTo>
                    <a:pt x="2292693" y="193192"/>
                  </a:lnTo>
                  <a:lnTo>
                    <a:pt x="2301468" y="222440"/>
                  </a:lnTo>
                  <a:lnTo>
                    <a:pt x="2313495" y="170484"/>
                  </a:lnTo>
                  <a:lnTo>
                    <a:pt x="2320683" y="139433"/>
                  </a:lnTo>
                  <a:close/>
                </a:path>
              </a:pathLst>
            </a:custGeom>
            <a:solidFill>
              <a:srgbClr val="000000"/>
            </a:solidFill>
          </p:spPr>
          <p:txBody>
            <a:bodyPr wrap="square" lIns="0" tIns="0" rIns="0" bIns="0" rtlCol="0"/>
            <a:lstStyle/>
            <a:p>
              <a:endParaRPr sz="1266"/>
            </a:p>
          </p:txBody>
        </p:sp>
        <p:sp>
          <p:nvSpPr>
            <p:cNvPr id="17" name="object 17"/>
            <p:cNvSpPr/>
            <p:nvPr/>
          </p:nvSpPr>
          <p:spPr>
            <a:xfrm>
              <a:off x="9165715" y="57748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8" name="object 18"/>
            <p:cNvSpPr/>
            <p:nvPr/>
          </p:nvSpPr>
          <p:spPr>
            <a:xfrm>
              <a:off x="6871716" y="4906187"/>
              <a:ext cx="2284730" cy="2485390"/>
            </a:xfrm>
            <a:custGeom>
              <a:avLst/>
              <a:gdLst/>
              <a:ahLst/>
              <a:cxnLst/>
              <a:rect l="l" t="t" r="r" b="b"/>
              <a:pathLst>
                <a:path w="2284729" h="2485390">
                  <a:moveTo>
                    <a:pt x="2220277" y="1277772"/>
                  </a:moveTo>
                  <a:lnTo>
                    <a:pt x="2194547" y="1277772"/>
                  </a:lnTo>
                  <a:lnTo>
                    <a:pt x="2186063" y="1277772"/>
                  </a:lnTo>
                  <a:lnTo>
                    <a:pt x="2169007" y="1303020"/>
                  </a:lnTo>
                  <a:lnTo>
                    <a:pt x="2220277" y="1277772"/>
                  </a:lnTo>
                  <a:close/>
                </a:path>
                <a:path w="2284729" h="2485390">
                  <a:moveTo>
                    <a:pt x="2245436" y="1265377"/>
                  </a:moveTo>
                  <a:lnTo>
                    <a:pt x="2194623" y="1239596"/>
                  </a:lnTo>
                  <a:lnTo>
                    <a:pt x="2194623" y="1265047"/>
                  </a:lnTo>
                  <a:lnTo>
                    <a:pt x="2194509" y="1264894"/>
                  </a:lnTo>
                  <a:lnTo>
                    <a:pt x="2194623" y="1265047"/>
                  </a:lnTo>
                  <a:lnTo>
                    <a:pt x="2194623" y="1239596"/>
                  </a:lnTo>
                  <a:lnTo>
                    <a:pt x="2169464" y="1226820"/>
                  </a:lnTo>
                  <a:lnTo>
                    <a:pt x="2186254" y="1252321"/>
                  </a:lnTo>
                  <a:lnTo>
                    <a:pt x="152" y="1239469"/>
                  </a:lnTo>
                  <a:lnTo>
                    <a:pt x="0" y="1264869"/>
                  </a:lnTo>
                  <a:lnTo>
                    <a:pt x="2186101" y="1277721"/>
                  </a:lnTo>
                  <a:lnTo>
                    <a:pt x="2194547" y="1277772"/>
                  </a:lnTo>
                  <a:lnTo>
                    <a:pt x="2220379" y="1277721"/>
                  </a:lnTo>
                  <a:lnTo>
                    <a:pt x="2245436" y="1265377"/>
                  </a:lnTo>
                  <a:close/>
                </a:path>
                <a:path w="2284729" h="2485390">
                  <a:moveTo>
                    <a:pt x="2249652" y="1100645"/>
                  </a:moveTo>
                  <a:lnTo>
                    <a:pt x="2241308" y="1089710"/>
                  </a:lnTo>
                  <a:lnTo>
                    <a:pt x="2197976" y="1032916"/>
                  </a:lnTo>
                  <a:lnTo>
                    <a:pt x="2202015" y="1063180"/>
                  </a:lnTo>
                  <a:lnTo>
                    <a:pt x="30708" y="0"/>
                  </a:lnTo>
                  <a:lnTo>
                    <a:pt x="19532" y="22809"/>
                  </a:lnTo>
                  <a:lnTo>
                    <a:pt x="2190839" y="1085989"/>
                  </a:lnTo>
                  <a:lnTo>
                    <a:pt x="2164461" y="1101356"/>
                  </a:lnTo>
                  <a:lnTo>
                    <a:pt x="2249652" y="1100645"/>
                  </a:lnTo>
                  <a:close/>
                </a:path>
                <a:path w="2284729" h="2485390">
                  <a:moveTo>
                    <a:pt x="2284628" y="1469402"/>
                  </a:moveTo>
                  <a:lnTo>
                    <a:pt x="2199525" y="1465516"/>
                  </a:lnTo>
                  <a:lnTo>
                    <a:pt x="2225306" y="1481848"/>
                  </a:lnTo>
                  <a:lnTo>
                    <a:pt x="19532" y="2461641"/>
                  </a:lnTo>
                  <a:lnTo>
                    <a:pt x="29845" y="2484856"/>
                  </a:lnTo>
                  <a:lnTo>
                    <a:pt x="2235619" y="1505051"/>
                  </a:lnTo>
                  <a:lnTo>
                    <a:pt x="2230450" y="1535150"/>
                  </a:lnTo>
                  <a:lnTo>
                    <a:pt x="2277211" y="1478407"/>
                  </a:lnTo>
                  <a:lnTo>
                    <a:pt x="2284628" y="1469402"/>
                  </a:lnTo>
                  <a:close/>
                </a:path>
              </a:pathLst>
            </a:custGeom>
            <a:solidFill>
              <a:srgbClr val="000000"/>
            </a:solidFill>
          </p:spPr>
          <p:txBody>
            <a:bodyPr wrap="square" lIns="0" tIns="0" rIns="0" bIns="0" rtlCol="0"/>
            <a:lstStyle/>
            <a:p>
              <a:endParaRPr sz="1266"/>
            </a:p>
          </p:txBody>
        </p:sp>
        <p:sp>
          <p:nvSpPr>
            <p:cNvPr id="19" name="object 19"/>
            <p:cNvSpPr/>
            <p:nvPr/>
          </p:nvSpPr>
          <p:spPr>
            <a:xfrm>
              <a:off x="9148187" y="401767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20" name="object 20"/>
            <p:cNvSpPr/>
            <p:nvPr/>
          </p:nvSpPr>
          <p:spPr>
            <a:xfrm>
              <a:off x="6864337" y="3584739"/>
              <a:ext cx="2346325" cy="3792220"/>
            </a:xfrm>
            <a:custGeom>
              <a:avLst/>
              <a:gdLst/>
              <a:ahLst/>
              <a:cxnLst/>
              <a:rect l="l" t="t" r="r" b="b"/>
              <a:pathLst>
                <a:path w="2346325" h="3792220">
                  <a:moveTo>
                    <a:pt x="2219363" y="608330"/>
                  </a:moveTo>
                  <a:lnTo>
                    <a:pt x="2218042" y="607148"/>
                  </a:lnTo>
                  <a:lnTo>
                    <a:pt x="2155939" y="551446"/>
                  </a:lnTo>
                  <a:lnTo>
                    <a:pt x="2165553" y="580415"/>
                  </a:lnTo>
                  <a:lnTo>
                    <a:pt x="47701" y="0"/>
                  </a:lnTo>
                  <a:lnTo>
                    <a:pt x="40982" y="24498"/>
                  </a:lnTo>
                  <a:lnTo>
                    <a:pt x="2158847" y="604913"/>
                  </a:lnTo>
                  <a:lnTo>
                    <a:pt x="2135797" y="624928"/>
                  </a:lnTo>
                  <a:lnTo>
                    <a:pt x="2219363" y="608330"/>
                  </a:lnTo>
                  <a:close/>
                </a:path>
                <a:path w="2346325" h="3792220">
                  <a:moveTo>
                    <a:pt x="2345880" y="1116025"/>
                  </a:moveTo>
                  <a:lnTo>
                    <a:pt x="2267343" y="1149032"/>
                  </a:lnTo>
                  <a:lnTo>
                    <a:pt x="2297646" y="1152728"/>
                  </a:lnTo>
                  <a:lnTo>
                    <a:pt x="1796808" y="1736191"/>
                  </a:lnTo>
                  <a:lnTo>
                    <a:pt x="1544891" y="1490726"/>
                  </a:lnTo>
                  <a:lnTo>
                    <a:pt x="2234146" y="990574"/>
                  </a:lnTo>
                  <a:lnTo>
                    <a:pt x="2235365" y="1021067"/>
                  </a:lnTo>
                  <a:lnTo>
                    <a:pt x="2264499" y="965022"/>
                  </a:lnTo>
                  <a:lnTo>
                    <a:pt x="2274671" y="945476"/>
                  </a:lnTo>
                  <a:lnTo>
                    <a:pt x="2190623" y="959396"/>
                  </a:lnTo>
                  <a:lnTo>
                    <a:pt x="2219236" y="970013"/>
                  </a:lnTo>
                  <a:lnTo>
                    <a:pt x="1526438" y="1472742"/>
                  </a:lnTo>
                  <a:lnTo>
                    <a:pt x="1132967" y="1089367"/>
                  </a:lnTo>
                  <a:lnTo>
                    <a:pt x="2172703" y="830021"/>
                  </a:lnTo>
                  <a:lnTo>
                    <a:pt x="2162429" y="858761"/>
                  </a:lnTo>
                  <a:lnTo>
                    <a:pt x="2227135" y="803351"/>
                  </a:lnTo>
                  <a:lnTo>
                    <a:pt x="2143988" y="784821"/>
                  </a:lnTo>
                  <a:lnTo>
                    <a:pt x="2166569" y="805383"/>
                  </a:lnTo>
                  <a:lnTo>
                    <a:pt x="1111580" y="1068527"/>
                  </a:lnTo>
                  <a:lnTo>
                    <a:pt x="47066" y="31267"/>
                  </a:lnTo>
                  <a:lnTo>
                    <a:pt x="29337" y="49453"/>
                  </a:lnTo>
                  <a:lnTo>
                    <a:pt x="1082611" y="1075753"/>
                  </a:lnTo>
                  <a:lnTo>
                    <a:pt x="49479" y="1333436"/>
                  </a:lnTo>
                  <a:lnTo>
                    <a:pt x="55626" y="1358074"/>
                  </a:lnTo>
                  <a:lnTo>
                    <a:pt x="1103998" y="1096594"/>
                  </a:lnTo>
                  <a:lnTo>
                    <a:pt x="1505572" y="1487881"/>
                  </a:lnTo>
                  <a:lnTo>
                    <a:pt x="0" y="2580386"/>
                  </a:lnTo>
                  <a:lnTo>
                    <a:pt x="14922" y="2600947"/>
                  </a:lnTo>
                  <a:lnTo>
                    <a:pt x="1524038" y="1505864"/>
                  </a:lnTo>
                  <a:lnTo>
                    <a:pt x="1780235" y="1755495"/>
                  </a:lnTo>
                  <a:lnTo>
                    <a:pt x="46532" y="3775202"/>
                  </a:lnTo>
                  <a:lnTo>
                    <a:pt x="65811" y="3791750"/>
                  </a:lnTo>
                  <a:lnTo>
                    <a:pt x="1798459" y="1773262"/>
                  </a:lnTo>
                  <a:lnTo>
                    <a:pt x="2260930" y="2223871"/>
                  </a:lnTo>
                  <a:lnTo>
                    <a:pt x="2231085" y="2230247"/>
                  </a:lnTo>
                  <a:lnTo>
                    <a:pt x="2312251" y="2256129"/>
                  </a:lnTo>
                  <a:lnTo>
                    <a:pt x="2303081" y="2229777"/>
                  </a:lnTo>
                  <a:lnTo>
                    <a:pt x="2284260" y="2175675"/>
                  </a:lnTo>
                  <a:lnTo>
                    <a:pt x="2278659" y="2205685"/>
                  </a:lnTo>
                  <a:lnTo>
                    <a:pt x="2275852" y="2202954"/>
                  </a:lnTo>
                  <a:lnTo>
                    <a:pt x="2275852" y="2220684"/>
                  </a:lnTo>
                  <a:lnTo>
                    <a:pt x="2267000" y="2229777"/>
                  </a:lnTo>
                  <a:lnTo>
                    <a:pt x="2275840" y="2220684"/>
                  </a:lnTo>
                  <a:lnTo>
                    <a:pt x="2275852" y="2202954"/>
                  </a:lnTo>
                  <a:lnTo>
                    <a:pt x="1815033" y="1753946"/>
                  </a:lnTo>
                  <a:lnTo>
                    <a:pt x="2316924" y="1169263"/>
                  </a:lnTo>
                  <a:lnTo>
                    <a:pt x="2325154" y="1198664"/>
                  </a:lnTo>
                  <a:lnTo>
                    <a:pt x="2338286" y="1146302"/>
                  </a:lnTo>
                  <a:lnTo>
                    <a:pt x="2345880" y="1116025"/>
                  </a:lnTo>
                  <a:close/>
                </a:path>
              </a:pathLst>
            </a:custGeom>
            <a:solidFill>
              <a:srgbClr val="000000"/>
            </a:solidFill>
          </p:spPr>
          <p:txBody>
            <a:bodyPr wrap="square" lIns="0" tIns="0" rIns="0" bIns="0" rtlCol="0"/>
            <a:lstStyle/>
            <a:p>
              <a:endParaRPr sz="1266"/>
            </a:p>
          </p:txBody>
        </p:sp>
      </p:grpSp>
      <p:sp>
        <p:nvSpPr>
          <p:cNvPr id="21" name="object 21"/>
          <p:cNvSpPr txBox="1"/>
          <p:nvPr/>
        </p:nvSpPr>
        <p:spPr>
          <a:xfrm>
            <a:off x="7212750" y="4157305"/>
            <a:ext cx="1602432" cy="268640"/>
          </a:xfrm>
          <a:prstGeom prst="rect">
            <a:avLst/>
          </a:prstGeom>
        </p:spPr>
        <p:txBody>
          <a:bodyPr vert="horz" wrap="square" lIns="0" tIns="8930" rIns="0" bIns="0" rtlCol="0">
            <a:spAutoFit/>
          </a:bodyPr>
          <a:lstStyle/>
          <a:p>
            <a:pPr marL="8929">
              <a:spcBef>
                <a:spcPts val="70"/>
              </a:spcBef>
            </a:pPr>
            <a:r>
              <a:rPr sz="1687" dirty="0">
                <a:latin typeface="Calibri" panose="020F0502020204030204" pitchFamily="34" charset="0"/>
                <a:cs typeface="Calibri" panose="020F0502020204030204" pitchFamily="34" charset="0"/>
              </a:rPr>
              <a:t>‘six</a:t>
            </a:r>
            <a:r>
              <a:rPr sz="1687" spc="-4" dirty="0">
                <a:latin typeface="Calibri" panose="020F0502020204030204" pitchFamily="34" charset="0"/>
                <a:cs typeface="Calibri" panose="020F0502020204030204" pitchFamily="34" charset="0"/>
              </a:rPr>
              <a:t> </a:t>
            </a:r>
            <a:r>
              <a:rPr sz="1687" spc="-7" dirty="0">
                <a:latin typeface="Calibri" panose="020F0502020204030204" pitchFamily="34" charset="0"/>
                <a:cs typeface="Calibri" panose="020F0502020204030204" pitchFamily="34" charset="0"/>
              </a:rPr>
              <a:t>perceptrons’</a:t>
            </a:r>
            <a:endParaRPr sz="1687" dirty="0">
              <a:latin typeface="Calibri" panose="020F0502020204030204" pitchFamily="34" charset="0"/>
              <a:cs typeface="Calibri" panose="020F050202020403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50243" y="2278141"/>
            <a:ext cx="985838" cy="3079849"/>
            <a:chOff x="2773679" y="3240023"/>
            <a:chExt cx="1402080" cy="4380230"/>
          </a:xfrm>
        </p:grpSpPr>
        <p:pic>
          <p:nvPicPr>
            <p:cNvPr id="3" name="object 3"/>
            <p:cNvPicPr/>
            <p:nvPr/>
          </p:nvPicPr>
          <p:blipFill>
            <a:blip r:embed="rId2" cstate="print"/>
            <a:stretch>
              <a:fillRect/>
            </a:stretch>
          </p:blipFill>
          <p:spPr>
            <a:xfrm>
              <a:off x="2773679" y="3240023"/>
              <a:ext cx="1402080" cy="4379976"/>
            </a:xfrm>
            <a:prstGeom prst="rect">
              <a:avLst/>
            </a:prstGeom>
          </p:spPr>
        </p:pic>
        <p:pic>
          <p:nvPicPr>
            <p:cNvPr id="4" name="object 4"/>
            <p:cNvPicPr/>
            <p:nvPr/>
          </p:nvPicPr>
          <p:blipFill>
            <a:blip r:embed="rId3" cstate="print"/>
            <a:stretch>
              <a:fillRect/>
            </a:stretch>
          </p:blipFill>
          <p:spPr>
            <a:xfrm>
              <a:off x="2812188" y="3253435"/>
              <a:ext cx="1322522" cy="4300829"/>
            </a:xfrm>
            <a:prstGeom prst="rect">
              <a:avLst/>
            </a:prstGeom>
          </p:spPr>
        </p:pic>
        <p:sp>
          <p:nvSpPr>
            <p:cNvPr id="5" name="object 5"/>
            <p:cNvSpPr/>
            <p:nvPr/>
          </p:nvSpPr>
          <p:spPr>
            <a:xfrm>
              <a:off x="3107815" y="3780916"/>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6" name="object 6"/>
            <p:cNvSpPr/>
            <p:nvPr/>
          </p:nvSpPr>
          <p:spPr>
            <a:xfrm>
              <a:off x="3107815" y="37809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7" name="object 7"/>
            <p:cNvSpPr/>
            <p:nvPr/>
          </p:nvSpPr>
          <p:spPr>
            <a:xfrm>
              <a:off x="3107815" y="5038216"/>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8" name="object 8"/>
            <p:cNvSpPr/>
            <p:nvPr/>
          </p:nvSpPr>
          <p:spPr>
            <a:xfrm>
              <a:off x="3107815" y="50382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9" name="object 9"/>
            <p:cNvSpPr/>
            <p:nvPr/>
          </p:nvSpPr>
          <p:spPr>
            <a:xfrm>
              <a:off x="3107815" y="6295516"/>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10" name="object 10"/>
            <p:cNvSpPr/>
            <p:nvPr/>
          </p:nvSpPr>
          <p:spPr>
            <a:xfrm>
              <a:off x="3107815" y="62955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grpSp>
      <p:sp>
        <p:nvSpPr>
          <p:cNvPr id="11" name="object 11"/>
          <p:cNvSpPr/>
          <p:nvPr/>
        </p:nvSpPr>
        <p:spPr>
          <a:xfrm>
            <a:off x="4314913" y="2287874"/>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2" name="object 12"/>
          <p:cNvSpPr/>
          <p:nvPr/>
        </p:nvSpPr>
        <p:spPr>
          <a:xfrm>
            <a:off x="4314913" y="3171913"/>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3" name="object 13"/>
          <p:cNvSpPr/>
          <p:nvPr/>
        </p:nvSpPr>
        <p:spPr>
          <a:xfrm>
            <a:off x="4314913" y="4055952"/>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4" name="object 14"/>
          <p:cNvSpPr/>
          <p:nvPr/>
        </p:nvSpPr>
        <p:spPr>
          <a:xfrm>
            <a:off x="4314913" y="4939991"/>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5" name="object 15"/>
          <p:cNvSpPr/>
          <p:nvPr/>
        </p:nvSpPr>
        <p:spPr>
          <a:xfrm>
            <a:off x="6432319" y="2824928"/>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6" name="object 16"/>
          <p:cNvSpPr/>
          <p:nvPr/>
        </p:nvSpPr>
        <p:spPr>
          <a:xfrm>
            <a:off x="6444643" y="4060417"/>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7" name="object 17"/>
          <p:cNvSpPr/>
          <p:nvPr/>
        </p:nvSpPr>
        <p:spPr>
          <a:xfrm>
            <a:off x="2731000" y="2939986"/>
            <a:ext cx="1594396" cy="391120"/>
          </a:xfrm>
          <a:custGeom>
            <a:avLst/>
            <a:gdLst/>
            <a:ahLst/>
            <a:cxnLst/>
            <a:rect l="l" t="t" r="r" b="b"/>
            <a:pathLst>
              <a:path w="2267585" h="556260">
                <a:moveTo>
                  <a:pt x="2206872" y="534846"/>
                </a:moveTo>
                <a:lnTo>
                  <a:pt x="2184654" y="555777"/>
                </a:lnTo>
                <a:lnTo>
                  <a:pt x="2263622" y="536752"/>
                </a:lnTo>
                <a:lnTo>
                  <a:pt x="2215121" y="536752"/>
                </a:lnTo>
                <a:lnTo>
                  <a:pt x="2206872" y="534846"/>
                </a:lnTo>
                <a:close/>
              </a:path>
              <a:path w="2267585" h="556260">
                <a:moveTo>
                  <a:pt x="2217976" y="524384"/>
                </a:moveTo>
                <a:lnTo>
                  <a:pt x="2206872" y="534846"/>
                </a:lnTo>
                <a:lnTo>
                  <a:pt x="2215121" y="536752"/>
                </a:lnTo>
                <a:lnTo>
                  <a:pt x="2217976" y="524384"/>
                </a:lnTo>
                <a:close/>
              </a:path>
              <a:path w="2267585" h="556260">
                <a:moveTo>
                  <a:pt x="2201811" y="481545"/>
                </a:moveTo>
                <a:lnTo>
                  <a:pt x="2212585" y="510093"/>
                </a:lnTo>
                <a:lnTo>
                  <a:pt x="2220836" y="512000"/>
                </a:lnTo>
                <a:lnTo>
                  <a:pt x="2215121" y="536752"/>
                </a:lnTo>
                <a:lnTo>
                  <a:pt x="2263622" y="536752"/>
                </a:lnTo>
                <a:lnTo>
                  <a:pt x="2267470" y="535825"/>
                </a:lnTo>
                <a:lnTo>
                  <a:pt x="2201811" y="481545"/>
                </a:lnTo>
                <a:close/>
              </a:path>
              <a:path w="2267585" h="556260">
                <a:moveTo>
                  <a:pt x="5714" y="0"/>
                </a:moveTo>
                <a:lnTo>
                  <a:pt x="0" y="24752"/>
                </a:lnTo>
                <a:lnTo>
                  <a:pt x="2206872" y="534846"/>
                </a:lnTo>
                <a:lnTo>
                  <a:pt x="2217977" y="524380"/>
                </a:lnTo>
                <a:lnTo>
                  <a:pt x="2212585" y="510093"/>
                </a:lnTo>
                <a:lnTo>
                  <a:pt x="5714" y="0"/>
                </a:lnTo>
                <a:close/>
              </a:path>
              <a:path w="2267585" h="556260">
                <a:moveTo>
                  <a:pt x="2212585" y="510093"/>
                </a:moveTo>
                <a:lnTo>
                  <a:pt x="2217977" y="524380"/>
                </a:lnTo>
                <a:lnTo>
                  <a:pt x="2220836" y="512000"/>
                </a:lnTo>
                <a:lnTo>
                  <a:pt x="2212585" y="510093"/>
                </a:lnTo>
                <a:close/>
              </a:path>
            </a:pathLst>
          </a:custGeom>
          <a:solidFill>
            <a:srgbClr val="000000"/>
          </a:solidFill>
        </p:spPr>
        <p:txBody>
          <a:bodyPr wrap="square" lIns="0" tIns="0" rIns="0" bIns="0" rtlCol="0"/>
          <a:lstStyle/>
          <a:p>
            <a:endParaRPr sz="1266"/>
          </a:p>
        </p:txBody>
      </p:sp>
      <p:sp>
        <p:nvSpPr>
          <p:cNvPr id="18" name="object 18"/>
          <p:cNvSpPr/>
          <p:nvPr/>
        </p:nvSpPr>
        <p:spPr>
          <a:xfrm>
            <a:off x="2713527" y="3465191"/>
            <a:ext cx="1643509" cy="1222028"/>
          </a:xfrm>
          <a:custGeom>
            <a:avLst/>
            <a:gdLst/>
            <a:ahLst/>
            <a:cxnLst/>
            <a:rect l="l" t="t" r="r" b="b"/>
            <a:pathLst>
              <a:path w="2337435" h="1737995">
                <a:moveTo>
                  <a:pt x="2266873" y="21297"/>
                </a:moveTo>
                <a:lnTo>
                  <a:pt x="2259990" y="19519"/>
                </a:lnTo>
                <a:lnTo>
                  <a:pt x="2184387" y="0"/>
                </a:lnTo>
                <a:lnTo>
                  <a:pt x="2206269" y="21297"/>
                </a:lnTo>
                <a:lnTo>
                  <a:pt x="0" y="493750"/>
                </a:lnTo>
                <a:lnTo>
                  <a:pt x="5321" y="518591"/>
                </a:lnTo>
                <a:lnTo>
                  <a:pt x="2211578" y="46126"/>
                </a:lnTo>
                <a:lnTo>
                  <a:pt x="2200338" y="74510"/>
                </a:lnTo>
                <a:lnTo>
                  <a:pt x="2266873" y="21297"/>
                </a:lnTo>
                <a:close/>
              </a:path>
              <a:path w="2337435" h="1737995">
                <a:moveTo>
                  <a:pt x="2336977" y="206032"/>
                </a:moveTo>
                <a:lnTo>
                  <a:pt x="2252383" y="216128"/>
                </a:lnTo>
                <a:lnTo>
                  <a:pt x="2280501" y="228028"/>
                </a:lnTo>
                <a:lnTo>
                  <a:pt x="20281" y="1716659"/>
                </a:lnTo>
                <a:lnTo>
                  <a:pt x="34251" y="1737868"/>
                </a:lnTo>
                <a:lnTo>
                  <a:pt x="2294471" y="249237"/>
                </a:lnTo>
                <a:lnTo>
                  <a:pt x="2294305" y="279768"/>
                </a:lnTo>
                <a:lnTo>
                  <a:pt x="2326944" y="223367"/>
                </a:lnTo>
                <a:lnTo>
                  <a:pt x="2336977" y="206032"/>
                </a:lnTo>
                <a:close/>
              </a:path>
            </a:pathLst>
          </a:custGeom>
          <a:solidFill>
            <a:srgbClr val="000000"/>
          </a:solidFill>
        </p:spPr>
        <p:txBody>
          <a:bodyPr wrap="square" lIns="0" tIns="0" rIns="0" bIns="0" rtlCol="0"/>
          <a:lstStyle/>
          <a:p>
            <a:endParaRPr sz="1266"/>
          </a:p>
        </p:txBody>
      </p:sp>
      <p:sp>
        <p:nvSpPr>
          <p:cNvPr id="19" name="object 19"/>
          <p:cNvSpPr/>
          <p:nvPr/>
        </p:nvSpPr>
        <p:spPr>
          <a:xfrm>
            <a:off x="2710008" y="2526968"/>
            <a:ext cx="1633240" cy="2726680"/>
          </a:xfrm>
          <a:custGeom>
            <a:avLst/>
            <a:gdLst/>
            <a:ahLst/>
            <a:cxnLst/>
            <a:rect l="l" t="t" r="r" b="b"/>
            <a:pathLst>
              <a:path w="2322829" h="3877945">
                <a:moveTo>
                  <a:pt x="2322207" y="2328837"/>
                </a:moveTo>
                <a:lnTo>
                  <a:pt x="2312060" y="2308174"/>
                </a:lnTo>
                <a:lnTo>
                  <a:pt x="2284679" y="2252357"/>
                </a:lnTo>
                <a:lnTo>
                  <a:pt x="2282748" y="2282825"/>
                </a:lnTo>
                <a:lnTo>
                  <a:pt x="1316837" y="1546923"/>
                </a:lnTo>
                <a:lnTo>
                  <a:pt x="2292693" y="367499"/>
                </a:lnTo>
                <a:lnTo>
                  <a:pt x="2288286" y="352882"/>
                </a:lnTo>
                <a:lnTo>
                  <a:pt x="2292693" y="367499"/>
                </a:lnTo>
                <a:lnTo>
                  <a:pt x="2301468" y="396748"/>
                </a:lnTo>
                <a:lnTo>
                  <a:pt x="2313495" y="344792"/>
                </a:lnTo>
                <a:lnTo>
                  <a:pt x="2320683" y="313740"/>
                </a:lnTo>
                <a:lnTo>
                  <a:pt x="2242756" y="348170"/>
                </a:lnTo>
                <a:lnTo>
                  <a:pt x="2273122" y="351307"/>
                </a:lnTo>
                <a:lnTo>
                  <a:pt x="1296619" y="1531518"/>
                </a:lnTo>
                <a:lnTo>
                  <a:pt x="1280414" y="1519174"/>
                </a:lnTo>
                <a:lnTo>
                  <a:pt x="1280414" y="1551114"/>
                </a:lnTo>
                <a:lnTo>
                  <a:pt x="1028090" y="1856066"/>
                </a:lnTo>
                <a:lnTo>
                  <a:pt x="1011504" y="1834819"/>
                </a:lnTo>
                <a:lnTo>
                  <a:pt x="1011504" y="1876107"/>
                </a:lnTo>
                <a:lnTo>
                  <a:pt x="859193" y="2060194"/>
                </a:lnTo>
                <a:lnTo>
                  <a:pt x="841336" y="2055533"/>
                </a:lnTo>
                <a:lnTo>
                  <a:pt x="841336" y="2081784"/>
                </a:lnTo>
                <a:lnTo>
                  <a:pt x="632015" y="2334768"/>
                </a:lnTo>
                <a:lnTo>
                  <a:pt x="85090" y="1884375"/>
                </a:lnTo>
                <a:lnTo>
                  <a:pt x="841336" y="2081784"/>
                </a:lnTo>
                <a:lnTo>
                  <a:pt x="841336" y="2055533"/>
                </a:lnTo>
                <a:lnTo>
                  <a:pt x="42621" y="1847037"/>
                </a:lnTo>
                <a:lnTo>
                  <a:pt x="636968" y="1396314"/>
                </a:lnTo>
                <a:lnTo>
                  <a:pt x="1011504" y="1876107"/>
                </a:lnTo>
                <a:lnTo>
                  <a:pt x="1011504" y="1834819"/>
                </a:lnTo>
                <a:lnTo>
                  <a:pt x="657212" y="1380959"/>
                </a:lnTo>
                <a:lnTo>
                  <a:pt x="857618" y="1228991"/>
                </a:lnTo>
                <a:lnTo>
                  <a:pt x="1280414" y="1551114"/>
                </a:lnTo>
                <a:lnTo>
                  <a:pt x="1280414" y="1519174"/>
                </a:lnTo>
                <a:lnTo>
                  <a:pt x="878624" y="1213053"/>
                </a:lnTo>
                <a:lnTo>
                  <a:pt x="2187791" y="220243"/>
                </a:lnTo>
                <a:lnTo>
                  <a:pt x="2189645" y="250710"/>
                </a:lnTo>
                <a:lnTo>
                  <a:pt x="2217178" y="194881"/>
                </a:lnTo>
                <a:lnTo>
                  <a:pt x="2227338" y="174307"/>
                </a:lnTo>
                <a:lnTo>
                  <a:pt x="2143607" y="190004"/>
                </a:lnTo>
                <a:lnTo>
                  <a:pt x="2172449" y="199999"/>
                </a:lnTo>
                <a:lnTo>
                  <a:pt x="857656" y="1197076"/>
                </a:lnTo>
                <a:lnTo>
                  <a:pt x="836650" y="1181074"/>
                </a:lnTo>
                <a:lnTo>
                  <a:pt x="836650" y="1213015"/>
                </a:lnTo>
                <a:lnTo>
                  <a:pt x="641578" y="1360932"/>
                </a:lnTo>
                <a:lnTo>
                  <a:pt x="70358" y="629183"/>
                </a:lnTo>
                <a:lnTo>
                  <a:pt x="836650" y="1213015"/>
                </a:lnTo>
                <a:lnTo>
                  <a:pt x="836650" y="1181074"/>
                </a:lnTo>
                <a:lnTo>
                  <a:pt x="93319" y="614730"/>
                </a:lnTo>
                <a:lnTo>
                  <a:pt x="2173541" y="44526"/>
                </a:lnTo>
                <a:lnTo>
                  <a:pt x="2163915" y="73494"/>
                </a:lnTo>
                <a:lnTo>
                  <a:pt x="2226030" y="17780"/>
                </a:lnTo>
                <a:lnTo>
                  <a:pt x="2227338" y="16598"/>
                </a:lnTo>
                <a:lnTo>
                  <a:pt x="2143772" y="0"/>
                </a:lnTo>
                <a:lnTo>
                  <a:pt x="2166823" y="20027"/>
                </a:lnTo>
                <a:lnTo>
                  <a:pt x="67894" y="595363"/>
                </a:lnTo>
                <a:lnTo>
                  <a:pt x="60452" y="589686"/>
                </a:lnTo>
                <a:lnTo>
                  <a:pt x="53022" y="599440"/>
                </a:lnTo>
                <a:lnTo>
                  <a:pt x="49390" y="600430"/>
                </a:lnTo>
                <a:lnTo>
                  <a:pt x="50139" y="603211"/>
                </a:lnTo>
                <a:lnTo>
                  <a:pt x="42722" y="593775"/>
                </a:lnTo>
                <a:lnTo>
                  <a:pt x="22694" y="609409"/>
                </a:lnTo>
                <a:lnTo>
                  <a:pt x="621347" y="1376286"/>
                </a:lnTo>
                <a:lnTo>
                  <a:pt x="0" y="1847481"/>
                </a:lnTo>
                <a:lnTo>
                  <a:pt x="15341" y="1867725"/>
                </a:lnTo>
                <a:lnTo>
                  <a:pt x="33820" y="1853717"/>
                </a:lnTo>
                <a:lnTo>
                  <a:pt x="32893" y="1857273"/>
                </a:lnTo>
                <a:lnTo>
                  <a:pt x="24549" y="1867408"/>
                </a:lnTo>
                <a:lnTo>
                  <a:pt x="615823" y="2354338"/>
                </a:lnTo>
                <a:lnTo>
                  <a:pt x="46596" y="3042310"/>
                </a:lnTo>
                <a:lnTo>
                  <a:pt x="49047" y="3044355"/>
                </a:lnTo>
                <a:lnTo>
                  <a:pt x="33248" y="3038500"/>
                </a:lnTo>
                <a:lnTo>
                  <a:pt x="24434" y="3062325"/>
                </a:lnTo>
                <a:lnTo>
                  <a:pt x="2179688" y="3859771"/>
                </a:lnTo>
                <a:lnTo>
                  <a:pt x="2154999" y="3877729"/>
                </a:lnTo>
                <a:lnTo>
                  <a:pt x="2239683" y="3868432"/>
                </a:lnTo>
                <a:lnTo>
                  <a:pt x="2234323" y="3862717"/>
                </a:lnTo>
                <a:lnTo>
                  <a:pt x="2181441" y="3806253"/>
                </a:lnTo>
                <a:lnTo>
                  <a:pt x="2188502" y="3835958"/>
                </a:lnTo>
                <a:lnTo>
                  <a:pt x="83286" y="3057029"/>
                </a:lnTo>
                <a:lnTo>
                  <a:pt x="1182649" y="2821127"/>
                </a:lnTo>
                <a:lnTo>
                  <a:pt x="2198471" y="3657638"/>
                </a:lnTo>
                <a:lnTo>
                  <a:pt x="2169249" y="3666477"/>
                </a:lnTo>
                <a:lnTo>
                  <a:pt x="2252294" y="3685502"/>
                </a:lnTo>
                <a:lnTo>
                  <a:pt x="2242312" y="3663023"/>
                </a:lnTo>
                <a:lnTo>
                  <a:pt x="2217686" y="3607651"/>
                </a:lnTo>
                <a:lnTo>
                  <a:pt x="2214613" y="3638029"/>
                </a:lnTo>
                <a:lnTo>
                  <a:pt x="1214335" y="2814332"/>
                </a:lnTo>
                <a:lnTo>
                  <a:pt x="1667941" y="2717000"/>
                </a:lnTo>
                <a:lnTo>
                  <a:pt x="2257971" y="3472789"/>
                </a:lnTo>
                <a:lnTo>
                  <a:pt x="2227529" y="3475075"/>
                </a:lnTo>
                <a:lnTo>
                  <a:pt x="2304453" y="3511689"/>
                </a:lnTo>
                <a:lnTo>
                  <a:pt x="2297950" y="3479469"/>
                </a:lnTo>
                <a:lnTo>
                  <a:pt x="2287600" y="3428187"/>
                </a:lnTo>
                <a:lnTo>
                  <a:pt x="2277999" y="3457168"/>
                </a:lnTo>
                <a:lnTo>
                  <a:pt x="1695538" y="2711069"/>
                </a:lnTo>
                <a:lnTo>
                  <a:pt x="2170620" y="2609126"/>
                </a:lnTo>
                <a:lnTo>
                  <a:pt x="2176221" y="2594940"/>
                </a:lnTo>
                <a:lnTo>
                  <a:pt x="2170620" y="2609126"/>
                </a:lnTo>
                <a:lnTo>
                  <a:pt x="2159393" y="2637510"/>
                </a:lnTo>
                <a:lnTo>
                  <a:pt x="2225903" y="2584272"/>
                </a:lnTo>
                <a:lnTo>
                  <a:pt x="2219096" y="2582519"/>
                </a:lnTo>
                <a:lnTo>
                  <a:pt x="2143404" y="2563012"/>
                </a:lnTo>
                <a:lnTo>
                  <a:pt x="2165286" y="2584297"/>
                </a:lnTo>
                <a:lnTo>
                  <a:pt x="1678178" y="2688831"/>
                </a:lnTo>
                <a:lnTo>
                  <a:pt x="1650568" y="2653474"/>
                </a:lnTo>
                <a:lnTo>
                  <a:pt x="1650568" y="2694749"/>
                </a:lnTo>
                <a:lnTo>
                  <a:pt x="1189316" y="2793720"/>
                </a:lnTo>
                <a:lnTo>
                  <a:pt x="1157630" y="2767634"/>
                </a:lnTo>
                <a:lnTo>
                  <a:pt x="1157630" y="2800527"/>
                </a:lnTo>
                <a:lnTo>
                  <a:pt x="90081" y="3029597"/>
                </a:lnTo>
                <a:lnTo>
                  <a:pt x="635431" y="2370480"/>
                </a:lnTo>
                <a:lnTo>
                  <a:pt x="1157630" y="2800527"/>
                </a:lnTo>
                <a:lnTo>
                  <a:pt x="1157630" y="2767634"/>
                </a:lnTo>
                <a:lnTo>
                  <a:pt x="651611" y="2350922"/>
                </a:lnTo>
                <a:lnTo>
                  <a:pt x="868451" y="2088857"/>
                </a:lnTo>
                <a:lnTo>
                  <a:pt x="1256690" y="2190191"/>
                </a:lnTo>
                <a:lnTo>
                  <a:pt x="1650568" y="2694749"/>
                </a:lnTo>
                <a:lnTo>
                  <a:pt x="1650568" y="2653474"/>
                </a:lnTo>
                <a:lnTo>
                  <a:pt x="1297165" y="2200745"/>
                </a:lnTo>
                <a:lnTo>
                  <a:pt x="2237397" y="2446159"/>
                </a:lnTo>
                <a:lnTo>
                  <a:pt x="2214588" y="2466454"/>
                </a:lnTo>
                <a:lnTo>
                  <a:pt x="2297938" y="2448839"/>
                </a:lnTo>
                <a:lnTo>
                  <a:pt x="2297315" y="2448293"/>
                </a:lnTo>
                <a:lnTo>
                  <a:pt x="2233828" y="2392730"/>
                </a:lnTo>
                <a:lnTo>
                  <a:pt x="2243798" y="2421585"/>
                </a:lnTo>
                <a:lnTo>
                  <a:pt x="1271435" y="2167788"/>
                </a:lnTo>
                <a:lnTo>
                  <a:pt x="1230960" y="2115947"/>
                </a:lnTo>
                <a:lnTo>
                  <a:pt x="1230960" y="2157222"/>
                </a:lnTo>
                <a:lnTo>
                  <a:pt x="886307" y="2067267"/>
                </a:lnTo>
                <a:lnTo>
                  <a:pt x="1027506" y="1896618"/>
                </a:lnTo>
                <a:lnTo>
                  <a:pt x="1230960" y="2157222"/>
                </a:lnTo>
                <a:lnTo>
                  <a:pt x="1230960" y="2115947"/>
                </a:lnTo>
                <a:lnTo>
                  <a:pt x="1044092" y="1876577"/>
                </a:lnTo>
                <a:lnTo>
                  <a:pt x="1300632" y="1566519"/>
                </a:lnTo>
                <a:lnTo>
                  <a:pt x="2267356" y="2303018"/>
                </a:lnTo>
                <a:lnTo>
                  <a:pt x="2238502" y="2312962"/>
                </a:lnTo>
                <a:lnTo>
                  <a:pt x="2322207" y="2328837"/>
                </a:lnTo>
                <a:close/>
              </a:path>
            </a:pathLst>
          </a:custGeom>
          <a:solidFill>
            <a:srgbClr val="000000"/>
          </a:solidFill>
        </p:spPr>
        <p:txBody>
          <a:bodyPr wrap="square" lIns="0" tIns="0" rIns="0" bIns="0" rtlCol="0"/>
          <a:lstStyle/>
          <a:p>
            <a:endParaRPr sz="1266"/>
          </a:p>
        </p:txBody>
      </p:sp>
      <p:sp>
        <p:nvSpPr>
          <p:cNvPr id="20" name="object 20"/>
          <p:cNvSpPr/>
          <p:nvPr/>
        </p:nvSpPr>
        <p:spPr>
          <a:xfrm>
            <a:off x="4845411" y="3449659"/>
            <a:ext cx="1568053" cy="774650"/>
          </a:xfrm>
          <a:custGeom>
            <a:avLst/>
            <a:gdLst/>
            <a:ahLst/>
            <a:cxnLst/>
            <a:rect l="l" t="t" r="r" b="b"/>
            <a:pathLst>
              <a:path w="2230120" h="1101725">
                <a:moveTo>
                  <a:pt x="2171312" y="1085988"/>
                </a:moveTo>
                <a:lnTo>
                  <a:pt x="2144928" y="1101356"/>
                </a:lnTo>
                <a:lnTo>
                  <a:pt x="2230120" y="1100645"/>
                </a:lnTo>
                <a:lnTo>
                  <a:pt x="2221776" y="1089710"/>
                </a:lnTo>
                <a:lnTo>
                  <a:pt x="2178913" y="1089710"/>
                </a:lnTo>
                <a:lnTo>
                  <a:pt x="2171312" y="1085988"/>
                </a:lnTo>
                <a:close/>
              </a:path>
              <a:path w="2230120" h="1101725">
                <a:moveTo>
                  <a:pt x="2184501" y="1078306"/>
                </a:moveTo>
                <a:lnTo>
                  <a:pt x="2171312" y="1085988"/>
                </a:lnTo>
                <a:lnTo>
                  <a:pt x="2178913" y="1089710"/>
                </a:lnTo>
                <a:lnTo>
                  <a:pt x="2184501" y="1078306"/>
                </a:lnTo>
                <a:close/>
              </a:path>
              <a:path w="2230120" h="1101725">
                <a:moveTo>
                  <a:pt x="2178443" y="1032916"/>
                </a:moveTo>
                <a:lnTo>
                  <a:pt x="2182482" y="1063176"/>
                </a:lnTo>
                <a:lnTo>
                  <a:pt x="2190089" y="1066901"/>
                </a:lnTo>
                <a:lnTo>
                  <a:pt x="2178913" y="1089710"/>
                </a:lnTo>
                <a:lnTo>
                  <a:pt x="2221776" y="1089710"/>
                </a:lnTo>
                <a:lnTo>
                  <a:pt x="2178443" y="1032916"/>
                </a:lnTo>
                <a:close/>
              </a:path>
              <a:path w="2230120" h="1101725">
                <a:moveTo>
                  <a:pt x="11175" y="0"/>
                </a:moveTo>
                <a:lnTo>
                  <a:pt x="0" y="22809"/>
                </a:lnTo>
                <a:lnTo>
                  <a:pt x="2171312" y="1085988"/>
                </a:lnTo>
                <a:lnTo>
                  <a:pt x="2184501" y="1078306"/>
                </a:lnTo>
                <a:lnTo>
                  <a:pt x="2182482" y="1063176"/>
                </a:lnTo>
                <a:lnTo>
                  <a:pt x="11175" y="0"/>
                </a:lnTo>
                <a:close/>
              </a:path>
              <a:path w="2230120" h="1101725">
                <a:moveTo>
                  <a:pt x="2182482" y="1063176"/>
                </a:moveTo>
                <a:lnTo>
                  <a:pt x="2184501" y="1078306"/>
                </a:lnTo>
                <a:lnTo>
                  <a:pt x="2190089" y="1066901"/>
                </a:lnTo>
                <a:lnTo>
                  <a:pt x="2182482" y="1063176"/>
                </a:lnTo>
                <a:close/>
              </a:path>
            </a:pathLst>
          </a:custGeom>
          <a:solidFill>
            <a:srgbClr val="000000"/>
          </a:solidFill>
        </p:spPr>
        <p:txBody>
          <a:bodyPr wrap="square" lIns="0" tIns="0" rIns="0" bIns="0" rtlCol="0"/>
          <a:lstStyle/>
          <a:p>
            <a:endParaRPr sz="1266"/>
          </a:p>
        </p:txBody>
      </p:sp>
      <p:sp>
        <p:nvSpPr>
          <p:cNvPr id="21" name="object 21"/>
          <p:cNvSpPr/>
          <p:nvPr/>
        </p:nvSpPr>
        <p:spPr>
          <a:xfrm>
            <a:off x="4831683" y="4312263"/>
            <a:ext cx="1579215" cy="53578"/>
          </a:xfrm>
          <a:custGeom>
            <a:avLst/>
            <a:gdLst/>
            <a:ahLst/>
            <a:cxnLst/>
            <a:rect l="l" t="t" r="r" b="b"/>
            <a:pathLst>
              <a:path w="2245995" h="76200">
                <a:moveTo>
                  <a:pt x="2169464" y="0"/>
                </a:moveTo>
                <a:lnTo>
                  <a:pt x="2186246" y="25502"/>
                </a:lnTo>
                <a:lnTo>
                  <a:pt x="2194699" y="25552"/>
                </a:lnTo>
                <a:lnTo>
                  <a:pt x="2194547" y="50952"/>
                </a:lnTo>
                <a:lnTo>
                  <a:pt x="2186059" y="50952"/>
                </a:lnTo>
                <a:lnTo>
                  <a:pt x="2169007" y="76199"/>
                </a:lnTo>
                <a:lnTo>
                  <a:pt x="2220269" y="50952"/>
                </a:lnTo>
                <a:lnTo>
                  <a:pt x="2194547" y="50952"/>
                </a:lnTo>
                <a:lnTo>
                  <a:pt x="2220370" y="50902"/>
                </a:lnTo>
                <a:lnTo>
                  <a:pt x="2245436" y="38557"/>
                </a:lnTo>
                <a:lnTo>
                  <a:pt x="2169464" y="0"/>
                </a:lnTo>
                <a:close/>
              </a:path>
              <a:path w="2245995" h="76200">
                <a:moveTo>
                  <a:pt x="2194623" y="38271"/>
                </a:moveTo>
                <a:lnTo>
                  <a:pt x="2186092" y="50902"/>
                </a:lnTo>
                <a:lnTo>
                  <a:pt x="2194547" y="50952"/>
                </a:lnTo>
                <a:lnTo>
                  <a:pt x="2194623" y="38271"/>
                </a:lnTo>
                <a:close/>
              </a:path>
              <a:path w="2245995" h="76200">
                <a:moveTo>
                  <a:pt x="152" y="12649"/>
                </a:moveTo>
                <a:lnTo>
                  <a:pt x="0" y="38049"/>
                </a:lnTo>
                <a:lnTo>
                  <a:pt x="2186092" y="50902"/>
                </a:lnTo>
                <a:lnTo>
                  <a:pt x="2194623" y="38271"/>
                </a:lnTo>
                <a:lnTo>
                  <a:pt x="2194502" y="38049"/>
                </a:lnTo>
                <a:lnTo>
                  <a:pt x="2186246" y="25502"/>
                </a:lnTo>
                <a:lnTo>
                  <a:pt x="152" y="12649"/>
                </a:lnTo>
                <a:close/>
              </a:path>
              <a:path w="2245995" h="76200">
                <a:moveTo>
                  <a:pt x="2186246" y="25502"/>
                </a:moveTo>
                <a:lnTo>
                  <a:pt x="2194623" y="38233"/>
                </a:lnTo>
                <a:lnTo>
                  <a:pt x="2194699" y="25552"/>
                </a:lnTo>
                <a:lnTo>
                  <a:pt x="2186246" y="25502"/>
                </a:lnTo>
                <a:close/>
              </a:path>
            </a:pathLst>
          </a:custGeom>
          <a:solidFill>
            <a:srgbClr val="000000"/>
          </a:solidFill>
        </p:spPr>
        <p:txBody>
          <a:bodyPr wrap="square" lIns="0" tIns="0" rIns="0" bIns="0" rtlCol="0"/>
          <a:lstStyle/>
          <a:p>
            <a:endParaRPr sz="1266"/>
          </a:p>
        </p:txBody>
      </p:sp>
      <p:sp>
        <p:nvSpPr>
          <p:cNvPr id="22" name="object 22"/>
          <p:cNvSpPr/>
          <p:nvPr/>
        </p:nvSpPr>
        <p:spPr>
          <a:xfrm>
            <a:off x="4845412" y="4480097"/>
            <a:ext cx="1593056" cy="717054"/>
          </a:xfrm>
          <a:custGeom>
            <a:avLst/>
            <a:gdLst/>
            <a:ahLst/>
            <a:cxnLst/>
            <a:rect l="l" t="t" r="r" b="b"/>
            <a:pathLst>
              <a:path w="2265679" h="1019809">
                <a:moveTo>
                  <a:pt x="2205773" y="16331"/>
                </a:moveTo>
                <a:lnTo>
                  <a:pt x="0" y="996124"/>
                </a:lnTo>
                <a:lnTo>
                  <a:pt x="10312" y="1019340"/>
                </a:lnTo>
                <a:lnTo>
                  <a:pt x="2216082" y="39543"/>
                </a:lnTo>
                <a:lnTo>
                  <a:pt x="2218664" y="24498"/>
                </a:lnTo>
                <a:lnTo>
                  <a:pt x="2205773" y="16331"/>
                </a:lnTo>
                <a:close/>
              </a:path>
              <a:path w="2265679" h="1019809">
                <a:moveTo>
                  <a:pt x="2257675" y="12890"/>
                </a:moveTo>
                <a:lnTo>
                  <a:pt x="2213521" y="12890"/>
                </a:lnTo>
                <a:lnTo>
                  <a:pt x="2223820" y="36106"/>
                </a:lnTo>
                <a:lnTo>
                  <a:pt x="2216082" y="39543"/>
                </a:lnTo>
                <a:lnTo>
                  <a:pt x="2210917" y="69634"/>
                </a:lnTo>
                <a:lnTo>
                  <a:pt x="2257675" y="12890"/>
                </a:lnTo>
                <a:close/>
              </a:path>
              <a:path w="2265679" h="1019809">
                <a:moveTo>
                  <a:pt x="2213521" y="12890"/>
                </a:moveTo>
                <a:lnTo>
                  <a:pt x="2205773" y="16331"/>
                </a:lnTo>
                <a:lnTo>
                  <a:pt x="2218664" y="24498"/>
                </a:lnTo>
                <a:lnTo>
                  <a:pt x="2216082" y="39543"/>
                </a:lnTo>
                <a:lnTo>
                  <a:pt x="2223820" y="36106"/>
                </a:lnTo>
                <a:lnTo>
                  <a:pt x="2213521" y="12890"/>
                </a:lnTo>
                <a:close/>
              </a:path>
              <a:path w="2265679" h="1019809">
                <a:moveTo>
                  <a:pt x="2179993" y="0"/>
                </a:moveTo>
                <a:lnTo>
                  <a:pt x="2205773" y="16331"/>
                </a:lnTo>
                <a:lnTo>
                  <a:pt x="2213521" y="12890"/>
                </a:lnTo>
                <a:lnTo>
                  <a:pt x="2257675" y="12890"/>
                </a:lnTo>
                <a:lnTo>
                  <a:pt x="2265095" y="3886"/>
                </a:lnTo>
                <a:lnTo>
                  <a:pt x="2179993" y="0"/>
                </a:lnTo>
                <a:close/>
              </a:path>
            </a:pathLst>
          </a:custGeom>
          <a:solidFill>
            <a:srgbClr val="000000"/>
          </a:solidFill>
        </p:spPr>
        <p:txBody>
          <a:bodyPr wrap="square" lIns="0" tIns="0" rIns="0" bIns="0" rtlCol="0"/>
          <a:lstStyle/>
          <a:p>
            <a:endParaRPr sz="1266"/>
          </a:p>
        </p:txBody>
      </p:sp>
      <p:sp>
        <p:nvSpPr>
          <p:cNvPr id="23" name="object 23"/>
          <p:cNvSpPr/>
          <p:nvPr/>
        </p:nvSpPr>
        <p:spPr>
          <a:xfrm>
            <a:off x="4826487" y="2520519"/>
            <a:ext cx="1649760" cy="2666405"/>
          </a:xfrm>
          <a:custGeom>
            <a:avLst/>
            <a:gdLst/>
            <a:ahLst/>
            <a:cxnLst/>
            <a:rect l="l" t="t" r="r" b="b"/>
            <a:pathLst>
              <a:path w="2346325" h="3792220">
                <a:moveTo>
                  <a:pt x="2219363" y="608330"/>
                </a:moveTo>
                <a:lnTo>
                  <a:pt x="2218042" y="607148"/>
                </a:lnTo>
                <a:lnTo>
                  <a:pt x="2155939" y="551446"/>
                </a:lnTo>
                <a:lnTo>
                  <a:pt x="2165553" y="580415"/>
                </a:lnTo>
                <a:lnTo>
                  <a:pt x="47701" y="0"/>
                </a:lnTo>
                <a:lnTo>
                  <a:pt x="40982" y="24498"/>
                </a:lnTo>
                <a:lnTo>
                  <a:pt x="2158847" y="604913"/>
                </a:lnTo>
                <a:lnTo>
                  <a:pt x="2135797" y="624928"/>
                </a:lnTo>
                <a:lnTo>
                  <a:pt x="2219363" y="608330"/>
                </a:lnTo>
                <a:close/>
              </a:path>
              <a:path w="2346325" h="3792220">
                <a:moveTo>
                  <a:pt x="2345880" y="1116025"/>
                </a:moveTo>
                <a:lnTo>
                  <a:pt x="2267343" y="1149032"/>
                </a:lnTo>
                <a:lnTo>
                  <a:pt x="2297646" y="1152728"/>
                </a:lnTo>
                <a:lnTo>
                  <a:pt x="1796808" y="1736191"/>
                </a:lnTo>
                <a:lnTo>
                  <a:pt x="1544891" y="1490726"/>
                </a:lnTo>
                <a:lnTo>
                  <a:pt x="2234146" y="990574"/>
                </a:lnTo>
                <a:lnTo>
                  <a:pt x="2235365" y="1021067"/>
                </a:lnTo>
                <a:lnTo>
                  <a:pt x="2264499" y="965022"/>
                </a:lnTo>
                <a:lnTo>
                  <a:pt x="2274671" y="945476"/>
                </a:lnTo>
                <a:lnTo>
                  <a:pt x="2190623" y="959396"/>
                </a:lnTo>
                <a:lnTo>
                  <a:pt x="2219236" y="970013"/>
                </a:lnTo>
                <a:lnTo>
                  <a:pt x="1526438" y="1472742"/>
                </a:lnTo>
                <a:lnTo>
                  <a:pt x="1132967" y="1089367"/>
                </a:lnTo>
                <a:lnTo>
                  <a:pt x="2172703" y="830021"/>
                </a:lnTo>
                <a:lnTo>
                  <a:pt x="2162429" y="858761"/>
                </a:lnTo>
                <a:lnTo>
                  <a:pt x="2227135" y="803351"/>
                </a:lnTo>
                <a:lnTo>
                  <a:pt x="2143988" y="784821"/>
                </a:lnTo>
                <a:lnTo>
                  <a:pt x="2166569" y="805383"/>
                </a:lnTo>
                <a:lnTo>
                  <a:pt x="1111580" y="1068527"/>
                </a:lnTo>
                <a:lnTo>
                  <a:pt x="47066" y="31267"/>
                </a:lnTo>
                <a:lnTo>
                  <a:pt x="29337" y="49453"/>
                </a:lnTo>
                <a:lnTo>
                  <a:pt x="1082611" y="1075753"/>
                </a:lnTo>
                <a:lnTo>
                  <a:pt x="49479" y="1333436"/>
                </a:lnTo>
                <a:lnTo>
                  <a:pt x="55626" y="1358074"/>
                </a:lnTo>
                <a:lnTo>
                  <a:pt x="1103998" y="1096594"/>
                </a:lnTo>
                <a:lnTo>
                  <a:pt x="1505572" y="1487881"/>
                </a:lnTo>
                <a:lnTo>
                  <a:pt x="0" y="2580386"/>
                </a:lnTo>
                <a:lnTo>
                  <a:pt x="14922" y="2600947"/>
                </a:lnTo>
                <a:lnTo>
                  <a:pt x="1524038" y="1505864"/>
                </a:lnTo>
                <a:lnTo>
                  <a:pt x="1780235" y="1755495"/>
                </a:lnTo>
                <a:lnTo>
                  <a:pt x="46532" y="3775202"/>
                </a:lnTo>
                <a:lnTo>
                  <a:pt x="65811" y="3791750"/>
                </a:lnTo>
                <a:lnTo>
                  <a:pt x="1798459" y="1773262"/>
                </a:lnTo>
                <a:lnTo>
                  <a:pt x="2260930" y="2223871"/>
                </a:lnTo>
                <a:lnTo>
                  <a:pt x="2231085" y="2230247"/>
                </a:lnTo>
                <a:lnTo>
                  <a:pt x="2312251" y="2256129"/>
                </a:lnTo>
                <a:lnTo>
                  <a:pt x="2303081" y="2229777"/>
                </a:lnTo>
                <a:lnTo>
                  <a:pt x="2284260" y="2175675"/>
                </a:lnTo>
                <a:lnTo>
                  <a:pt x="2278659" y="2205685"/>
                </a:lnTo>
                <a:lnTo>
                  <a:pt x="2275852" y="2202954"/>
                </a:lnTo>
                <a:lnTo>
                  <a:pt x="2275852" y="2220684"/>
                </a:lnTo>
                <a:lnTo>
                  <a:pt x="2267000" y="2229777"/>
                </a:lnTo>
                <a:lnTo>
                  <a:pt x="2275840" y="2220684"/>
                </a:lnTo>
                <a:lnTo>
                  <a:pt x="2275852" y="2202954"/>
                </a:lnTo>
                <a:lnTo>
                  <a:pt x="1815033" y="1753946"/>
                </a:lnTo>
                <a:lnTo>
                  <a:pt x="2316924" y="1169263"/>
                </a:lnTo>
                <a:lnTo>
                  <a:pt x="2325154" y="1198664"/>
                </a:lnTo>
                <a:lnTo>
                  <a:pt x="2338286" y="1146302"/>
                </a:lnTo>
                <a:lnTo>
                  <a:pt x="2345880" y="1116025"/>
                </a:lnTo>
                <a:close/>
              </a:path>
            </a:pathLst>
          </a:custGeom>
          <a:solidFill>
            <a:srgbClr val="000000"/>
          </a:solidFill>
        </p:spPr>
        <p:txBody>
          <a:bodyPr wrap="square" lIns="0" tIns="0" rIns="0" bIns="0" rtlCol="0"/>
          <a:lstStyle/>
          <a:p>
            <a:endParaRPr sz="1266"/>
          </a:p>
        </p:txBody>
      </p:sp>
      <p:sp>
        <p:nvSpPr>
          <p:cNvPr id="24" name="object 24"/>
          <p:cNvSpPr txBox="1"/>
          <p:nvPr/>
        </p:nvSpPr>
        <p:spPr>
          <a:xfrm>
            <a:off x="1884722" y="1746289"/>
            <a:ext cx="1115318" cy="268640"/>
          </a:xfrm>
          <a:prstGeom prst="rect">
            <a:avLst/>
          </a:prstGeom>
        </p:spPr>
        <p:txBody>
          <a:bodyPr vert="horz" wrap="square" lIns="0" tIns="8930" rIns="0" bIns="0" rtlCol="0">
            <a:spAutoFit/>
          </a:bodyPr>
          <a:lstStyle/>
          <a:p>
            <a:pPr marL="8929">
              <a:spcBef>
                <a:spcPts val="70"/>
              </a:spcBef>
            </a:pPr>
            <a:r>
              <a:rPr sz="1687" dirty="0">
                <a:solidFill>
                  <a:srgbClr val="00882B"/>
                </a:solidFill>
                <a:latin typeface="Calibri" panose="020F0502020204030204" pitchFamily="34" charset="0"/>
                <a:cs typeface="Calibri" panose="020F0502020204030204" pitchFamily="34" charset="0"/>
              </a:rPr>
              <a:t>‘input’</a:t>
            </a:r>
            <a:r>
              <a:rPr sz="1687" spc="-14" dirty="0">
                <a:solidFill>
                  <a:srgbClr val="00882B"/>
                </a:solidFill>
                <a:latin typeface="Calibri" panose="020F0502020204030204" pitchFamily="34" charset="0"/>
                <a:cs typeface="Calibri" panose="020F0502020204030204" pitchFamily="34" charset="0"/>
              </a:rPr>
              <a:t> </a:t>
            </a:r>
            <a:r>
              <a:rPr sz="1687" spc="-7" dirty="0">
                <a:solidFill>
                  <a:srgbClr val="00882B"/>
                </a:solidFill>
                <a:latin typeface="Calibri" panose="020F0502020204030204" pitchFamily="34" charset="0"/>
                <a:cs typeface="Calibri" panose="020F0502020204030204" pitchFamily="34" charset="0"/>
              </a:rPr>
              <a:t>layer</a:t>
            </a:r>
            <a:endParaRPr sz="1687" dirty="0">
              <a:latin typeface="Calibri" panose="020F0502020204030204" pitchFamily="34" charset="0"/>
              <a:cs typeface="Calibri" panose="020F0502020204030204" pitchFamily="34" charset="0"/>
            </a:endParaRPr>
          </a:p>
        </p:txBody>
      </p:sp>
      <p:sp>
        <p:nvSpPr>
          <p:cNvPr id="25" name="object 25"/>
          <p:cNvSpPr txBox="1"/>
          <p:nvPr/>
        </p:nvSpPr>
        <p:spPr>
          <a:xfrm>
            <a:off x="375047" y="280392"/>
            <a:ext cx="2929830" cy="398483"/>
          </a:xfrm>
          <a:prstGeom prst="rect">
            <a:avLst/>
          </a:prstGeom>
        </p:spPr>
        <p:txBody>
          <a:bodyPr vert="horz" wrap="square" lIns="0" tIns="8930" rIns="0" bIns="0" rtlCol="0">
            <a:spAutoFit/>
          </a:bodyPr>
          <a:lstStyle/>
          <a:p>
            <a:pPr marL="8929">
              <a:spcBef>
                <a:spcPts val="70"/>
              </a:spcBef>
              <a:tabLst>
                <a:tab pos="919725" algn="l"/>
              </a:tabLst>
            </a:pPr>
            <a:r>
              <a:rPr sz="2531" spc="-14" dirty="0">
                <a:latin typeface="Calibri" panose="020F0502020204030204" pitchFamily="34" charset="0"/>
                <a:cs typeface="Calibri" panose="020F0502020204030204" pitchFamily="34" charset="0"/>
              </a:rPr>
              <a:t>Some</a:t>
            </a:r>
            <a:r>
              <a:rPr lang="zh-CN" altLang="en-US" sz="2531" spc="-14"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terminology…</a:t>
            </a:r>
            <a:endParaRPr sz="2531" dirty="0">
              <a:latin typeface="Calibri" panose="020F0502020204030204" pitchFamily="34" charset="0"/>
              <a:cs typeface="Calibri" panose="020F0502020204030204" pitchFamily="34" charset="0"/>
            </a:endParaRPr>
          </a:p>
        </p:txBody>
      </p:sp>
      <p:sp>
        <p:nvSpPr>
          <p:cNvPr id="26" name="object 26"/>
          <p:cNvSpPr txBox="1"/>
          <p:nvPr/>
        </p:nvSpPr>
        <p:spPr>
          <a:xfrm>
            <a:off x="3806278" y="6241137"/>
            <a:ext cx="5139035" cy="312049"/>
          </a:xfrm>
          <a:prstGeom prst="rect">
            <a:avLst/>
          </a:prstGeom>
        </p:spPr>
        <p:txBody>
          <a:bodyPr vert="horz" wrap="square" lIns="0" tIns="8930" rIns="0" bIns="0" rtlCol="0">
            <a:spAutoFit/>
          </a:bodyPr>
          <a:lstStyle/>
          <a:p>
            <a:pPr marL="8929">
              <a:spcBef>
                <a:spcPts val="70"/>
              </a:spcBef>
            </a:pPr>
            <a:r>
              <a:rPr sz="1969" dirty="0">
                <a:latin typeface="Calibri" panose="020F0502020204030204" pitchFamily="34" charset="0"/>
                <a:cs typeface="Calibri" panose="020F0502020204030204" pitchFamily="34" charset="0"/>
              </a:rPr>
              <a:t>…also</a:t>
            </a:r>
            <a:r>
              <a:rPr sz="1969" spc="-7"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called</a:t>
            </a:r>
            <a:r>
              <a:rPr sz="1969" spc="-4"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a</a:t>
            </a:r>
            <a:r>
              <a:rPr sz="1969" spc="4"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Multi-layer</a:t>
            </a:r>
            <a:r>
              <a:rPr sz="1969" spc="-4"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Perceptron</a:t>
            </a:r>
            <a:r>
              <a:rPr sz="1969" spc="4" dirty="0">
                <a:latin typeface="Calibri" panose="020F0502020204030204" pitchFamily="34" charset="0"/>
                <a:cs typeface="Calibri" panose="020F0502020204030204" pitchFamily="34" charset="0"/>
              </a:rPr>
              <a:t> </a:t>
            </a:r>
            <a:r>
              <a:rPr sz="1969" spc="-7" dirty="0">
                <a:latin typeface="Calibri" panose="020F0502020204030204" pitchFamily="34" charset="0"/>
                <a:cs typeface="Calibri" panose="020F0502020204030204" pitchFamily="34" charset="0"/>
              </a:rPr>
              <a:t>(MLP)</a:t>
            </a:r>
            <a:endParaRPr sz="1969" dirty="0">
              <a:latin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2008" y="664584"/>
            <a:ext cx="3119448" cy="566822"/>
          </a:xfrm>
          <a:prstGeom prst="rect">
            <a:avLst/>
          </a:prstGeom>
        </p:spPr>
        <p:txBody>
          <a:bodyPr vert="horz" wrap="square" lIns="0" tIns="12700" rIns="0" bIns="0" rtlCol="0" anchor="ctr">
            <a:spAutoFit/>
          </a:bodyPr>
          <a:lstStyle/>
          <a:p>
            <a:pPr marL="12700">
              <a:lnSpc>
                <a:spcPct val="100000"/>
              </a:lnSpc>
              <a:spcBef>
                <a:spcPts val="100"/>
              </a:spcBef>
            </a:pPr>
            <a:r>
              <a:rPr sz="3600" spc="-5" dirty="0">
                <a:cs typeface="Calibri" panose="020F0502020204030204" pitchFamily="34" charset="0"/>
              </a:rPr>
              <a:t>Recall</a:t>
            </a:r>
            <a:r>
              <a:rPr sz="3600" spc="-85" dirty="0">
                <a:cs typeface="Calibri" panose="020F0502020204030204" pitchFamily="34" charset="0"/>
              </a:rPr>
              <a:t> </a:t>
            </a:r>
            <a:r>
              <a:rPr sz="3600" spc="-5" dirty="0">
                <a:cs typeface="Calibri" panose="020F0502020204030204" pitchFamily="34" charset="0"/>
              </a:rPr>
              <a:t>CIFAR10</a:t>
            </a:r>
            <a:endParaRPr sz="3600" dirty="0">
              <a:cs typeface="Calibri" panose="020F0502020204030204" pitchFamily="34" charset="0"/>
            </a:endParaRPr>
          </a:p>
        </p:txBody>
      </p:sp>
      <p:sp>
        <p:nvSpPr>
          <p:cNvPr id="3" name="object 3"/>
          <p:cNvSpPr txBox="1"/>
          <p:nvPr/>
        </p:nvSpPr>
        <p:spPr>
          <a:xfrm>
            <a:off x="6468903" y="3280680"/>
            <a:ext cx="2580005" cy="1414041"/>
          </a:xfrm>
          <a:prstGeom prst="rect">
            <a:avLst/>
          </a:prstGeom>
        </p:spPr>
        <p:txBody>
          <a:bodyPr vert="horz" wrap="square" lIns="0" tIns="10795" rIns="0" bIns="0" rtlCol="0">
            <a:spAutoFit/>
          </a:bodyPr>
          <a:lstStyle/>
          <a:p>
            <a:pPr marL="202565" marR="5080" indent="-190500">
              <a:lnSpc>
                <a:spcPct val="100699"/>
              </a:lnSpc>
              <a:spcBef>
                <a:spcPts val="85"/>
              </a:spcBef>
            </a:pPr>
            <a:r>
              <a:rPr b="1" spc="-5" dirty="0">
                <a:latin typeface="Calibri" panose="020F0502020204030204" pitchFamily="34" charset="0"/>
                <a:cs typeface="Calibri" panose="020F0502020204030204" pitchFamily="34" charset="0"/>
              </a:rPr>
              <a:t>50,000 </a:t>
            </a:r>
            <a:r>
              <a:rPr spc="-5" dirty="0">
                <a:latin typeface="Calibri" panose="020F0502020204030204" pitchFamily="34" charset="0"/>
                <a:cs typeface="Calibri" panose="020F0502020204030204" pitchFamily="34" charset="0"/>
              </a:rPr>
              <a:t>training images</a:t>
            </a:r>
            <a:endParaRPr dirty="0">
              <a:latin typeface="Calibri" panose="020F0502020204030204" pitchFamily="34" charset="0"/>
              <a:cs typeface="Calibri" panose="020F0502020204030204" pitchFamily="34" charset="0"/>
            </a:endParaRPr>
          </a:p>
          <a:p>
            <a:pPr>
              <a:spcBef>
                <a:spcPts val="5"/>
              </a:spcBef>
            </a:pPr>
            <a:endParaRPr sz="1900" dirty="0">
              <a:latin typeface="Calibri" panose="020F0502020204030204" pitchFamily="34" charset="0"/>
              <a:cs typeface="Calibri" panose="020F0502020204030204" pitchFamily="34" charset="0"/>
            </a:endParaRPr>
          </a:p>
          <a:p>
            <a:pPr marL="12700"/>
            <a:r>
              <a:rPr b="1" spc="-5" dirty="0">
                <a:latin typeface="Calibri" panose="020F0502020204030204" pitchFamily="34" charset="0"/>
                <a:cs typeface="Calibri" panose="020F0502020204030204" pitchFamily="34" charset="0"/>
              </a:rPr>
              <a:t>10,000 </a:t>
            </a:r>
            <a:r>
              <a:rPr spc="-5" dirty="0">
                <a:latin typeface="Calibri" panose="020F0502020204030204" pitchFamily="34" charset="0"/>
                <a:cs typeface="Calibri" panose="020F0502020204030204" pitchFamily="34" charset="0"/>
              </a:rPr>
              <a:t>test</a:t>
            </a:r>
            <a:r>
              <a:rPr spc="-2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images</a:t>
            </a:r>
            <a:endParaRPr lang="en-US" spc="-5" dirty="0">
              <a:latin typeface="Calibri" panose="020F0502020204030204" pitchFamily="34" charset="0"/>
              <a:cs typeface="Calibri" panose="020F0502020204030204" pitchFamily="34" charset="0"/>
            </a:endParaRPr>
          </a:p>
          <a:p>
            <a:pPr marL="12700"/>
            <a:endParaRPr lang="en-US" spc="-5" dirty="0">
              <a:latin typeface="Calibri" panose="020F0502020204030204" pitchFamily="34" charset="0"/>
              <a:cs typeface="Calibri" panose="020F0502020204030204" pitchFamily="34" charset="0"/>
            </a:endParaRPr>
          </a:p>
          <a:p>
            <a:pPr marL="12700"/>
            <a:r>
              <a:rPr lang="en-US" spc="-5" dirty="0">
                <a:latin typeface="Calibri" panose="020F0502020204030204" pitchFamily="34" charset="0"/>
                <a:cs typeface="Calibri" panose="020F0502020204030204" pitchFamily="34" charset="0"/>
              </a:rPr>
              <a:t>each image is</a:t>
            </a:r>
            <a:r>
              <a:rPr lang="en-US" spc="-75" dirty="0">
                <a:latin typeface="Calibri" panose="020F0502020204030204" pitchFamily="34" charset="0"/>
                <a:cs typeface="Calibri" panose="020F0502020204030204" pitchFamily="34" charset="0"/>
              </a:rPr>
              <a:t> </a:t>
            </a:r>
            <a:r>
              <a:rPr lang="en-US" b="1" spc="-5" dirty="0">
                <a:latin typeface="Calibri" panose="020F0502020204030204" pitchFamily="34" charset="0"/>
                <a:cs typeface="Calibri" panose="020F0502020204030204" pitchFamily="34" charset="0"/>
              </a:rPr>
              <a:t>32x32x3</a:t>
            </a:r>
            <a:endParaRPr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99614FF-BA3C-27AC-F6E8-18219BCE7632}"/>
              </a:ext>
            </a:extLst>
          </p:cNvPr>
          <p:cNvPicPr>
            <a:picLocks noChangeAspect="1"/>
          </p:cNvPicPr>
          <p:nvPr/>
        </p:nvPicPr>
        <p:blipFill rotWithShape="1">
          <a:blip r:embed="rId2"/>
          <a:srcRect l="5964" t="4866" r="2684" b="6158"/>
          <a:stretch/>
        </p:blipFill>
        <p:spPr>
          <a:xfrm>
            <a:off x="5556171" y="73561"/>
            <a:ext cx="3508465" cy="2515260"/>
          </a:xfrm>
          <a:prstGeom prst="rect">
            <a:avLst/>
          </a:prstGeom>
        </p:spPr>
      </p:pic>
      <p:pic>
        <p:nvPicPr>
          <p:cNvPr id="2050" name="Picture 2" descr="CIFAR-10 Dataset | Papers With Code">
            <a:extLst>
              <a:ext uri="{FF2B5EF4-FFF2-40B4-BE49-F238E27FC236}">
                <a16:creationId xmlns:a16="http://schemas.microsoft.com/office/drawing/2014/main" id="{774D94F0-89E8-6423-F3B2-BF8455DC6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378" y="2114735"/>
            <a:ext cx="5513856" cy="4256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731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74080" y="2031683"/>
            <a:ext cx="984052" cy="3787080"/>
            <a:chOff x="5794247" y="2889504"/>
            <a:chExt cx="1399540" cy="5386070"/>
          </a:xfrm>
        </p:grpSpPr>
        <p:pic>
          <p:nvPicPr>
            <p:cNvPr id="3" name="object 3"/>
            <p:cNvPicPr/>
            <p:nvPr/>
          </p:nvPicPr>
          <p:blipFill>
            <a:blip r:embed="rId2" cstate="print"/>
            <a:stretch>
              <a:fillRect/>
            </a:stretch>
          </p:blipFill>
          <p:spPr>
            <a:xfrm>
              <a:off x="5794247" y="2889504"/>
              <a:ext cx="1399031" cy="5385816"/>
            </a:xfrm>
            <a:prstGeom prst="rect">
              <a:avLst/>
            </a:prstGeom>
          </p:spPr>
        </p:pic>
        <p:pic>
          <p:nvPicPr>
            <p:cNvPr id="4" name="object 4"/>
            <p:cNvPicPr/>
            <p:nvPr/>
          </p:nvPicPr>
          <p:blipFill>
            <a:blip r:embed="rId3" cstate="print"/>
            <a:stretch>
              <a:fillRect/>
            </a:stretch>
          </p:blipFill>
          <p:spPr>
            <a:xfrm>
              <a:off x="5832374" y="2902750"/>
              <a:ext cx="1322520" cy="5306758"/>
            </a:xfrm>
            <a:prstGeom prst="rect">
              <a:avLst/>
            </a:prstGeom>
          </p:spPr>
        </p:pic>
      </p:grpSp>
      <p:sp>
        <p:nvSpPr>
          <p:cNvPr id="5" name="object 5"/>
          <p:cNvSpPr/>
          <p:nvPr/>
        </p:nvSpPr>
        <p:spPr>
          <a:xfrm>
            <a:off x="2185182" y="2658456"/>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6" name="object 6"/>
          <p:cNvSpPr/>
          <p:nvPr/>
        </p:nvSpPr>
        <p:spPr>
          <a:xfrm>
            <a:off x="2185182" y="3542495"/>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7" name="object 7"/>
          <p:cNvSpPr/>
          <p:nvPr/>
        </p:nvSpPr>
        <p:spPr>
          <a:xfrm>
            <a:off x="2185182" y="4426534"/>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grpSp>
        <p:nvGrpSpPr>
          <p:cNvPr id="8" name="object 8"/>
          <p:cNvGrpSpPr/>
          <p:nvPr/>
        </p:nvGrpSpPr>
        <p:grpSpPr>
          <a:xfrm>
            <a:off x="4305988" y="2278949"/>
            <a:ext cx="531763" cy="531763"/>
            <a:chOff x="6124072" y="3241172"/>
            <a:chExt cx="756285" cy="756285"/>
          </a:xfrm>
        </p:grpSpPr>
        <p:sp>
          <p:nvSpPr>
            <p:cNvPr id="9" name="object 9"/>
            <p:cNvSpPr/>
            <p:nvPr/>
          </p:nvSpPr>
          <p:spPr>
            <a:xfrm>
              <a:off x="6136765" y="3253866"/>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10" name="object 10"/>
            <p:cNvSpPr/>
            <p:nvPr/>
          </p:nvSpPr>
          <p:spPr>
            <a:xfrm>
              <a:off x="6136765" y="32538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grpSp>
      <p:grpSp>
        <p:nvGrpSpPr>
          <p:cNvPr id="11" name="object 11"/>
          <p:cNvGrpSpPr/>
          <p:nvPr/>
        </p:nvGrpSpPr>
        <p:grpSpPr>
          <a:xfrm>
            <a:off x="4305988" y="3162988"/>
            <a:ext cx="531763" cy="531763"/>
            <a:chOff x="6124072" y="4498472"/>
            <a:chExt cx="756285" cy="756285"/>
          </a:xfrm>
        </p:grpSpPr>
        <p:sp>
          <p:nvSpPr>
            <p:cNvPr id="12" name="object 12"/>
            <p:cNvSpPr/>
            <p:nvPr/>
          </p:nvSpPr>
          <p:spPr>
            <a:xfrm>
              <a:off x="6136765" y="4511167"/>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13" name="object 13"/>
            <p:cNvSpPr/>
            <p:nvPr/>
          </p:nvSpPr>
          <p:spPr>
            <a:xfrm>
              <a:off x="6136765" y="45111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grpSp>
      <p:grpSp>
        <p:nvGrpSpPr>
          <p:cNvPr id="14" name="object 14"/>
          <p:cNvGrpSpPr/>
          <p:nvPr/>
        </p:nvGrpSpPr>
        <p:grpSpPr>
          <a:xfrm>
            <a:off x="4305988" y="4047027"/>
            <a:ext cx="531763" cy="531763"/>
            <a:chOff x="6124072" y="5755772"/>
            <a:chExt cx="756285" cy="756285"/>
          </a:xfrm>
        </p:grpSpPr>
        <p:sp>
          <p:nvSpPr>
            <p:cNvPr id="15" name="object 15"/>
            <p:cNvSpPr/>
            <p:nvPr/>
          </p:nvSpPr>
          <p:spPr>
            <a:xfrm>
              <a:off x="6136765" y="5768467"/>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16" name="object 16"/>
            <p:cNvSpPr/>
            <p:nvPr/>
          </p:nvSpPr>
          <p:spPr>
            <a:xfrm>
              <a:off x="6136765" y="57684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grpSp>
      <p:grpSp>
        <p:nvGrpSpPr>
          <p:cNvPr id="17" name="object 17"/>
          <p:cNvGrpSpPr/>
          <p:nvPr/>
        </p:nvGrpSpPr>
        <p:grpSpPr>
          <a:xfrm>
            <a:off x="4305988" y="4931066"/>
            <a:ext cx="531763" cy="531763"/>
            <a:chOff x="6124072" y="7013071"/>
            <a:chExt cx="756285" cy="756285"/>
          </a:xfrm>
        </p:grpSpPr>
        <p:sp>
          <p:nvSpPr>
            <p:cNvPr id="18" name="object 18"/>
            <p:cNvSpPr/>
            <p:nvPr/>
          </p:nvSpPr>
          <p:spPr>
            <a:xfrm>
              <a:off x="6136765" y="7025766"/>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2"/>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5"/>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2"/>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19" name="object 19"/>
            <p:cNvSpPr/>
            <p:nvPr/>
          </p:nvSpPr>
          <p:spPr>
            <a:xfrm>
              <a:off x="6136765" y="70257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grpSp>
      <p:sp>
        <p:nvSpPr>
          <p:cNvPr id="20" name="object 20"/>
          <p:cNvSpPr/>
          <p:nvPr/>
        </p:nvSpPr>
        <p:spPr>
          <a:xfrm>
            <a:off x="6432319" y="2824928"/>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21" name="object 21"/>
          <p:cNvSpPr/>
          <p:nvPr/>
        </p:nvSpPr>
        <p:spPr>
          <a:xfrm>
            <a:off x="6444643" y="4060417"/>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22" name="object 22"/>
          <p:cNvSpPr/>
          <p:nvPr/>
        </p:nvSpPr>
        <p:spPr>
          <a:xfrm>
            <a:off x="2731000" y="2939986"/>
            <a:ext cx="1594396" cy="391120"/>
          </a:xfrm>
          <a:custGeom>
            <a:avLst/>
            <a:gdLst/>
            <a:ahLst/>
            <a:cxnLst/>
            <a:rect l="l" t="t" r="r" b="b"/>
            <a:pathLst>
              <a:path w="2267585" h="556260">
                <a:moveTo>
                  <a:pt x="2206872" y="534846"/>
                </a:moveTo>
                <a:lnTo>
                  <a:pt x="2184654" y="555777"/>
                </a:lnTo>
                <a:lnTo>
                  <a:pt x="2263622" y="536752"/>
                </a:lnTo>
                <a:lnTo>
                  <a:pt x="2215121" y="536752"/>
                </a:lnTo>
                <a:lnTo>
                  <a:pt x="2206872" y="534846"/>
                </a:lnTo>
                <a:close/>
              </a:path>
              <a:path w="2267585" h="556260">
                <a:moveTo>
                  <a:pt x="2217976" y="524384"/>
                </a:moveTo>
                <a:lnTo>
                  <a:pt x="2206872" y="534846"/>
                </a:lnTo>
                <a:lnTo>
                  <a:pt x="2215121" y="536752"/>
                </a:lnTo>
                <a:lnTo>
                  <a:pt x="2217976" y="524384"/>
                </a:lnTo>
                <a:close/>
              </a:path>
              <a:path w="2267585" h="556260">
                <a:moveTo>
                  <a:pt x="2201811" y="481545"/>
                </a:moveTo>
                <a:lnTo>
                  <a:pt x="2212585" y="510093"/>
                </a:lnTo>
                <a:lnTo>
                  <a:pt x="2220836" y="512000"/>
                </a:lnTo>
                <a:lnTo>
                  <a:pt x="2215121" y="536752"/>
                </a:lnTo>
                <a:lnTo>
                  <a:pt x="2263622" y="536752"/>
                </a:lnTo>
                <a:lnTo>
                  <a:pt x="2267470" y="535825"/>
                </a:lnTo>
                <a:lnTo>
                  <a:pt x="2201811" y="481545"/>
                </a:lnTo>
                <a:close/>
              </a:path>
              <a:path w="2267585" h="556260">
                <a:moveTo>
                  <a:pt x="5714" y="0"/>
                </a:moveTo>
                <a:lnTo>
                  <a:pt x="0" y="24752"/>
                </a:lnTo>
                <a:lnTo>
                  <a:pt x="2206872" y="534846"/>
                </a:lnTo>
                <a:lnTo>
                  <a:pt x="2217977" y="524380"/>
                </a:lnTo>
                <a:lnTo>
                  <a:pt x="2212585" y="510093"/>
                </a:lnTo>
                <a:lnTo>
                  <a:pt x="5714" y="0"/>
                </a:lnTo>
                <a:close/>
              </a:path>
              <a:path w="2267585" h="556260">
                <a:moveTo>
                  <a:pt x="2212585" y="510093"/>
                </a:moveTo>
                <a:lnTo>
                  <a:pt x="2217977" y="524380"/>
                </a:lnTo>
                <a:lnTo>
                  <a:pt x="2220836" y="512000"/>
                </a:lnTo>
                <a:lnTo>
                  <a:pt x="2212585" y="510093"/>
                </a:lnTo>
                <a:close/>
              </a:path>
            </a:pathLst>
          </a:custGeom>
          <a:solidFill>
            <a:srgbClr val="000000"/>
          </a:solidFill>
        </p:spPr>
        <p:txBody>
          <a:bodyPr wrap="square" lIns="0" tIns="0" rIns="0" bIns="0" rtlCol="0"/>
          <a:lstStyle/>
          <a:p>
            <a:endParaRPr sz="1266"/>
          </a:p>
        </p:txBody>
      </p:sp>
      <p:sp>
        <p:nvSpPr>
          <p:cNvPr id="23" name="object 23"/>
          <p:cNvSpPr/>
          <p:nvPr/>
        </p:nvSpPr>
        <p:spPr>
          <a:xfrm>
            <a:off x="2713527" y="3465191"/>
            <a:ext cx="1643509" cy="1222028"/>
          </a:xfrm>
          <a:custGeom>
            <a:avLst/>
            <a:gdLst/>
            <a:ahLst/>
            <a:cxnLst/>
            <a:rect l="l" t="t" r="r" b="b"/>
            <a:pathLst>
              <a:path w="2337435" h="1737995">
                <a:moveTo>
                  <a:pt x="2266873" y="21297"/>
                </a:moveTo>
                <a:lnTo>
                  <a:pt x="2259990" y="19519"/>
                </a:lnTo>
                <a:lnTo>
                  <a:pt x="2184387" y="0"/>
                </a:lnTo>
                <a:lnTo>
                  <a:pt x="2206269" y="21297"/>
                </a:lnTo>
                <a:lnTo>
                  <a:pt x="0" y="493750"/>
                </a:lnTo>
                <a:lnTo>
                  <a:pt x="5321" y="518591"/>
                </a:lnTo>
                <a:lnTo>
                  <a:pt x="2211578" y="46126"/>
                </a:lnTo>
                <a:lnTo>
                  <a:pt x="2200338" y="74510"/>
                </a:lnTo>
                <a:lnTo>
                  <a:pt x="2266873" y="21297"/>
                </a:lnTo>
                <a:close/>
              </a:path>
              <a:path w="2337435" h="1737995">
                <a:moveTo>
                  <a:pt x="2336977" y="206032"/>
                </a:moveTo>
                <a:lnTo>
                  <a:pt x="2252383" y="216128"/>
                </a:lnTo>
                <a:lnTo>
                  <a:pt x="2280501" y="228028"/>
                </a:lnTo>
                <a:lnTo>
                  <a:pt x="20281" y="1716659"/>
                </a:lnTo>
                <a:lnTo>
                  <a:pt x="34251" y="1737868"/>
                </a:lnTo>
                <a:lnTo>
                  <a:pt x="2294471" y="249237"/>
                </a:lnTo>
                <a:lnTo>
                  <a:pt x="2294305" y="279768"/>
                </a:lnTo>
                <a:lnTo>
                  <a:pt x="2326944" y="223367"/>
                </a:lnTo>
                <a:lnTo>
                  <a:pt x="2336977" y="206032"/>
                </a:lnTo>
                <a:close/>
              </a:path>
            </a:pathLst>
          </a:custGeom>
          <a:solidFill>
            <a:srgbClr val="000000"/>
          </a:solidFill>
        </p:spPr>
        <p:txBody>
          <a:bodyPr wrap="square" lIns="0" tIns="0" rIns="0" bIns="0" rtlCol="0"/>
          <a:lstStyle/>
          <a:p>
            <a:endParaRPr sz="1266"/>
          </a:p>
        </p:txBody>
      </p:sp>
      <p:sp>
        <p:nvSpPr>
          <p:cNvPr id="24" name="object 24"/>
          <p:cNvSpPr/>
          <p:nvPr/>
        </p:nvSpPr>
        <p:spPr>
          <a:xfrm>
            <a:off x="2710008" y="2526968"/>
            <a:ext cx="1633240" cy="2726680"/>
          </a:xfrm>
          <a:custGeom>
            <a:avLst/>
            <a:gdLst/>
            <a:ahLst/>
            <a:cxnLst/>
            <a:rect l="l" t="t" r="r" b="b"/>
            <a:pathLst>
              <a:path w="2322829" h="3877945">
                <a:moveTo>
                  <a:pt x="2322207" y="2328837"/>
                </a:moveTo>
                <a:lnTo>
                  <a:pt x="2312060" y="2308174"/>
                </a:lnTo>
                <a:lnTo>
                  <a:pt x="2284679" y="2252357"/>
                </a:lnTo>
                <a:lnTo>
                  <a:pt x="2282748" y="2282825"/>
                </a:lnTo>
                <a:lnTo>
                  <a:pt x="1316837" y="1546923"/>
                </a:lnTo>
                <a:lnTo>
                  <a:pt x="2292693" y="367499"/>
                </a:lnTo>
                <a:lnTo>
                  <a:pt x="2288286" y="352882"/>
                </a:lnTo>
                <a:lnTo>
                  <a:pt x="2292693" y="367499"/>
                </a:lnTo>
                <a:lnTo>
                  <a:pt x="2301468" y="396748"/>
                </a:lnTo>
                <a:lnTo>
                  <a:pt x="2313495" y="344792"/>
                </a:lnTo>
                <a:lnTo>
                  <a:pt x="2320683" y="313740"/>
                </a:lnTo>
                <a:lnTo>
                  <a:pt x="2242756" y="348170"/>
                </a:lnTo>
                <a:lnTo>
                  <a:pt x="2273122" y="351307"/>
                </a:lnTo>
                <a:lnTo>
                  <a:pt x="1296619" y="1531518"/>
                </a:lnTo>
                <a:lnTo>
                  <a:pt x="1280414" y="1519174"/>
                </a:lnTo>
                <a:lnTo>
                  <a:pt x="1280414" y="1551114"/>
                </a:lnTo>
                <a:lnTo>
                  <a:pt x="1028090" y="1856066"/>
                </a:lnTo>
                <a:lnTo>
                  <a:pt x="1011504" y="1834819"/>
                </a:lnTo>
                <a:lnTo>
                  <a:pt x="1011504" y="1876107"/>
                </a:lnTo>
                <a:lnTo>
                  <a:pt x="859193" y="2060194"/>
                </a:lnTo>
                <a:lnTo>
                  <a:pt x="841336" y="2055533"/>
                </a:lnTo>
                <a:lnTo>
                  <a:pt x="841336" y="2081784"/>
                </a:lnTo>
                <a:lnTo>
                  <a:pt x="632015" y="2334768"/>
                </a:lnTo>
                <a:lnTo>
                  <a:pt x="85090" y="1884375"/>
                </a:lnTo>
                <a:lnTo>
                  <a:pt x="841336" y="2081784"/>
                </a:lnTo>
                <a:lnTo>
                  <a:pt x="841336" y="2055533"/>
                </a:lnTo>
                <a:lnTo>
                  <a:pt x="42621" y="1847037"/>
                </a:lnTo>
                <a:lnTo>
                  <a:pt x="636968" y="1396314"/>
                </a:lnTo>
                <a:lnTo>
                  <a:pt x="1011504" y="1876107"/>
                </a:lnTo>
                <a:lnTo>
                  <a:pt x="1011504" y="1834819"/>
                </a:lnTo>
                <a:lnTo>
                  <a:pt x="657212" y="1380959"/>
                </a:lnTo>
                <a:lnTo>
                  <a:pt x="857618" y="1228991"/>
                </a:lnTo>
                <a:lnTo>
                  <a:pt x="1280414" y="1551114"/>
                </a:lnTo>
                <a:lnTo>
                  <a:pt x="1280414" y="1519174"/>
                </a:lnTo>
                <a:lnTo>
                  <a:pt x="878624" y="1213053"/>
                </a:lnTo>
                <a:lnTo>
                  <a:pt x="2187791" y="220243"/>
                </a:lnTo>
                <a:lnTo>
                  <a:pt x="2189645" y="250710"/>
                </a:lnTo>
                <a:lnTo>
                  <a:pt x="2217178" y="194881"/>
                </a:lnTo>
                <a:lnTo>
                  <a:pt x="2227338" y="174307"/>
                </a:lnTo>
                <a:lnTo>
                  <a:pt x="2143607" y="190004"/>
                </a:lnTo>
                <a:lnTo>
                  <a:pt x="2172449" y="199999"/>
                </a:lnTo>
                <a:lnTo>
                  <a:pt x="857656" y="1197076"/>
                </a:lnTo>
                <a:lnTo>
                  <a:pt x="836650" y="1181074"/>
                </a:lnTo>
                <a:lnTo>
                  <a:pt x="836650" y="1213015"/>
                </a:lnTo>
                <a:lnTo>
                  <a:pt x="641578" y="1360932"/>
                </a:lnTo>
                <a:lnTo>
                  <a:pt x="70358" y="629183"/>
                </a:lnTo>
                <a:lnTo>
                  <a:pt x="836650" y="1213015"/>
                </a:lnTo>
                <a:lnTo>
                  <a:pt x="836650" y="1181074"/>
                </a:lnTo>
                <a:lnTo>
                  <a:pt x="93319" y="614730"/>
                </a:lnTo>
                <a:lnTo>
                  <a:pt x="2173541" y="44526"/>
                </a:lnTo>
                <a:lnTo>
                  <a:pt x="2163915" y="73494"/>
                </a:lnTo>
                <a:lnTo>
                  <a:pt x="2226030" y="17780"/>
                </a:lnTo>
                <a:lnTo>
                  <a:pt x="2227338" y="16598"/>
                </a:lnTo>
                <a:lnTo>
                  <a:pt x="2143772" y="0"/>
                </a:lnTo>
                <a:lnTo>
                  <a:pt x="2166823" y="20027"/>
                </a:lnTo>
                <a:lnTo>
                  <a:pt x="67894" y="595363"/>
                </a:lnTo>
                <a:lnTo>
                  <a:pt x="60452" y="589686"/>
                </a:lnTo>
                <a:lnTo>
                  <a:pt x="53022" y="599440"/>
                </a:lnTo>
                <a:lnTo>
                  <a:pt x="49390" y="600430"/>
                </a:lnTo>
                <a:lnTo>
                  <a:pt x="50139" y="603211"/>
                </a:lnTo>
                <a:lnTo>
                  <a:pt x="42722" y="593775"/>
                </a:lnTo>
                <a:lnTo>
                  <a:pt x="22694" y="609409"/>
                </a:lnTo>
                <a:lnTo>
                  <a:pt x="621347" y="1376286"/>
                </a:lnTo>
                <a:lnTo>
                  <a:pt x="0" y="1847481"/>
                </a:lnTo>
                <a:lnTo>
                  <a:pt x="15341" y="1867725"/>
                </a:lnTo>
                <a:lnTo>
                  <a:pt x="33820" y="1853717"/>
                </a:lnTo>
                <a:lnTo>
                  <a:pt x="32893" y="1857273"/>
                </a:lnTo>
                <a:lnTo>
                  <a:pt x="24549" y="1867408"/>
                </a:lnTo>
                <a:lnTo>
                  <a:pt x="615823" y="2354338"/>
                </a:lnTo>
                <a:lnTo>
                  <a:pt x="46596" y="3042310"/>
                </a:lnTo>
                <a:lnTo>
                  <a:pt x="49047" y="3044355"/>
                </a:lnTo>
                <a:lnTo>
                  <a:pt x="33248" y="3038500"/>
                </a:lnTo>
                <a:lnTo>
                  <a:pt x="24434" y="3062325"/>
                </a:lnTo>
                <a:lnTo>
                  <a:pt x="2179688" y="3859771"/>
                </a:lnTo>
                <a:lnTo>
                  <a:pt x="2154999" y="3877729"/>
                </a:lnTo>
                <a:lnTo>
                  <a:pt x="2239683" y="3868432"/>
                </a:lnTo>
                <a:lnTo>
                  <a:pt x="2234323" y="3862717"/>
                </a:lnTo>
                <a:lnTo>
                  <a:pt x="2181441" y="3806253"/>
                </a:lnTo>
                <a:lnTo>
                  <a:pt x="2188502" y="3835958"/>
                </a:lnTo>
                <a:lnTo>
                  <a:pt x="83286" y="3057029"/>
                </a:lnTo>
                <a:lnTo>
                  <a:pt x="1182649" y="2821127"/>
                </a:lnTo>
                <a:lnTo>
                  <a:pt x="2198471" y="3657638"/>
                </a:lnTo>
                <a:lnTo>
                  <a:pt x="2169249" y="3666477"/>
                </a:lnTo>
                <a:lnTo>
                  <a:pt x="2252294" y="3685502"/>
                </a:lnTo>
                <a:lnTo>
                  <a:pt x="2242312" y="3663023"/>
                </a:lnTo>
                <a:lnTo>
                  <a:pt x="2217686" y="3607651"/>
                </a:lnTo>
                <a:lnTo>
                  <a:pt x="2214613" y="3638029"/>
                </a:lnTo>
                <a:lnTo>
                  <a:pt x="1214335" y="2814332"/>
                </a:lnTo>
                <a:lnTo>
                  <a:pt x="1667941" y="2717000"/>
                </a:lnTo>
                <a:lnTo>
                  <a:pt x="2257971" y="3472789"/>
                </a:lnTo>
                <a:lnTo>
                  <a:pt x="2227529" y="3475075"/>
                </a:lnTo>
                <a:lnTo>
                  <a:pt x="2304453" y="3511689"/>
                </a:lnTo>
                <a:lnTo>
                  <a:pt x="2297950" y="3479469"/>
                </a:lnTo>
                <a:lnTo>
                  <a:pt x="2287600" y="3428187"/>
                </a:lnTo>
                <a:lnTo>
                  <a:pt x="2277999" y="3457168"/>
                </a:lnTo>
                <a:lnTo>
                  <a:pt x="1695538" y="2711069"/>
                </a:lnTo>
                <a:lnTo>
                  <a:pt x="2170620" y="2609126"/>
                </a:lnTo>
                <a:lnTo>
                  <a:pt x="2176221" y="2594940"/>
                </a:lnTo>
                <a:lnTo>
                  <a:pt x="2170620" y="2609126"/>
                </a:lnTo>
                <a:lnTo>
                  <a:pt x="2159393" y="2637510"/>
                </a:lnTo>
                <a:lnTo>
                  <a:pt x="2225903" y="2584272"/>
                </a:lnTo>
                <a:lnTo>
                  <a:pt x="2219096" y="2582519"/>
                </a:lnTo>
                <a:lnTo>
                  <a:pt x="2143404" y="2563012"/>
                </a:lnTo>
                <a:lnTo>
                  <a:pt x="2165286" y="2584297"/>
                </a:lnTo>
                <a:lnTo>
                  <a:pt x="1678178" y="2688831"/>
                </a:lnTo>
                <a:lnTo>
                  <a:pt x="1650568" y="2653474"/>
                </a:lnTo>
                <a:lnTo>
                  <a:pt x="1650568" y="2694749"/>
                </a:lnTo>
                <a:lnTo>
                  <a:pt x="1189316" y="2793720"/>
                </a:lnTo>
                <a:lnTo>
                  <a:pt x="1157630" y="2767634"/>
                </a:lnTo>
                <a:lnTo>
                  <a:pt x="1157630" y="2800527"/>
                </a:lnTo>
                <a:lnTo>
                  <a:pt x="90081" y="3029597"/>
                </a:lnTo>
                <a:lnTo>
                  <a:pt x="635431" y="2370480"/>
                </a:lnTo>
                <a:lnTo>
                  <a:pt x="1157630" y="2800527"/>
                </a:lnTo>
                <a:lnTo>
                  <a:pt x="1157630" y="2767634"/>
                </a:lnTo>
                <a:lnTo>
                  <a:pt x="651611" y="2350922"/>
                </a:lnTo>
                <a:lnTo>
                  <a:pt x="868451" y="2088857"/>
                </a:lnTo>
                <a:lnTo>
                  <a:pt x="1256690" y="2190191"/>
                </a:lnTo>
                <a:lnTo>
                  <a:pt x="1650568" y="2694749"/>
                </a:lnTo>
                <a:lnTo>
                  <a:pt x="1650568" y="2653474"/>
                </a:lnTo>
                <a:lnTo>
                  <a:pt x="1297165" y="2200745"/>
                </a:lnTo>
                <a:lnTo>
                  <a:pt x="2237397" y="2446159"/>
                </a:lnTo>
                <a:lnTo>
                  <a:pt x="2214588" y="2466454"/>
                </a:lnTo>
                <a:lnTo>
                  <a:pt x="2297938" y="2448839"/>
                </a:lnTo>
                <a:lnTo>
                  <a:pt x="2297315" y="2448293"/>
                </a:lnTo>
                <a:lnTo>
                  <a:pt x="2233828" y="2392730"/>
                </a:lnTo>
                <a:lnTo>
                  <a:pt x="2243798" y="2421585"/>
                </a:lnTo>
                <a:lnTo>
                  <a:pt x="1271435" y="2167788"/>
                </a:lnTo>
                <a:lnTo>
                  <a:pt x="1230960" y="2115947"/>
                </a:lnTo>
                <a:lnTo>
                  <a:pt x="1230960" y="2157222"/>
                </a:lnTo>
                <a:lnTo>
                  <a:pt x="886307" y="2067267"/>
                </a:lnTo>
                <a:lnTo>
                  <a:pt x="1027506" y="1896618"/>
                </a:lnTo>
                <a:lnTo>
                  <a:pt x="1230960" y="2157222"/>
                </a:lnTo>
                <a:lnTo>
                  <a:pt x="1230960" y="2115947"/>
                </a:lnTo>
                <a:lnTo>
                  <a:pt x="1044092" y="1876577"/>
                </a:lnTo>
                <a:lnTo>
                  <a:pt x="1300632" y="1566519"/>
                </a:lnTo>
                <a:lnTo>
                  <a:pt x="2267356" y="2303018"/>
                </a:lnTo>
                <a:lnTo>
                  <a:pt x="2238502" y="2312962"/>
                </a:lnTo>
                <a:lnTo>
                  <a:pt x="2322207" y="2328837"/>
                </a:lnTo>
                <a:close/>
              </a:path>
            </a:pathLst>
          </a:custGeom>
          <a:solidFill>
            <a:srgbClr val="000000"/>
          </a:solidFill>
        </p:spPr>
        <p:txBody>
          <a:bodyPr wrap="square" lIns="0" tIns="0" rIns="0" bIns="0" rtlCol="0"/>
          <a:lstStyle/>
          <a:p>
            <a:endParaRPr sz="1266"/>
          </a:p>
        </p:txBody>
      </p:sp>
      <p:sp>
        <p:nvSpPr>
          <p:cNvPr id="25" name="object 25"/>
          <p:cNvSpPr/>
          <p:nvPr/>
        </p:nvSpPr>
        <p:spPr>
          <a:xfrm>
            <a:off x="4845411" y="3449659"/>
            <a:ext cx="1568053" cy="774650"/>
          </a:xfrm>
          <a:custGeom>
            <a:avLst/>
            <a:gdLst/>
            <a:ahLst/>
            <a:cxnLst/>
            <a:rect l="l" t="t" r="r" b="b"/>
            <a:pathLst>
              <a:path w="2230120" h="1101725">
                <a:moveTo>
                  <a:pt x="2171312" y="1085988"/>
                </a:moveTo>
                <a:lnTo>
                  <a:pt x="2144928" y="1101356"/>
                </a:lnTo>
                <a:lnTo>
                  <a:pt x="2230120" y="1100645"/>
                </a:lnTo>
                <a:lnTo>
                  <a:pt x="2221776" y="1089710"/>
                </a:lnTo>
                <a:lnTo>
                  <a:pt x="2178913" y="1089710"/>
                </a:lnTo>
                <a:lnTo>
                  <a:pt x="2171312" y="1085988"/>
                </a:lnTo>
                <a:close/>
              </a:path>
              <a:path w="2230120" h="1101725">
                <a:moveTo>
                  <a:pt x="2184501" y="1078306"/>
                </a:moveTo>
                <a:lnTo>
                  <a:pt x="2171312" y="1085988"/>
                </a:lnTo>
                <a:lnTo>
                  <a:pt x="2178913" y="1089710"/>
                </a:lnTo>
                <a:lnTo>
                  <a:pt x="2184501" y="1078306"/>
                </a:lnTo>
                <a:close/>
              </a:path>
              <a:path w="2230120" h="1101725">
                <a:moveTo>
                  <a:pt x="2178443" y="1032916"/>
                </a:moveTo>
                <a:lnTo>
                  <a:pt x="2182482" y="1063176"/>
                </a:lnTo>
                <a:lnTo>
                  <a:pt x="2190089" y="1066901"/>
                </a:lnTo>
                <a:lnTo>
                  <a:pt x="2178913" y="1089710"/>
                </a:lnTo>
                <a:lnTo>
                  <a:pt x="2221776" y="1089710"/>
                </a:lnTo>
                <a:lnTo>
                  <a:pt x="2178443" y="1032916"/>
                </a:lnTo>
                <a:close/>
              </a:path>
              <a:path w="2230120" h="1101725">
                <a:moveTo>
                  <a:pt x="11175" y="0"/>
                </a:moveTo>
                <a:lnTo>
                  <a:pt x="0" y="22809"/>
                </a:lnTo>
                <a:lnTo>
                  <a:pt x="2171312" y="1085988"/>
                </a:lnTo>
                <a:lnTo>
                  <a:pt x="2184501" y="1078306"/>
                </a:lnTo>
                <a:lnTo>
                  <a:pt x="2182482" y="1063176"/>
                </a:lnTo>
                <a:lnTo>
                  <a:pt x="11175" y="0"/>
                </a:lnTo>
                <a:close/>
              </a:path>
              <a:path w="2230120" h="1101725">
                <a:moveTo>
                  <a:pt x="2182482" y="1063176"/>
                </a:moveTo>
                <a:lnTo>
                  <a:pt x="2184501" y="1078306"/>
                </a:lnTo>
                <a:lnTo>
                  <a:pt x="2190089" y="1066901"/>
                </a:lnTo>
                <a:lnTo>
                  <a:pt x="2182482" y="1063176"/>
                </a:lnTo>
                <a:close/>
              </a:path>
            </a:pathLst>
          </a:custGeom>
          <a:solidFill>
            <a:srgbClr val="000000"/>
          </a:solidFill>
        </p:spPr>
        <p:txBody>
          <a:bodyPr wrap="square" lIns="0" tIns="0" rIns="0" bIns="0" rtlCol="0"/>
          <a:lstStyle/>
          <a:p>
            <a:endParaRPr sz="1266"/>
          </a:p>
        </p:txBody>
      </p:sp>
      <p:sp>
        <p:nvSpPr>
          <p:cNvPr id="26" name="object 26"/>
          <p:cNvSpPr/>
          <p:nvPr/>
        </p:nvSpPr>
        <p:spPr>
          <a:xfrm>
            <a:off x="4831683" y="4312263"/>
            <a:ext cx="1579215" cy="53578"/>
          </a:xfrm>
          <a:custGeom>
            <a:avLst/>
            <a:gdLst/>
            <a:ahLst/>
            <a:cxnLst/>
            <a:rect l="l" t="t" r="r" b="b"/>
            <a:pathLst>
              <a:path w="2245995" h="76200">
                <a:moveTo>
                  <a:pt x="2169464" y="0"/>
                </a:moveTo>
                <a:lnTo>
                  <a:pt x="2186246" y="25502"/>
                </a:lnTo>
                <a:lnTo>
                  <a:pt x="2194699" y="25552"/>
                </a:lnTo>
                <a:lnTo>
                  <a:pt x="2194547" y="50952"/>
                </a:lnTo>
                <a:lnTo>
                  <a:pt x="2186059" y="50952"/>
                </a:lnTo>
                <a:lnTo>
                  <a:pt x="2169007" y="76199"/>
                </a:lnTo>
                <a:lnTo>
                  <a:pt x="2220269" y="50952"/>
                </a:lnTo>
                <a:lnTo>
                  <a:pt x="2194547" y="50952"/>
                </a:lnTo>
                <a:lnTo>
                  <a:pt x="2220370" y="50902"/>
                </a:lnTo>
                <a:lnTo>
                  <a:pt x="2245436" y="38557"/>
                </a:lnTo>
                <a:lnTo>
                  <a:pt x="2169464" y="0"/>
                </a:lnTo>
                <a:close/>
              </a:path>
              <a:path w="2245995" h="76200">
                <a:moveTo>
                  <a:pt x="2194623" y="38271"/>
                </a:moveTo>
                <a:lnTo>
                  <a:pt x="2186092" y="50902"/>
                </a:lnTo>
                <a:lnTo>
                  <a:pt x="2194547" y="50952"/>
                </a:lnTo>
                <a:lnTo>
                  <a:pt x="2194623" y="38271"/>
                </a:lnTo>
                <a:close/>
              </a:path>
              <a:path w="2245995" h="76200">
                <a:moveTo>
                  <a:pt x="152" y="12649"/>
                </a:moveTo>
                <a:lnTo>
                  <a:pt x="0" y="38049"/>
                </a:lnTo>
                <a:lnTo>
                  <a:pt x="2186092" y="50902"/>
                </a:lnTo>
                <a:lnTo>
                  <a:pt x="2194623" y="38271"/>
                </a:lnTo>
                <a:lnTo>
                  <a:pt x="2194502" y="38049"/>
                </a:lnTo>
                <a:lnTo>
                  <a:pt x="2186246" y="25502"/>
                </a:lnTo>
                <a:lnTo>
                  <a:pt x="152" y="12649"/>
                </a:lnTo>
                <a:close/>
              </a:path>
              <a:path w="2245995" h="76200">
                <a:moveTo>
                  <a:pt x="2186246" y="25502"/>
                </a:moveTo>
                <a:lnTo>
                  <a:pt x="2194623" y="38233"/>
                </a:lnTo>
                <a:lnTo>
                  <a:pt x="2194699" y="25552"/>
                </a:lnTo>
                <a:lnTo>
                  <a:pt x="2186246" y="25502"/>
                </a:lnTo>
                <a:close/>
              </a:path>
            </a:pathLst>
          </a:custGeom>
          <a:solidFill>
            <a:srgbClr val="000000"/>
          </a:solidFill>
        </p:spPr>
        <p:txBody>
          <a:bodyPr wrap="square" lIns="0" tIns="0" rIns="0" bIns="0" rtlCol="0"/>
          <a:lstStyle/>
          <a:p>
            <a:endParaRPr sz="1266"/>
          </a:p>
        </p:txBody>
      </p:sp>
      <p:sp>
        <p:nvSpPr>
          <p:cNvPr id="27" name="object 27"/>
          <p:cNvSpPr/>
          <p:nvPr/>
        </p:nvSpPr>
        <p:spPr>
          <a:xfrm>
            <a:off x="4845412" y="4480097"/>
            <a:ext cx="1593056" cy="717054"/>
          </a:xfrm>
          <a:custGeom>
            <a:avLst/>
            <a:gdLst/>
            <a:ahLst/>
            <a:cxnLst/>
            <a:rect l="l" t="t" r="r" b="b"/>
            <a:pathLst>
              <a:path w="2265679" h="1019809">
                <a:moveTo>
                  <a:pt x="2205773" y="16331"/>
                </a:moveTo>
                <a:lnTo>
                  <a:pt x="0" y="996124"/>
                </a:lnTo>
                <a:lnTo>
                  <a:pt x="10312" y="1019340"/>
                </a:lnTo>
                <a:lnTo>
                  <a:pt x="2216082" y="39543"/>
                </a:lnTo>
                <a:lnTo>
                  <a:pt x="2218664" y="24498"/>
                </a:lnTo>
                <a:lnTo>
                  <a:pt x="2205773" y="16331"/>
                </a:lnTo>
                <a:close/>
              </a:path>
              <a:path w="2265679" h="1019809">
                <a:moveTo>
                  <a:pt x="2257675" y="12890"/>
                </a:moveTo>
                <a:lnTo>
                  <a:pt x="2213521" y="12890"/>
                </a:lnTo>
                <a:lnTo>
                  <a:pt x="2223820" y="36106"/>
                </a:lnTo>
                <a:lnTo>
                  <a:pt x="2216082" y="39543"/>
                </a:lnTo>
                <a:lnTo>
                  <a:pt x="2210917" y="69634"/>
                </a:lnTo>
                <a:lnTo>
                  <a:pt x="2257675" y="12890"/>
                </a:lnTo>
                <a:close/>
              </a:path>
              <a:path w="2265679" h="1019809">
                <a:moveTo>
                  <a:pt x="2213521" y="12890"/>
                </a:moveTo>
                <a:lnTo>
                  <a:pt x="2205773" y="16331"/>
                </a:lnTo>
                <a:lnTo>
                  <a:pt x="2218664" y="24498"/>
                </a:lnTo>
                <a:lnTo>
                  <a:pt x="2216082" y="39543"/>
                </a:lnTo>
                <a:lnTo>
                  <a:pt x="2223820" y="36106"/>
                </a:lnTo>
                <a:lnTo>
                  <a:pt x="2213521" y="12890"/>
                </a:lnTo>
                <a:close/>
              </a:path>
              <a:path w="2265679" h="1019809">
                <a:moveTo>
                  <a:pt x="2179993" y="0"/>
                </a:moveTo>
                <a:lnTo>
                  <a:pt x="2205773" y="16331"/>
                </a:lnTo>
                <a:lnTo>
                  <a:pt x="2213521" y="12890"/>
                </a:lnTo>
                <a:lnTo>
                  <a:pt x="2257675" y="12890"/>
                </a:lnTo>
                <a:lnTo>
                  <a:pt x="2265095" y="3886"/>
                </a:lnTo>
                <a:lnTo>
                  <a:pt x="2179993" y="0"/>
                </a:lnTo>
                <a:close/>
              </a:path>
            </a:pathLst>
          </a:custGeom>
          <a:solidFill>
            <a:srgbClr val="000000"/>
          </a:solidFill>
        </p:spPr>
        <p:txBody>
          <a:bodyPr wrap="square" lIns="0" tIns="0" rIns="0" bIns="0" rtlCol="0"/>
          <a:lstStyle/>
          <a:p>
            <a:endParaRPr sz="1266"/>
          </a:p>
        </p:txBody>
      </p:sp>
      <p:sp>
        <p:nvSpPr>
          <p:cNvPr id="28" name="object 28"/>
          <p:cNvSpPr/>
          <p:nvPr/>
        </p:nvSpPr>
        <p:spPr>
          <a:xfrm>
            <a:off x="4826487" y="2520519"/>
            <a:ext cx="1649760" cy="2666405"/>
          </a:xfrm>
          <a:custGeom>
            <a:avLst/>
            <a:gdLst/>
            <a:ahLst/>
            <a:cxnLst/>
            <a:rect l="l" t="t" r="r" b="b"/>
            <a:pathLst>
              <a:path w="2346325" h="3792220">
                <a:moveTo>
                  <a:pt x="2219363" y="608330"/>
                </a:moveTo>
                <a:lnTo>
                  <a:pt x="2218042" y="607148"/>
                </a:lnTo>
                <a:lnTo>
                  <a:pt x="2155939" y="551446"/>
                </a:lnTo>
                <a:lnTo>
                  <a:pt x="2165553" y="580415"/>
                </a:lnTo>
                <a:lnTo>
                  <a:pt x="47701" y="0"/>
                </a:lnTo>
                <a:lnTo>
                  <a:pt x="40982" y="24498"/>
                </a:lnTo>
                <a:lnTo>
                  <a:pt x="2158847" y="604913"/>
                </a:lnTo>
                <a:lnTo>
                  <a:pt x="2135797" y="624928"/>
                </a:lnTo>
                <a:lnTo>
                  <a:pt x="2219363" y="608330"/>
                </a:lnTo>
                <a:close/>
              </a:path>
              <a:path w="2346325" h="3792220">
                <a:moveTo>
                  <a:pt x="2345880" y="1116025"/>
                </a:moveTo>
                <a:lnTo>
                  <a:pt x="2267343" y="1149032"/>
                </a:lnTo>
                <a:lnTo>
                  <a:pt x="2297646" y="1152728"/>
                </a:lnTo>
                <a:lnTo>
                  <a:pt x="1796808" y="1736191"/>
                </a:lnTo>
                <a:lnTo>
                  <a:pt x="1544891" y="1490726"/>
                </a:lnTo>
                <a:lnTo>
                  <a:pt x="2234146" y="990574"/>
                </a:lnTo>
                <a:lnTo>
                  <a:pt x="2235365" y="1021067"/>
                </a:lnTo>
                <a:lnTo>
                  <a:pt x="2264499" y="965022"/>
                </a:lnTo>
                <a:lnTo>
                  <a:pt x="2274671" y="945476"/>
                </a:lnTo>
                <a:lnTo>
                  <a:pt x="2190623" y="959396"/>
                </a:lnTo>
                <a:lnTo>
                  <a:pt x="2219236" y="970013"/>
                </a:lnTo>
                <a:lnTo>
                  <a:pt x="1526438" y="1472742"/>
                </a:lnTo>
                <a:lnTo>
                  <a:pt x="1132967" y="1089367"/>
                </a:lnTo>
                <a:lnTo>
                  <a:pt x="2172703" y="830021"/>
                </a:lnTo>
                <a:lnTo>
                  <a:pt x="2162429" y="858761"/>
                </a:lnTo>
                <a:lnTo>
                  <a:pt x="2227135" y="803351"/>
                </a:lnTo>
                <a:lnTo>
                  <a:pt x="2143988" y="784821"/>
                </a:lnTo>
                <a:lnTo>
                  <a:pt x="2166569" y="805383"/>
                </a:lnTo>
                <a:lnTo>
                  <a:pt x="1111580" y="1068527"/>
                </a:lnTo>
                <a:lnTo>
                  <a:pt x="47066" y="31267"/>
                </a:lnTo>
                <a:lnTo>
                  <a:pt x="29337" y="49453"/>
                </a:lnTo>
                <a:lnTo>
                  <a:pt x="1082611" y="1075753"/>
                </a:lnTo>
                <a:lnTo>
                  <a:pt x="49479" y="1333436"/>
                </a:lnTo>
                <a:lnTo>
                  <a:pt x="55626" y="1358074"/>
                </a:lnTo>
                <a:lnTo>
                  <a:pt x="1103998" y="1096594"/>
                </a:lnTo>
                <a:lnTo>
                  <a:pt x="1505572" y="1487881"/>
                </a:lnTo>
                <a:lnTo>
                  <a:pt x="0" y="2580386"/>
                </a:lnTo>
                <a:lnTo>
                  <a:pt x="14922" y="2600947"/>
                </a:lnTo>
                <a:lnTo>
                  <a:pt x="1524038" y="1505864"/>
                </a:lnTo>
                <a:lnTo>
                  <a:pt x="1780235" y="1755495"/>
                </a:lnTo>
                <a:lnTo>
                  <a:pt x="46532" y="3775202"/>
                </a:lnTo>
                <a:lnTo>
                  <a:pt x="65811" y="3791750"/>
                </a:lnTo>
                <a:lnTo>
                  <a:pt x="1798459" y="1773262"/>
                </a:lnTo>
                <a:lnTo>
                  <a:pt x="2260930" y="2223871"/>
                </a:lnTo>
                <a:lnTo>
                  <a:pt x="2231085" y="2230247"/>
                </a:lnTo>
                <a:lnTo>
                  <a:pt x="2312251" y="2256129"/>
                </a:lnTo>
                <a:lnTo>
                  <a:pt x="2303081" y="2229777"/>
                </a:lnTo>
                <a:lnTo>
                  <a:pt x="2284260" y="2175675"/>
                </a:lnTo>
                <a:lnTo>
                  <a:pt x="2278659" y="2205685"/>
                </a:lnTo>
                <a:lnTo>
                  <a:pt x="2275852" y="2202954"/>
                </a:lnTo>
                <a:lnTo>
                  <a:pt x="2275852" y="2220684"/>
                </a:lnTo>
                <a:lnTo>
                  <a:pt x="2267000" y="2229777"/>
                </a:lnTo>
                <a:lnTo>
                  <a:pt x="2275840" y="2220684"/>
                </a:lnTo>
                <a:lnTo>
                  <a:pt x="2275852" y="2202954"/>
                </a:lnTo>
                <a:lnTo>
                  <a:pt x="1815033" y="1753946"/>
                </a:lnTo>
                <a:lnTo>
                  <a:pt x="2316924" y="1169263"/>
                </a:lnTo>
                <a:lnTo>
                  <a:pt x="2325154" y="1198664"/>
                </a:lnTo>
                <a:lnTo>
                  <a:pt x="2338286" y="1146302"/>
                </a:lnTo>
                <a:lnTo>
                  <a:pt x="2345880" y="1116025"/>
                </a:lnTo>
                <a:close/>
              </a:path>
            </a:pathLst>
          </a:custGeom>
          <a:solidFill>
            <a:srgbClr val="000000"/>
          </a:solidFill>
        </p:spPr>
        <p:txBody>
          <a:bodyPr wrap="square" lIns="0" tIns="0" rIns="0" bIns="0" rtlCol="0"/>
          <a:lstStyle/>
          <a:p>
            <a:endParaRPr sz="1266"/>
          </a:p>
        </p:txBody>
      </p:sp>
      <p:sp>
        <p:nvSpPr>
          <p:cNvPr id="29" name="object 29"/>
          <p:cNvSpPr txBox="1"/>
          <p:nvPr/>
        </p:nvSpPr>
        <p:spPr>
          <a:xfrm>
            <a:off x="1884722" y="1508402"/>
            <a:ext cx="3340596" cy="496330"/>
          </a:xfrm>
          <a:prstGeom prst="rect">
            <a:avLst/>
          </a:prstGeom>
        </p:spPr>
        <p:txBody>
          <a:bodyPr vert="horz" wrap="square" lIns="0" tIns="8930" rIns="0" bIns="0" rtlCol="0">
            <a:spAutoFit/>
          </a:bodyPr>
          <a:lstStyle/>
          <a:p>
            <a:pPr marL="2043040">
              <a:lnSpc>
                <a:spcPts val="1948"/>
              </a:lnSpc>
              <a:spcBef>
                <a:spcPts val="70"/>
              </a:spcBef>
            </a:pPr>
            <a:r>
              <a:rPr sz="1687" dirty="0">
                <a:solidFill>
                  <a:srgbClr val="00882B"/>
                </a:solidFill>
                <a:latin typeface="Calibri" panose="020F0502020204030204" pitchFamily="34" charset="0"/>
                <a:cs typeface="Calibri" panose="020F0502020204030204" pitchFamily="34" charset="0"/>
              </a:rPr>
              <a:t>‘hidden’</a:t>
            </a:r>
            <a:r>
              <a:rPr sz="1687" spc="-7" dirty="0">
                <a:solidFill>
                  <a:srgbClr val="00882B"/>
                </a:solidFill>
                <a:latin typeface="Calibri" panose="020F0502020204030204" pitchFamily="34" charset="0"/>
                <a:cs typeface="Calibri" panose="020F0502020204030204" pitchFamily="34" charset="0"/>
              </a:rPr>
              <a:t> layer</a:t>
            </a:r>
            <a:endParaRPr sz="1687" dirty="0">
              <a:latin typeface="Calibri" panose="020F0502020204030204" pitchFamily="34" charset="0"/>
              <a:cs typeface="Calibri" panose="020F0502020204030204" pitchFamily="34" charset="0"/>
            </a:endParaRPr>
          </a:p>
          <a:p>
            <a:pPr marL="8929">
              <a:lnSpc>
                <a:spcPts val="1948"/>
              </a:lnSpc>
            </a:pPr>
            <a:r>
              <a:rPr sz="1687" dirty="0">
                <a:solidFill>
                  <a:srgbClr val="00882B"/>
                </a:solidFill>
                <a:latin typeface="Calibri" panose="020F0502020204030204" pitchFamily="34" charset="0"/>
                <a:cs typeface="Calibri" panose="020F0502020204030204" pitchFamily="34" charset="0"/>
              </a:rPr>
              <a:t>‘input’</a:t>
            </a:r>
            <a:r>
              <a:rPr sz="1687" spc="-14" dirty="0">
                <a:solidFill>
                  <a:srgbClr val="00882B"/>
                </a:solidFill>
                <a:latin typeface="Calibri" panose="020F0502020204030204" pitchFamily="34" charset="0"/>
                <a:cs typeface="Calibri" panose="020F0502020204030204" pitchFamily="34" charset="0"/>
              </a:rPr>
              <a:t> </a:t>
            </a:r>
            <a:r>
              <a:rPr sz="1687" spc="-7" dirty="0">
                <a:solidFill>
                  <a:srgbClr val="00882B"/>
                </a:solidFill>
                <a:latin typeface="Calibri" panose="020F0502020204030204" pitchFamily="34" charset="0"/>
                <a:cs typeface="Calibri" panose="020F0502020204030204" pitchFamily="34" charset="0"/>
              </a:rPr>
              <a:t>layer</a:t>
            </a:r>
            <a:endParaRPr sz="1687" dirty="0">
              <a:latin typeface="Calibri" panose="020F0502020204030204" pitchFamily="34" charset="0"/>
              <a:cs typeface="Calibri" panose="020F0502020204030204" pitchFamily="34" charset="0"/>
            </a:endParaRPr>
          </a:p>
        </p:txBody>
      </p:sp>
      <p:sp>
        <p:nvSpPr>
          <p:cNvPr id="30" name="object 30"/>
          <p:cNvSpPr txBox="1">
            <a:spLocks noGrp="1"/>
          </p:cNvSpPr>
          <p:nvPr>
            <p:ph type="title"/>
          </p:nvPr>
        </p:nvSpPr>
        <p:spPr>
          <a:xfrm>
            <a:off x="375047" y="282962"/>
            <a:ext cx="2929830" cy="398483"/>
          </a:xfrm>
          <a:prstGeom prst="rect">
            <a:avLst/>
          </a:prstGeom>
        </p:spPr>
        <p:txBody>
          <a:bodyPr vert="horz" wrap="square" lIns="0" tIns="8930" rIns="0" bIns="0" rtlCol="0" anchor="ctr">
            <a:spAutoFit/>
          </a:bodyPr>
          <a:lstStyle/>
          <a:p>
            <a:pPr marL="8929">
              <a:lnSpc>
                <a:spcPct val="100000"/>
              </a:lnSpc>
              <a:spcBef>
                <a:spcPts val="70"/>
              </a:spcBef>
              <a:tabLst>
                <a:tab pos="919725" algn="l"/>
              </a:tabLst>
            </a:pPr>
            <a:r>
              <a:rPr sz="2531" spc="-14" dirty="0">
                <a:latin typeface="Calibri" panose="020F0502020204030204" pitchFamily="34" charset="0"/>
                <a:cs typeface="Calibri" panose="020F0502020204030204" pitchFamily="34" charset="0"/>
              </a:rPr>
              <a:t>Some</a:t>
            </a:r>
            <a:r>
              <a:rPr lang="zh-CN" altLang="en-US" sz="2531" spc="-14"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terminology…</a:t>
            </a:r>
            <a:endParaRPr sz="2531" dirty="0">
              <a:latin typeface="Calibri" panose="020F0502020204030204" pitchFamily="34" charset="0"/>
              <a:cs typeface="Calibri" panose="020F0502020204030204" pitchFamily="34" charset="0"/>
            </a:endParaRPr>
          </a:p>
        </p:txBody>
      </p:sp>
      <p:sp>
        <p:nvSpPr>
          <p:cNvPr id="31" name="object 31"/>
          <p:cNvSpPr txBox="1"/>
          <p:nvPr/>
        </p:nvSpPr>
        <p:spPr>
          <a:xfrm>
            <a:off x="3806278" y="6241137"/>
            <a:ext cx="5139035" cy="312049"/>
          </a:xfrm>
          <a:prstGeom prst="rect">
            <a:avLst/>
          </a:prstGeom>
        </p:spPr>
        <p:txBody>
          <a:bodyPr vert="horz" wrap="square" lIns="0" tIns="8930" rIns="0" bIns="0" rtlCol="0">
            <a:spAutoFit/>
          </a:bodyPr>
          <a:lstStyle/>
          <a:p>
            <a:pPr marL="8929">
              <a:spcBef>
                <a:spcPts val="70"/>
              </a:spcBef>
            </a:pPr>
            <a:r>
              <a:rPr sz="1969" dirty="0">
                <a:latin typeface="Calibri" panose="020F0502020204030204" pitchFamily="34" charset="0"/>
                <a:cs typeface="Calibri" panose="020F0502020204030204" pitchFamily="34" charset="0"/>
              </a:rPr>
              <a:t>…also</a:t>
            </a:r>
            <a:r>
              <a:rPr sz="1969" spc="-7"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called</a:t>
            </a:r>
            <a:r>
              <a:rPr sz="1969" spc="-4"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a</a:t>
            </a:r>
            <a:r>
              <a:rPr sz="1969" spc="4"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Multi-layer</a:t>
            </a:r>
            <a:r>
              <a:rPr sz="1969" spc="-4"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Perceptron</a:t>
            </a:r>
            <a:r>
              <a:rPr sz="1969" spc="4" dirty="0">
                <a:latin typeface="Calibri" panose="020F0502020204030204" pitchFamily="34" charset="0"/>
                <a:cs typeface="Calibri" panose="020F0502020204030204" pitchFamily="34" charset="0"/>
              </a:rPr>
              <a:t> </a:t>
            </a:r>
            <a:r>
              <a:rPr sz="1969" spc="-7" dirty="0">
                <a:latin typeface="Calibri" panose="020F0502020204030204" pitchFamily="34" charset="0"/>
                <a:cs typeface="Calibri" panose="020F0502020204030204" pitchFamily="34" charset="0"/>
              </a:rPr>
              <a:t>(MLP)</a:t>
            </a:r>
            <a:endParaRPr sz="1969" dirty="0">
              <a:latin typeface="Calibri" panose="020F0502020204030204" pitchFamily="34" charset="0"/>
              <a:cs typeface="Calibri" panose="020F050202020403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195774" y="2509600"/>
            <a:ext cx="985838" cy="2421731"/>
            <a:chOff x="8811768" y="3569208"/>
            <a:chExt cx="1402080" cy="3444240"/>
          </a:xfrm>
        </p:grpSpPr>
        <p:pic>
          <p:nvPicPr>
            <p:cNvPr id="3" name="object 3"/>
            <p:cNvPicPr/>
            <p:nvPr/>
          </p:nvPicPr>
          <p:blipFill>
            <a:blip r:embed="rId2" cstate="print"/>
            <a:stretch>
              <a:fillRect/>
            </a:stretch>
          </p:blipFill>
          <p:spPr>
            <a:xfrm>
              <a:off x="8811768" y="3569208"/>
              <a:ext cx="1402079" cy="3444240"/>
            </a:xfrm>
            <a:prstGeom prst="rect">
              <a:avLst/>
            </a:prstGeom>
          </p:spPr>
        </p:pic>
        <p:pic>
          <p:nvPicPr>
            <p:cNvPr id="4" name="object 4"/>
            <p:cNvPicPr/>
            <p:nvPr/>
          </p:nvPicPr>
          <p:blipFill>
            <a:blip r:embed="rId3" cstate="print"/>
            <a:stretch>
              <a:fillRect/>
            </a:stretch>
          </p:blipFill>
          <p:spPr>
            <a:xfrm>
              <a:off x="8852560" y="3583254"/>
              <a:ext cx="1322514" cy="3366439"/>
            </a:xfrm>
            <a:prstGeom prst="rect">
              <a:avLst/>
            </a:prstGeom>
          </p:spPr>
        </p:pic>
      </p:grpSp>
      <p:sp>
        <p:nvSpPr>
          <p:cNvPr id="5" name="object 5"/>
          <p:cNvSpPr/>
          <p:nvPr/>
        </p:nvSpPr>
        <p:spPr>
          <a:xfrm>
            <a:off x="2185182" y="2658456"/>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6" name="object 6"/>
          <p:cNvSpPr/>
          <p:nvPr/>
        </p:nvSpPr>
        <p:spPr>
          <a:xfrm>
            <a:off x="2185182" y="3542495"/>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7" name="object 7"/>
          <p:cNvSpPr/>
          <p:nvPr/>
        </p:nvSpPr>
        <p:spPr>
          <a:xfrm>
            <a:off x="2185182" y="4426534"/>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8" name="object 8"/>
          <p:cNvSpPr/>
          <p:nvPr/>
        </p:nvSpPr>
        <p:spPr>
          <a:xfrm>
            <a:off x="4314913" y="2287874"/>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9" name="object 9"/>
          <p:cNvSpPr/>
          <p:nvPr/>
        </p:nvSpPr>
        <p:spPr>
          <a:xfrm>
            <a:off x="4314913" y="3171913"/>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0" name="object 10"/>
          <p:cNvSpPr/>
          <p:nvPr/>
        </p:nvSpPr>
        <p:spPr>
          <a:xfrm>
            <a:off x="4314913" y="4055952"/>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1" name="object 11"/>
          <p:cNvSpPr/>
          <p:nvPr/>
        </p:nvSpPr>
        <p:spPr>
          <a:xfrm>
            <a:off x="4314913" y="4939991"/>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grpSp>
        <p:nvGrpSpPr>
          <p:cNvPr id="12" name="object 12"/>
          <p:cNvGrpSpPr/>
          <p:nvPr/>
        </p:nvGrpSpPr>
        <p:grpSpPr>
          <a:xfrm>
            <a:off x="6423394" y="2816003"/>
            <a:ext cx="531763" cy="531763"/>
            <a:chOff x="9135493" y="4004981"/>
            <a:chExt cx="756285" cy="756285"/>
          </a:xfrm>
        </p:grpSpPr>
        <p:sp>
          <p:nvSpPr>
            <p:cNvPr id="13" name="object 13"/>
            <p:cNvSpPr/>
            <p:nvPr/>
          </p:nvSpPr>
          <p:spPr>
            <a:xfrm>
              <a:off x="9148187" y="4017676"/>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14" name="object 14"/>
            <p:cNvSpPr/>
            <p:nvPr/>
          </p:nvSpPr>
          <p:spPr>
            <a:xfrm>
              <a:off x="9148187" y="401767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grpSp>
      <p:grpSp>
        <p:nvGrpSpPr>
          <p:cNvPr id="15" name="object 15"/>
          <p:cNvGrpSpPr/>
          <p:nvPr/>
        </p:nvGrpSpPr>
        <p:grpSpPr>
          <a:xfrm>
            <a:off x="6435718" y="4051492"/>
            <a:ext cx="531763" cy="531763"/>
            <a:chOff x="9153021" y="5762122"/>
            <a:chExt cx="756285" cy="756285"/>
          </a:xfrm>
        </p:grpSpPr>
        <p:sp>
          <p:nvSpPr>
            <p:cNvPr id="16" name="object 16"/>
            <p:cNvSpPr/>
            <p:nvPr/>
          </p:nvSpPr>
          <p:spPr>
            <a:xfrm>
              <a:off x="9165715" y="5774817"/>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17" name="object 17"/>
            <p:cNvSpPr/>
            <p:nvPr/>
          </p:nvSpPr>
          <p:spPr>
            <a:xfrm>
              <a:off x="9165715" y="57748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grpSp>
      <p:sp>
        <p:nvSpPr>
          <p:cNvPr id="18" name="object 18"/>
          <p:cNvSpPr/>
          <p:nvPr/>
        </p:nvSpPr>
        <p:spPr>
          <a:xfrm>
            <a:off x="2731000" y="2939986"/>
            <a:ext cx="1594396" cy="391120"/>
          </a:xfrm>
          <a:custGeom>
            <a:avLst/>
            <a:gdLst/>
            <a:ahLst/>
            <a:cxnLst/>
            <a:rect l="l" t="t" r="r" b="b"/>
            <a:pathLst>
              <a:path w="2267585" h="556260">
                <a:moveTo>
                  <a:pt x="2206872" y="534846"/>
                </a:moveTo>
                <a:lnTo>
                  <a:pt x="2184654" y="555777"/>
                </a:lnTo>
                <a:lnTo>
                  <a:pt x="2263622" y="536752"/>
                </a:lnTo>
                <a:lnTo>
                  <a:pt x="2215121" y="536752"/>
                </a:lnTo>
                <a:lnTo>
                  <a:pt x="2206872" y="534846"/>
                </a:lnTo>
                <a:close/>
              </a:path>
              <a:path w="2267585" h="556260">
                <a:moveTo>
                  <a:pt x="2217976" y="524384"/>
                </a:moveTo>
                <a:lnTo>
                  <a:pt x="2206872" y="534846"/>
                </a:lnTo>
                <a:lnTo>
                  <a:pt x="2215121" y="536752"/>
                </a:lnTo>
                <a:lnTo>
                  <a:pt x="2217976" y="524384"/>
                </a:lnTo>
                <a:close/>
              </a:path>
              <a:path w="2267585" h="556260">
                <a:moveTo>
                  <a:pt x="2201811" y="481545"/>
                </a:moveTo>
                <a:lnTo>
                  <a:pt x="2212585" y="510093"/>
                </a:lnTo>
                <a:lnTo>
                  <a:pt x="2220836" y="512000"/>
                </a:lnTo>
                <a:lnTo>
                  <a:pt x="2215121" y="536752"/>
                </a:lnTo>
                <a:lnTo>
                  <a:pt x="2263622" y="536752"/>
                </a:lnTo>
                <a:lnTo>
                  <a:pt x="2267470" y="535825"/>
                </a:lnTo>
                <a:lnTo>
                  <a:pt x="2201811" y="481545"/>
                </a:lnTo>
                <a:close/>
              </a:path>
              <a:path w="2267585" h="556260">
                <a:moveTo>
                  <a:pt x="5714" y="0"/>
                </a:moveTo>
                <a:lnTo>
                  <a:pt x="0" y="24752"/>
                </a:lnTo>
                <a:lnTo>
                  <a:pt x="2206872" y="534846"/>
                </a:lnTo>
                <a:lnTo>
                  <a:pt x="2217977" y="524380"/>
                </a:lnTo>
                <a:lnTo>
                  <a:pt x="2212585" y="510093"/>
                </a:lnTo>
                <a:lnTo>
                  <a:pt x="5714" y="0"/>
                </a:lnTo>
                <a:close/>
              </a:path>
              <a:path w="2267585" h="556260">
                <a:moveTo>
                  <a:pt x="2212585" y="510093"/>
                </a:moveTo>
                <a:lnTo>
                  <a:pt x="2217977" y="524380"/>
                </a:lnTo>
                <a:lnTo>
                  <a:pt x="2220836" y="512000"/>
                </a:lnTo>
                <a:lnTo>
                  <a:pt x="2212585" y="510093"/>
                </a:lnTo>
                <a:close/>
              </a:path>
            </a:pathLst>
          </a:custGeom>
          <a:solidFill>
            <a:srgbClr val="000000"/>
          </a:solidFill>
        </p:spPr>
        <p:txBody>
          <a:bodyPr wrap="square" lIns="0" tIns="0" rIns="0" bIns="0" rtlCol="0"/>
          <a:lstStyle/>
          <a:p>
            <a:endParaRPr sz="1266"/>
          </a:p>
        </p:txBody>
      </p:sp>
      <p:sp>
        <p:nvSpPr>
          <p:cNvPr id="19" name="object 19"/>
          <p:cNvSpPr/>
          <p:nvPr/>
        </p:nvSpPr>
        <p:spPr>
          <a:xfrm>
            <a:off x="2713527" y="3465191"/>
            <a:ext cx="1643509" cy="1222028"/>
          </a:xfrm>
          <a:custGeom>
            <a:avLst/>
            <a:gdLst/>
            <a:ahLst/>
            <a:cxnLst/>
            <a:rect l="l" t="t" r="r" b="b"/>
            <a:pathLst>
              <a:path w="2337435" h="1737995">
                <a:moveTo>
                  <a:pt x="2266873" y="21297"/>
                </a:moveTo>
                <a:lnTo>
                  <a:pt x="2259990" y="19519"/>
                </a:lnTo>
                <a:lnTo>
                  <a:pt x="2184387" y="0"/>
                </a:lnTo>
                <a:lnTo>
                  <a:pt x="2206269" y="21297"/>
                </a:lnTo>
                <a:lnTo>
                  <a:pt x="0" y="493750"/>
                </a:lnTo>
                <a:lnTo>
                  <a:pt x="5321" y="518591"/>
                </a:lnTo>
                <a:lnTo>
                  <a:pt x="2211578" y="46126"/>
                </a:lnTo>
                <a:lnTo>
                  <a:pt x="2200338" y="74510"/>
                </a:lnTo>
                <a:lnTo>
                  <a:pt x="2266873" y="21297"/>
                </a:lnTo>
                <a:close/>
              </a:path>
              <a:path w="2337435" h="1737995">
                <a:moveTo>
                  <a:pt x="2336977" y="206032"/>
                </a:moveTo>
                <a:lnTo>
                  <a:pt x="2252383" y="216128"/>
                </a:lnTo>
                <a:lnTo>
                  <a:pt x="2280501" y="228028"/>
                </a:lnTo>
                <a:lnTo>
                  <a:pt x="20281" y="1716659"/>
                </a:lnTo>
                <a:lnTo>
                  <a:pt x="34251" y="1737868"/>
                </a:lnTo>
                <a:lnTo>
                  <a:pt x="2294471" y="249237"/>
                </a:lnTo>
                <a:lnTo>
                  <a:pt x="2294305" y="279768"/>
                </a:lnTo>
                <a:lnTo>
                  <a:pt x="2326944" y="223367"/>
                </a:lnTo>
                <a:lnTo>
                  <a:pt x="2336977" y="206032"/>
                </a:lnTo>
                <a:close/>
              </a:path>
            </a:pathLst>
          </a:custGeom>
          <a:solidFill>
            <a:srgbClr val="000000"/>
          </a:solidFill>
        </p:spPr>
        <p:txBody>
          <a:bodyPr wrap="square" lIns="0" tIns="0" rIns="0" bIns="0" rtlCol="0"/>
          <a:lstStyle/>
          <a:p>
            <a:endParaRPr sz="1266"/>
          </a:p>
        </p:txBody>
      </p:sp>
      <p:sp>
        <p:nvSpPr>
          <p:cNvPr id="20" name="object 20"/>
          <p:cNvSpPr/>
          <p:nvPr/>
        </p:nvSpPr>
        <p:spPr>
          <a:xfrm>
            <a:off x="2710008" y="2526968"/>
            <a:ext cx="1633240" cy="2726680"/>
          </a:xfrm>
          <a:custGeom>
            <a:avLst/>
            <a:gdLst/>
            <a:ahLst/>
            <a:cxnLst/>
            <a:rect l="l" t="t" r="r" b="b"/>
            <a:pathLst>
              <a:path w="2322829" h="3877945">
                <a:moveTo>
                  <a:pt x="2322207" y="2328837"/>
                </a:moveTo>
                <a:lnTo>
                  <a:pt x="2312060" y="2308174"/>
                </a:lnTo>
                <a:lnTo>
                  <a:pt x="2284679" y="2252357"/>
                </a:lnTo>
                <a:lnTo>
                  <a:pt x="2282748" y="2282825"/>
                </a:lnTo>
                <a:lnTo>
                  <a:pt x="1316837" y="1546923"/>
                </a:lnTo>
                <a:lnTo>
                  <a:pt x="2292693" y="367499"/>
                </a:lnTo>
                <a:lnTo>
                  <a:pt x="2288286" y="352882"/>
                </a:lnTo>
                <a:lnTo>
                  <a:pt x="2292693" y="367499"/>
                </a:lnTo>
                <a:lnTo>
                  <a:pt x="2301468" y="396748"/>
                </a:lnTo>
                <a:lnTo>
                  <a:pt x="2313495" y="344792"/>
                </a:lnTo>
                <a:lnTo>
                  <a:pt x="2320683" y="313740"/>
                </a:lnTo>
                <a:lnTo>
                  <a:pt x="2242756" y="348170"/>
                </a:lnTo>
                <a:lnTo>
                  <a:pt x="2273122" y="351307"/>
                </a:lnTo>
                <a:lnTo>
                  <a:pt x="1296619" y="1531518"/>
                </a:lnTo>
                <a:lnTo>
                  <a:pt x="1280414" y="1519174"/>
                </a:lnTo>
                <a:lnTo>
                  <a:pt x="1280414" y="1551114"/>
                </a:lnTo>
                <a:lnTo>
                  <a:pt x="1028090" y="1856066"/>
                </a:lnTo>
                <a:lnTo>
                  <a:pt x="1011504" y="1834819"/>
                </a:lnTo>
                <a:lnTo>
                  <a:pt x="1011504" y="1876107"/>
                </a:lnTo>
                <a:lnTo>
                  <a:pt x="859193" y="2060194"/>
                </a:lnTo>
                <a:lnTo>
                  <a:pt x="841336" y="2055533"/>
                </a:lnTo>
                <a:lnTo>
                  <a:pt x="841336" y="2081784"/>
                </a:lnTo>
                <a:lnTo>
                  <a:pt x="632015" y="2334768"/>
                </a:lnTo>
                <a:lnTo>
                  <a:pt x="85090" y="1884375"/>
                </a:lnTo>
                <a:lnTo>
                  <a:pt x="841336" y="2081784"/>
                </a:lnTo>
                <a:lnTo>
                  <a:pt x="841336" y="2055533"/>
                </a:lnTo>
                <a:lnTo>
                  <a:pt x="42621" y="1847037"/>
                </a:lnTo>
                <a:lnTo>
                  <a:pt x="636968" y="1396314"/>
                </a:lnTo>
                <a:lnTo>
                  <a:pt x="1011504" y="1876107"/>
                </a:lnTo>
                <a:lnTo>
                  <a:pt x="1011504" y="1834819"/>
                </a:lnTo>
                <a:lnTo>
                  <a:pt x="657212" y="1380959"/>
                </a:lnTo>
                <a:lnTo>
                  <a:pt x="857618" y="1228991"/>
                </a:lnTo>
                <a:lnTo>
                  <a:pt x="1280414" y="1551114"/>
                </a:lnTo>
                <a:lnTo>
                  <a:pt x="1280414" y="1519174"/>
                </a:lnTo>
                <a:lnTo>
                  <a:pt x="878624" y="1213053"/>
                </a:lnTo>
                <a:lnTo>
                  <a:pt x="2187791" y="220243"/>
                </a:lnTo>
                <a:lnTo>
                  <a:pt x="2189645" y="250710"/>
                </a:lnTo>
                <a:lnTo>
                  <a:pt x="2217178" y="194881"/>
                </a:lnTo>
                <a:lnTo>
                  <a:pt x="2227338" y="174307"/>
                </a:lnTo>
                <a:lnTo>
                  <a:pt x="2143607" y="190004"/>
                </a:lnTo>
                <a:lnTo>
                  <a:pt x="2172449" y="199999"/>
                </a:lnTo>
                <a:lnTo>
                  <a:pt x="857656" y="1197076"/>
                </a:lnTo>
                <a:lnTo>
                  <a:pt x="836650" y="1181074"/>
                </a:lnTo>
                <a:lnTo>
                  <a:pt x="836650" y="1213015"/>
                </a:lnTo>
                <a:lnTo>
                  <a:pt x="641578" y="1360932"/>
                </a:lnTo>
                <a:lnTo>
                  <a:pt x="70358" y="629183"/>
                </a:lnTo>
                <a:lnTo>
                  <a:pt x="836650" y="1213015"/>
                </a:lnTo>
                <a:lnTo>
                  <a:pt x="836650" y="1181074"/>
                </a:lnTo>
                <a:lnTo>
                  <a:pt x="93319" y="614730"/>
                </a:lnTo>
                <a:lnTo>
                  <a:pt x="2173541" y="44526"/>
                </a:lnTo>
                <a:lnTo>
                  <a:pt x="2163915" y="73494"/>
                </a:lnTo>
                <a:lnTo>
                  <a:pt x="2226030" y="17780"/>
                </a:lnTo>
                <a:lnTo>
                  <a:pt x="2227338" y="16598"/>
                </a:lnTo>
                <a:lnTo>
                  <a:pt x="2143772" y="0"/>
                </a:lnTo>
                <a:lnTo>
                  <a:pt x="2166823" y="20027"/>
                </a:lnTo>
                <a:lnTo>
                  <a:pt x="67894" y="595363"/>
                </a:lnTo>
                <a:lnTo>
                  <a:pt x="60452" y="589686"/>
                </a:lnTo>
                <a:lnTo>
                  <a:pt x="53022" y="599440"/>
                </a:lnTo>
                <a:lnTo>
                  <a:pt x="49390" y="600430"/>
                </a:lnTo>
                <a:lnTo>
                  <a:pt x="50139" y="603211"/>
                </a:lnTo>
                <a:lnTo>
                  <a:pt x="42722" y="593775"/>
                </a:lnTo>
                <a:lnTo>
                  <a:pt x="22694" y="609409"/>
                </a:lnTo>
                <a:lnTo>
                  <a:pt x="621347" y="1376286"/>
                </a:lnTo>
                <a:lnTo>
                  <a:pt x="0" y="1847481"/>
                </a:lnTo>
                <a:lnTo>
                  <a:pt x="15341" y="1867725"/>
                </a:lnTo>
                <a:lnTo>
                  <a:pt x="33820" y="1853717"/>
                </a:lnTo>
                <a:lnTo>
                  <a:pt x="32893" y="1857273"/>
                </a:lnTo>
                <a:lnTo>
                  <a:pt x="24549" y="1867408"/>
                </a:lnTo>
                <a:lnTo>
                  <a:pt x="615823" y="2354338"/>
                </a:lnTo>
                <a:lnTo>
                  <a:pt x="46596" y="3042310"/>
                </a:lnTo>
                <a:lnTo>
                  <a:pt x="49047" y="3044355"/>
                </a:lnTo>
                <a:lnTo>
                  <a:pt x="33248" y="3038500"/>
                </a:lnTo>
                <a:lnTo>
                  <a:pt x="24434" y="3062325"/>
                </a:lnTo>
                <a:lnTo>
                  <a:pt x="2179688" y="3859771"/>
                </a:lnTo>
                <a:lnTo>
                  <a:pt x="2154999" y="3877729"/>
                </a:lnTo>
                <a:lnTo>
                  <a:pt x="2239683" y="3868432"/>
                </a:lnTo>
                <a:lnTo>
                  <a:pt x="2234323" y="3862717"/>
                </a:lnTo>
                <a:lnTo>
                  <a:pt x="2181441" y="3806253"/>
                </a:lnTo>
                <a:lnTo>
                  <a:pt x="2188502" y="3835958"/>
                </a:lnTo>
                <a:lnTo>
                  <a:pt x="83286" y="3057029"/>
                </a:lnTo>
                <a:lnTo>
                  <a:pt x="1182649" y="2821127"/>
                </a:lnTo>
                <a:lnTo>
                  <a:pt x="2198471" y="3657638"/>
                </a:lnTo>
                <a:lnTo>
                  <a:pt x="2169249" y="3666477"/>
                </a:lnTo>
                <a:lnTo>
                  <a:pt x="2252294" y="3685502"/>
                </a:lnTo>
                <a:lnTo>
                  <a:pt x="2242312" y="3663023"/>
                </a:lnTo>
                <a:lnTo>
                  <a:pt x="2217686" y="3607651"/>
                </a:lnTo>
                <a:lnTo>
                  <a:pt x="2214613" y="3638029"/>
                </a:lnTo>
                <a:lnTo>
                  <a:pt x="1214335" y="2814332"/>
                </a:lnTo>
                <a:lnTo>
                  <a:pt x="1667941" y="2717000"/>
                </a:lnTo>
                <a:lnTo>
                  <a:pt x="2257971" y="3472789"/>
                </a:lnTo>
                <a:lnTo>
                  <a:pt x="2227529" y="3475075"/>
                </a:lnTo>
                <a:lnTo>
                  <a:pt x="2304453" y="3511689"/>
                </a:lnTo>
                <a:lnTo>
                  <a:pt x="2297950" y="3479469"/>
                </a:lnTo>
                <a:lnTo>
                  <a:pt x="2287600" y="3428187"/>
                </a:lnTo>
                <a:lnTo>
                  <a:pt x="2277999" y="3457168"/>
                </a:lnTo>
                <a:lnTo>
                  <a:pt x="1695538" y="2711069"/>
                </a:lnTo>
                <a:lnTo>
                  <a:pt x="2170620" y="2609126"/>
                </a:lnTo>
                <a:lnTo>
                  <a:pt x="2176221" y="2594940"/>
                </a:lnTo>
                <a:lnTo>
                  <a:pt x="2170620" y="2609126"/>
                </a:lnTo>
                <a:lnTo>
                  <a:pt x="2159393" y="2637510"/>
                </a:lnTo>
                <a:lnTo>
                  <a:pt x="2225903" y="2584272"/>
                </a:lnTo>
                <a:lnTo>
                  <a:pt x="2219096" y="2582519"/>
                </a:lnTo>
                <a:lnTo>
                  <a:pt x="2143404" y="2563012"/>
                </a:lnTo>
                <a:lnTo>
                  <a:pt x="2165286" y="2584297"/>
                </a:lnTo>
                <a:lnTo>
                  <a:pt x="1678178" y="2688831"/>
                </a:lnTo>
                <a:lnTo>
                  <a:pt x="1650568" y="2653474"/>
                </a:lnTo>
                <a:lnTo>
                  <a:pt x="1650568" y="2694749"/>
                </a:lnTo>
                <a:lnTo>
                  <a:pt x="1189316" y="2793720"/>
                </a:lnTo>
                <a:lnTo>
                  <a:pt x="1157630" y="2767634"/>
                </a:lnTo>
                <a:lnTo>
                  <a:pt x="1157630" y="2800527"/>
                </a:lnTo>
                <a:lnTo>
                  <a:pt x="90081" y="3029597"/>
                </a:lnTo>
                <a:lnTo>
                  <a:pt x="635431" y="2370480"/>
                </a:lnTo>
                <a:lnTo>
                  <a:pt x="1157630" y="2800527"/>
                </a:lnTo>
                <a:lnTo>
                  <a:pt x="1157630" y="2767634"/>
                </a:lnTo>
                <a:lnTo>
                  <a:pt x="651611" y="2350922"/>
                </a:lnTo>
                <a:lnTo>
                  <a:pt x="868451" y="2088857"/>
                </a:lnTo>
                <a:lnTo>
                  <a:pt x="1256690" y="2190191"/>
                </a:lnTo>
                <a:lnTo>
                  <a:pt x="1650568" y="2694749"/>
                </a:lnTo>
                <a:lnTo>
                  <a:pt x="1650568" y="2653474"/>
                </a:lnTo>
                <a:lnTo>
                  <a:pt x="1297165" y="2200745"/>
                </a:lnTo>
                <a:lnTo>
                  <a:pt x="2237397" y="2446159"/>
                </a:lnTo>
                <a:lnTo>
                  <a:pt x="2214588" y="2466454"/>
                </a:lnTo>
                <a:lnTo>
                  <a:pt x="2297938" y="2448839"/>
                </a:lnTo>
                <a:lnTo>
                  <a:pt x="2297315" y="2448293"/>
                </a:lnTo>
                <a:lnTo>
                  <a:pt x="2233828" y="2392730"/>
                </a:lnTo>
                <a:lnTo>
                  <a:pt x="2243798" y="2421585"/>
                </a:lnTo>
                <a:lnTo>
                  <a:pt x="1271435" y="2167788"/>
                </a:lnTo>
                <a:lnTo>
                  <a:pt x="1230960" y="2115947"/>
                </a:lnTo>
                <a:lnTo>
                  <a:pt x="1230960" y="2157222"/>
                </a:lnTo>
                <a:lnTo>
                  <a:pt x="886307" y="2067267"/>
                </a:lnTo>
                <a:lnTo>
                  <a:pt x="1027506" y="1896618"/>
                </a:lnTo>
                <a:lnTo>
                  <a:pt x="1230960" y="2157222"/>
                </a:lnTo>
                <a:lnTo>
                  <a:pt x="1230960" y="2115947"/>
                </a:lnTo>
                <a:lnTo>
                  <a:pt x="1044092" y="1876577"/>
                </a:lnTo>
                <a:lnTo>
                  <a:pt x="1300632" y="1566519"/>
                </a:lnTo>
                <a:lnTo>
                  <a:pt x="2267356" y="2303018"/>
                </a:lnTo>
                <a:lnTo>
                  <a:pt x="2238502" y="2312962"/>
                </a:lnTo>
                <a:lnTo>
                  <a:pt x="2322207" y="2328837"/>
                </a:lnTo>
                <a:close/>
              </a:path>
            </a:pathLst>
          </a:custGeom>
          <a:solidFill>
            <a:srgbClr val="000000"/>
          </a:solidFill>
        </p:spPr>
        <p:txBody>
          <a:bodyPr wrap="square" lIns="0" tIns="0" rIns="0" bIns="0" rtlCol="0"/>
          <a:lstStyle/>
          <a:p>
            <a:endParaRPr sz="1266"/>
          </a:p>
        </p:txBody>
      </p:sp>
      <p:sp>
        <p:nvSpPr>
          <p:cNvPr id="21" name="object 21"/>
          <p:cNvSpPr/>
          <p:nvPr/>
        </p:nvSpPr>
        <p:spPr>
          <a:xfrm>
            <a:off x="4845411" y="3449659"/>
            <a:ext cx="1568053" cy="774650"/>
          </a:xfrm>
          <a:custGeom>
            <a:avLst/>
            <a:gdLst/>
            <a:ahLst/>
            <a:cxnLst/>
            <a:rect l="l" t="t" r="r" b="b"/>
            <a:pathLst>
              <a:path w="2230120" h="1101725">
                <a:moveTo>
                  <a:pt x="2171312" y="1085988"/>
                </a:moveTo>
                <a:lnTo>
                  <a:pt x="2144928" y="1101356"/>
                </a:lnTo>
                <a:lnTo>
                  <a:pt x="2230120" y="1100645"/>
                </a:lnTo>
                <a:lnTo>
                  <a:pt x="2221776" y="1089710"/>
                </a:lnTo>
                <a:lnTo>
                  <a:pt x="2178913" y="1089710"/>
                </a:lnTo>
                <a:lnTo>
                  <a:pt x="2171312" y="1085988"/>
                </a:lnTo>
                <a:close/>
              </a:path>
              <a:path w="2230120" h="1101725">
                <a:moveTo>
                  <a:pt x="2184501" y="1078306"/>
                </a:moveTo>
                <a:lnTo>
                  <a:pt x="2171312" y="1085988"/>
                </a:lnTo>
                <a:lnTo>
                  <a:pt x="2178913" y="1089710"/>
                </a:lnTo>
                <a:lnTo>
                  <a:pt x="2184501" y="1078306"/>
                </a:lnTo>
                <a:close/>
              </a:path>
              <a:path w="2230120" h="1101725">
                <a:moveTo>
                  <a:pt x="2178443" y="1032916"/>
                </a:moveTo>
                <a:lnTo>
                  <a:pt x="2182482" y="1063176"/>
                </a:lnTo>
                <a:lnTo>
                  <a:pt x="2190089" y="1066901"/>
                </a:lnTo>
                <a:lnTo>
                  <a:pt x="2178913" y="1089710"/>
                </a:lnTo>
                <a:lnTo>
                  <a:pt x="2221776" y="1089710"/>
                </a:lnTo>
                <a:lnTo>
                  <a:pt x="2178443" y="1032916"/>
                </a:lnTo>
                <a:close/>
              </a:path>
              <a:path w="2230120" h="1101725">
                <a:moveTo>
                  <a:pt x="11175" y="0"/>
                </a:moveTo>
                <a:lnTo>
                  <a:pt x="0" y="22809"/>
                </a:lnTo>
                <a:lnTo>
                  <a:pt x="2171312" y="1085988"/>
                </a:lnTo>
                <a:lnTo>
                  <a:pt x="2184501" y="1078306"/>
                </a:lnTo>
                <a:lnTo>
                  <a:pt x="2182482" y="1063176"/>
                </a:lnTo>
                <a:lnTo>
                  <a:pt x="11175" y="0"/>
                </a:lnTo>
                <a:close/>
              </a:path>
              <a:path w="2230120" h="1101725">
                <a:moveTo>
                  <a:pt x="2182482" y="1063176"/>
                </a:moveTo>
                <a:lnTo>
                  <a:pt x="2184501" y="1078306"/>
                </a:lnTo>
                <a:lnTo>
                  <a:pt x="2190089" y="1066901"/>
                </a:lnTo>
                <a:lnTo>
                  <a:pt x="2182482" y="1063176"/>
                </a:lnTo>
                <a:close/>
              </a:path>
            </a:pathLst>
          </a:custGeom>
          <a:solidFill>
            <a:srgbClr val="000000"/>
          </a:solidFill>
        </p:spPr>
        <p:txBody>
          <a:bodyPr wrap="square" lIns="0" tIns="0" rIns="0" bIns="0" rtlCol="0"/>
          <a:lstStyle/>
          <a:p>
            <a:endParaRPr sz="1266"/>
          </a:p>
        </p:txBody>
      </p:sp>
      <p:sp>
        <p:nvSpPr>
          <p:cNvPr id="22" name="object 22"/>
          <p:cNvSpPr/>
          <p:nvPr/>
        </p:nvSpPr>
        <p:spPr>
          <a:xfrm>
            <a:off x="4831683" y="4312263"/>
            <a:ext cx="1579215" cy="53578"/>
          </a:xfrm>
          <a:custGeom>
            <a:avLst/>
            <a:gdLst/>
            <a:ahLst/>
            <a:cxnLst/>
            <a:rect l="l" t="t" r="r" b="b"/>
            <a:pathLst>
              <a:path w="2245995" h="76200">
                <a:moveTo>
                  <a:pt x="2169464" y="0"/>
                </a:moveTo>
                <a:lnTo>
                  <a:pt x="2186246" y="25502"/>
                </a:lnTo>
                <a:lnTo>
                  <a:pt x="2194699" y="25552"/>
                </a:lnTo>
                <a:lnTo>
                  <a:pt x="2194547" y="50952"/>
                </a:lnTo>
                <a:lnTo>
                  <a:pt x="2186059" y="50952"/>
                </a:lnTo>
                <a:lnTo>
                  <a:pt x="2169007" y="76199"/>
                </a:lnTo>
                <a:lnTo>
                  <a:pt x="2220269" y="50952"/>
                </a:lnTo>
                <a:lnTo>
                  <a:pt x="2194547" y="50952"/>
                </a:lnTo>
                <a:lnTo>
                  <a:pt x="2220370" y="50902"/>
                </a:lnTo>
                <a:lnTo>
                  <a:pt x="2245436" y="38557"/>
                </a:lnTo>
                <a:lnTo>
                  <a:pt x="2169464" y="0"/>
                </a:lnTo>
                <a:close/>
              </a:path>
              <a:path w="2245995" h="76200">
                <a:moveTo>
                  <a:pt x="2194623" y="38271"/>
                </a:moveTo>
                <a:lnTo>
                  <a:pt x="2186092" y="50902"/>
                </a:lnTo>
                <a:lnTo>
                  <a:pt x="2194547" y="50952"/>
                </a:lnTo>
                <a:lnTo>
                  <a:pt x="2194623" y="38271"/>
                </a:lnTo>
                <a:close/>
              </a:path>
              <a:path w="2245995" h="76200">
                <a:moveTo>
                  <a:pt x="152" y="12649"/>
                </a:moveTo>
                <a:lnTo>
                  <a:pt x="0" y="38049"/>
                </a:lnTo>
                <a:lnTo>
                  <a:pt x="2186092" y="50902"/>
                </a:lnTo>
                <a:lnTo>
                  <a:pt x="2194623" y="38271"/>
                </a:lnTo>
                <a:lnTo>
                  <a:pt x="2194502" y="38049"/>
                </a:lnTo>
                <a:lnTo>
                  <a:pt x="2186246" y="25502"/>
                </a:lnTo>
                <a:lnTo>
                  <a:pt x="152" y="12649"/>
                </a:lnTo>
                <a:close/>
              </a:path>
              <a:path w="2245995" h="76200">
                <a:moveTo>
                  <a:pt x="2186246" y="25502"/>
                </a:moveTo>
                <a:lnTo>
                  <a:pt x="2194623" y="38233"/>
                </a:lnTo>
                <a:lnTo>
                  <a:pt x="2194699" y="25552"/>
                </a:lnTo>
                <a:lnTo>
                  <a:pt x="2186246" y="25502"/>
                </a:lnTo>
                <a:close/>
              </a:path>
            </a:pathLst>
          </a:custGeom>
          <a:solidFill>
            <a:srgbClr val="000000"/>
          </a:solidFill>
        </p:spPr>
        <p:txBody>
          <a:bodyPr wrap="square" lIns="0" tIns="0" rIns="0" bIns="0" rtlCol="0"/>
          <a:lstStyle/>
          <a:p>
            <a:endParaRPr sz="1266"/>
          </a:p>
        </p:txBody>
      </p:sp>
      <p:sp>
        <p:nvSpPr>
          <p:cNvPr id="23" name="object 23"/>
          <p:cNvSpPr/>
          <p:nvPr/>
        </p:nvSpPr>
        <p:spPr>
          <a:xfrm>
            <a:off x="4845412" y="4480097"/>
            <a:ext cx="1593056" cy="717054"/>
          </a:xfrm>
          <a:custGeom>
            <a:avLst/>
            <a:gdLst/>
            <a:ahLst/>
            <a:cxnLst/>
            <a:rect l="l" t="t" r="r" b="b"/>
            <a:pathLst>
              <a:path w="2265679" h="1019809">
                <a:moveTo>
                  <a:pt x="2205773" y="16331"/>
                </a:moveTo>
                <a:lnTo>
                  <a:pt x="0" y="996124"/>
                </a:lnTo>
                <a:lnTo>
                  <a:pt x="10312" y="1019340"/>
                </a:lnTo>
                <a:lnTo>
                  <a:pt x="2216082" y="39543"/>
                </a:lnTo>
                <a:lnTo>
                  <a:pt x="2218664" y="24498"/>
                </a:lnTo>
                <a:lnTo>
                  <a:pt x="2205773" y="16331"/>
                </a:lnTo>
                <a:close/>
              </a:path>
              <a:path w="2265679" h="1019809">
                <a:moveTo>
                  <a:pt x="2257675" y="12890"/>
                </a:moveTo>
                <a:lnTo>
                  <a:pt x="2213521" y="12890"/>
                </a:lnTo>
                <a:lnTo>
                  <a:pt x="2223820" y="36106"/>
                </a:lnTo>
                <a:lnTo>
                  <a:pt x="2216082" y="39543"/>
                </a:lnTo>
                <a:lnTo>
                  <a:pt x="2210917" y="69634"/>
                </a:lnTo>
                <a:lnTo>
                  <a:pt x="2257675" y="12890"/>
                </a:lnTo>
                <a:close/>
              </a:path>
              <a:path w="2265679" h="1019809">
                <a:moveTo>
                  <a:pt x="2213521" y="12890"/>
                </a:moveTo>
                <a:lnTo>
                  <a:pt x="2205773" y="16331"/>
                </a:lnTo>
                <a:lnTo>
                  <a:pt x="2218664" y="24498"/>
                </a:lnTo>
                <a:lnTo>
                  <a:pt x="2216082" y="39543"/>
                </a:lnTo>
                <a:lnTo>
                  <a:pt x="2223820" y="36106"/>
                </a:lnTo>
                <a:lnTo>
                  <a:pt x="2213521" y="12890"/>
                </a:lnTo>
                <a:close/>
              </a:path>
              <a:path w="2265679" h="1019809">
                <a:moveTo>
                  <a:pt x="2179993" y="0"/>
                </a:moveTo>
                <a:lnTo>
                  <a:pt x="2205773" y="16331"/>
                </a:lnTo>
                <a:lnTo>
                  <a:pt x="2213521" y="12890"/>
                </a:lnTo>
                <a:lnTo>
                  <a:pt x="2257675" y="12890"/>
                </a:lnTo>
                <a:lnTo>
                  <a:pt x="2265095" y="3886"/>
                </a:lnTo>
                <a:lnTo>
                  <a:pt x="2179993" y="0"/>
                </a:lnTo>
                <a:close/>
              </a:path>
            </a:pathLst>
          </a:custGeom>
          <a:solidFill>
            <a:srgbClr val="000000"/>
          </a:solidFill>
        </p:spPr>
        <p:txBody>
          <a:bodyPr wrap="square" lIns="0" tIns="0" rIns="0" bIns="0" rtlCol="0"/>
          <a:lstStyle/>
          <a:p>
            <a:endParaRPr sz="1266"/>
          </a:p>
        </p:txBody>
      </p:sp>
      <p:sp>
        <p:nvSpPr>
          <p:cNvPr id="24" name="object 24"/>
          <p:cNvSpPr/>
          <p:nvPr/>
        </p:nvSpPr>
        <p:spPr>
          <a:xfrm>
            <a:off x="4826487" y="2520519"/>
            <a:ext cx="1649760" cy="2666405"/>
          </a:xfrm>
          <a:custGeom>
            <a:avLst/>
            <a:gdLst/>
            <a:ahLst/>
            <a:cxnLst/>
            <a:rect l="l" t="t" r="r" b="b"/>
            <a:pathLst>
              <a:path w="2346325" h="3792220">
                <a:moveTo>
                  <a:pt x="2219363" y="608330"/>
                </a:moveTo>
                <a:lnTo>
                  <a:pt x="2218042" y="607148"/>
                </a:lnTo>
                <a:lnTo>
                  <a:pt x="2155939" y="551446"/>
                </a:lnTo>
                <a:lnTo>
                  <a:pt x="2165553" y="580415"/>
                </a:lnTo>
                <a:lnTo>
                  <a:pt x="47701" y="0"/>
                </a:lnTo>
                <a:lnTo>
                  <a:pt x="40982" y="24498"/>
                </a:lnTo>
                <a:lnTo>
                  <a:pt x="2158847" y="604913"/>
                </a:lnTo>
                <a:lnTo>
                  <a:pt x="2135797" y="624928"/>
                </a:lnTo>
                <a:lnTo>
                  <a:pt x="2219363" y="608330"/>
                </a:lnTo>
                <a:close/>
              </a:path>
              <a:path w="2346325" h="3792220">
                <a:moveTo>
                  <a:pt x="2345880" y="1116025"/>
                </a:moveTo>
                <a:lnTo>
                  <a:pt x="2267343" y="1149032"/>
                </a:lnTo>
                <a:lnTo>
                  <a:pt x="2297646" y="1152728"/>
                </a:lnTo>
                <a:lnTo>
                  <a:pt x="1796808" y="1736191"/>
                </a:lnTo>
                <a:lnTo>
                  <a:pt x="1544891" y="1490726"/>
                </a:lnTo>
                <a:lnTo>
                  <a:pt x="2234146" y="990574"/>
                </a:lnTo>
                <a:lnTo>
                  <a:pt x="2235365" y="1021067"/>
                </a:lnTo>
                <a:lnTo>
                  <a:pt x="2264499" y="965022"/>
                </a:lnTo>
                <a:lnTo>
                  <a:pt x="2274671" y="945476"/>
                </a:lnTo>
                <a:lnTo>
                  <a:pt x="2190623" y="959396"/>
                </a:lnTo>
                <a:lnTo>
                  <a:pt x="2219236" y="970013"/>
                </a:lnTo>
                <a:lnTo>
                  <a:pt x="1526438" y="1472742"/>
                </a:lnTo>
                <a:lnTo>
                  <a:pt x="1132967" y="1089367"/>
                </a:lnTo>
                <a:lnTo>
                  <a:pt x="2172703" y="830021"/>
                </a:lnTo>
                <a:lnTo>
                  <a:pt x="2162429" y="858761"/>
                </a:lnTo>
                <a:lnTo>
                  <a:pt x="2227135" y="803351"/>
                </a:lnTo>
                <a:lnTo>
                  <a:pt x="2143988" y="784821"/>
                </a:lnTo>
                <a:lnTo>
                  <a:pt x="2166569" y="805383"/>
                </a:lnTo>
                <a:lnTo>
                  <a:pt x="1111580" y="1068527"/>
                </a:lnTo>
                <a:lnTo>
                  <a:pt x="47066" y="31267"/>
                </a:lnTo>
                <a:lnTo>
                  <a:pt x="29337" y="49453"/>
                </a:lnTo>
                <a:lnTo>
                  <a:pt x="1082611" y="1075753"/>
                </a:lnTo>
                <a:lnTo>
                  <a:pt x="49479" y="1333436"/>
                </a:lnTo>
                <a:lnTo>
                  <a:pt x="55626" y="1358074"/>
                </a:lnTo>
                <a:lnTo>
                  <a:pt x="1103998" y="1096594"/>
                </a:lnTo>
                <a:lnTo>
                  <a:pt x="1505572" y="1487881"/>
                </a:lnTo>
                <a:lnTo>
                  <a:pt x="0" y="2580386"/>
                </a:lnTo>
                <a:lnTo>
                  <a:pt x="14922" y="2600947"/>
                </a:lnTo>
                <a:lnTo>
                  <a:pt x="1524038" y="1505864"/>
                </a:lnTo>
                <a:lnTo>
                  <a:pt x="1780235" y="1755495"/>
                </a:lnTo>
                <a:lnTo>
                  <a:pt x="46532" y="3775202"/>
                </a:lnTo>
                <a:lnTo>
                  <a:pt x="65811" y="3791750"/>
                </a:lnTo>
                <a:lnTo>
                  <a:pt x="1798459" y="1773262"/>
                </a:lnTo>
                <a:lnTo>
                  <a:pt x="2260930" y="2223871"/>
                </a:lnTo>
                <a:lnTo>
                  <a:pt x="2231085" y="2230247"/>
                </a:lnTo>
                <a:lnTo>
                  <a:pt x="2312251" y="2256129"/>
                </a:lnTo>
                <a:lnTo>
                  <a:pt x="2303081" y="2229777"/>
                </a:lnTo>
                <a:lnTo>
                  <a:pt x="2284260" y="2175675"/>
                </a:lnTo>
                <a:lnTo>
                  <a:pt x="2278659" y="2205685"/>
                </a:lnTo>
                <a:lnTo>
                  <a:pt x="2275852" y="2202954"/>
                </a:lnTo>
                <a:lnTo>
                  <a:pt x="2275852" y="2220684"/>
                </a:lnTo>
                <a:lnTo>
                  <a:pt x="2267000" y="2229777"/>
                </a:lnTo>
                <a:lnTo>
                  <a:pt x="2275840" y="2220684"/>
                </a:lnTo>
                <a:lnTo>
                  <a:pt x="2275852" y="2202954"/>
                </a:lnTo>
                <a:lnTo>
                  <a:pt x="1815033" y="1753946"/>
                </a:lnTo>
                <a:lnTo>
                  <a:pt x="2316924" y="1169263"/>
                </a:lnTo>
                <a:lnTo>
                  <a:pt x="2325154" y="1198664"/>
                </a:lnTo>
                <a:lnTo>
                  <a:pt x="2338286" y="1146302"/>
                </a:lnTo>
                <a:lnTo>
                  <a:pt x="2345880" y="1116025"/>
                </a:lnTo>
                <a:close/>
              </a:path>
            </a:pathLst>
          </a:custGeom>
          <a:solidFill>
            <a:srgbClr val="000000"/>
          </a:solidFill>
        </p:spPr>
        <p:txBody>
          <a:bodyPr wrap="square" lIns="0" tIns="0" rIns="0" bIns="0" rtlCol="0"/>
          <a:lstStyle/>
          <a:p>
            <a:endParaRPr sz="1266"/>
          </a:p>
        </p:txBody>
      </p:sp>
      <p:sp>
        <p:nvSpPr>
          <p:cNvPr id="25" name="object 25"/>
          <p:cNvSpPr txBox="1"/>
          <p:nvPr/>
        </p:nvSpPr>
        <p:spPr>
          <a:xfrm>
            <a:off x="1884721" y="1508402"/>
            <a:ext cx="5439966" cy="794425"/>
          </a:xfrm>
          <a:prstGeom prst="rect">
            <a:avLst/>
          </a:prstGeom>
        </p:spPr>
        <p:txBody>
          <a:bodyPr vert="horz" wrap="square" lIns="0" tIns="8930" rIns="0" bIns="0" rtlCol="0">
            <a:spAutoFit/>
          </a:bodyPr>
          <a:lstStyle/>
          <a:p>
            <a:pPr marL="2043040">
              <a:lnSpc>
                <a:spcPts val="1948"/>
              </a:lnSpc>
              <a:spcBef>
                <a:spcPts val="70"/>
              </a:spcBef>
            </a:pPr>
            <a:r>
              <a:rPr sz="1687" dirty="0">
                <a:solidFill>
                  <a:srgbClr val="00882B"/>
                </a:solidFill>
                <a:latin typeface="Calibri" panose="020F0502020204030204" pitchFamily="34" charset="0"/>
                <a:cs typeface="Calibri" panose="020F0502020204030204" pitchFamily="34" charset="0"/>
              </a:rPr>
              <a:t>‘hidden’</a:t>
            </a:r>
            <a:r>
              <a:rPr sz="1687" spc="-7" dirty="0">
                <a:solidFill>
                  <a:srgbClr val="00882B"/>
                </a:solidFill>
                <a:latin typeface="Calibri" panose="020F0502020204030204" pitchFamily="34" charset="0"/>
                <a:cs typeface="Calibri" panose="020F0502020204030204" pitchFamily="34" charset="0"/>
              </a:rPr>
              <a:t> layer</a:t>
            </a:r>
            <a:endParaRPr sz="1687" dirty="0">
              <a:latin typeface="Calibri" panose="020F0502020204030204" pitchFamily="34" charset="0"/>
              <a:cs typeface="Calibri" panose="020F0502020204030204" pitchFamily="34" charset="0"/>
            </a:endParaRPr>
          </a:p>
          <a:p>
            <a:pPr marL="8929">
              <a:lnSpc>
                <a:spcPts val="1948"/>
              </a:lnSpc>
            </a:pPr>
            <a:r>
              <a:rPr sz="1687" dirty="0">
                <a:solidFill>
                  <a:srgbClr val="00882B"/>
                </a:solidFill>
                <a:latin typeface="Calibri" panose="020F0502020204030204" pitchFamily="34" charset="0"/>
                <a:cs typeface="Calibri" panose="020F0502020204030204" pitchFamily="34" charset="0"/>
              </a:rPr>
              <a:t>‘input’</a:t>
            </a:r>
            <a:r>
              <a:rPr sz="1687" spc="-14" dirty="0">
                <a:solidFill>
                  <a:srgbClr val="00882B"/>
                </a:solidFill>
                <a:latin typeface="Calibri" panose="020F0502020204030204" pitchFamily="34" charset="0"/>
                <a:cs typeface="Calibri" panose="020F0502020204030204" pitchFamily="34" charset="0"/>
              </a:rPr>
              <a:t> </a:t>
            </a:r>
            <a:r>
              <a:rPr sz="1687" spc="-7" dirty="0">
                <a:solidFill>
                  <a:srgbClr val="00882B"/>
                </a:solidFill>
                <a:latin typeface="Calibri" panose="020F0502020204030204" pitchFamily="34" charset="0"/>
                <a:cs typeface="Calibri" panose="020F0502020204030204" pitchFamily="34" charset="0"/>
              </a:rPr>
              <a:t>layer</a:t>
            </a:r>
            <a:endParaRPr sz="1687" dirty="0">
              <a:latin typeface="Calibri" panose="020F0502020204030204" pitchFamily="34" charset="0"/>
              <a:cs typeface="Calibri" panose="020F0502020204030204" pitchFamily="34" charset="0"/>
            </a:endParaRPr>
          </a:p>
          <a:p>
            <a:pPr marL="4202608">
              <a:spcBef>
                <a:spcPts val="270"/>
              </a:spcBef>
            </a:pPr>
            <a:r>
              <a:rPr sz="1687" dirty="0">
                <a:solidFill>
                  <a:srgbClr val="00882B"/>
                </a:solidFill>
                <a:latin typeface="Calibri" panose="020F0502020204030204" pitchFamily="34" charset="0"/>
                <a:cs typeface="Calibri" panose="020F0502020204030204" pitchFamily="34" charset="0"/>
              </a:rPr>
              <a:t>‘output’</a:t>
            </a:r>
            <a:r>
              <a:rPr sz="1687" spc="-11" dirty="0">
                <a:solidFill>
                  <a:srgbClr val="00882B"/>
                </a:solidFill>
                <a:latin typeface="Calibri" panose="020F0502020204030204" pitchFamily="34" charset="0"/>
                <a:cs typeface="Calibri" panose="020F0502020204030204" pitchFamily="34" charset="0"/>
              </a:rPr>
              <a:t> </a:t>
            </a:r>
            <a:r>
              <a:rPr sz="1687" spc="-7" dirty="0">
                <a:solidFill>
                  <a:srgbClr val="00882B"/>
                </a:solidFill>
                <a:latin typeface="Calibri" panose="020F0502020204030204" pitchFamily="34" charset="0"/>
                <a:cs typeface="Calibri" panose="020F0502020204030204" pitchFamily="34" charset="0"/>
              </a:rPr>
              <a:t>layer</a:t>
            </a:r>
            <a:endParaRPr sz="1687" dirty="0">
              <a:latin typeface="Calibri" panose="020F0502020204030204" pitchFamily="34" charset="0"/>
              <a:cs typeface="Calibri" panose="020F0502020204030204" pitchFamily="34" charset="0"/>
            </a:endParaRPr>
          </a:p>
        </p:txBody>
      </p:sp>
      <p:sp>
        <p:nvSpPr>
          <p:cNvPr id="26" name="object 26"/>
          <p:cNvSpPr txBox="1">
            <a:spLocks noGrp="1"/>
          </p:cNvSpPr>
          <p:nvPr>
            <p:ph type="title"/>
          </p:nvPr>
        </p:nvSpPr>
        <p:spPr>
          <a:xfrm>
            <a:off x="375047" y="282962"/>
            <a:ext cx="2929830" cy="398483"/>
          </a:xfrm>
          <a:prstGeom prst="rect">
            <a:avLst/>
          </a:prstGeom>
        </p:spPr>
        <p:txBody>
          <a:bodyPr vert="horz" wrap="square" lIns="0" tIns="8930" rIns="0" bIns="0" rtlCol="0" anchor="ctr">
            <a:spAutoFit/>
          </a:bodyPr>
          <a:lstStyle/>
          <a:p>
            <a:pPr marL="8929">
              <a:lnSpc>
                <a:spcPct val="100000"/>
              </a:lnSpc>
              <a:spcBef>
                <a:spcPts val="70"/>
              </a:spcBef>
              <a:tabLst>
                <a:tab pos="919725" algn="l"/>
              </a:tabLst>
            </a:pPr>
            <a:r>
              <a:rPr sz="2531" spc="-14" dirty="0">
                <a:latin typeface="Calibri" panose="020F0502020204030204" pitchFamily="34" charset="0"/>
                <a:cs typeface="Calibri" panose="020F0502020204030204" pitchFamily="34" charset="0"/>
              </a:rPr>
              <a:t>Some</a:t>
            </a:r>
            <a:r>
              <a:rPr lang="zh-CN" altLang="en-US" sz="2531" spc="-14"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terminology…</a:t>
            </a:r>
            <a:endParaRPr sz="2531" dirty="0">
              <a:latin typeface="Calibri" panose="020F0502020204030204" pitchFamily="34" charset="0"/>
              <a:cs typeface="Calibri" panose="020F0502020204030204" pitchFamily="34" charset="0"/>
            </a:endParaRPr>
          </a:p>
        </p:txBody>
      </p:sp>
      <p:sp>
        <p:nvSpPr>
          <p:cNvPr id="27" name="object 27"/>
          <p:cNvSpPr txBox="1"/>
          <p:nvPr/>
        </p:nvSpPr>
        <p:spPr>
          <a:xfrm>
            <a:off x="3806278" y="6241137"/>
            <a:ext cx="5139035" cy="312049"/>
          </a:xfrm>
          <a:prstGeom prst="rect">
            <a:avLst/>
          </a:prstGeom>
        </p:spPr>
        <p:txBody>
          <a:bodyPr vert="horz" wrap="square" lIns="0" tIns="8930" rIns="0" bIns="0" rtlCol="0">
            <a:spAutoFit/>
          </a:bodyPr>
          <a:lstStyle/>
          <a:p>
            <a:pPr marL="8929">
              <a:spcBef>
                <a:spcPts val="70"/>
              </a:spcBef>
            </a:pPr>
            <a:r>
              <a:rPr sz="1969" dirty="0">
                <a:latin typeface="Calibri" panose="020F0502020204030204" pitchFamily="34" charset="0"/>
                <a:cs typeface="Calibri" panose="020F0502020204030204" pitchFamily="34" charset="0"/>
              </a:rPr>
              <a:t>…also</a:t>
            </a:r>
            <a:r>
              <a:rPr sz="1969" spc="-7"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called</a:t>
            </a:r>
            <a:r>
              <a:rPr sz="1969" spc="-4"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a</a:t>
            </a:r>
            <a:r>
              <a:rPr sz="1969" spc="4"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Multi-layer</a:t>
            </a:r>
            <a:r>
              <a:rPr sz="1969" spc="-4"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Perceptron</a:t>
            </a:r>
            <a:r>
              <a:rPr sz="1969" spc="4" dirty="0">
                <a:latin typeface="Calibri" panose="020F0502020204030204" pitchFamily="34" charset="0"/>
                <a:cs typeface="Calibri" panose="020F0502020204030204" pitchFamily="34" charset="0"/>
              </a:rPr>
              <a:t> </a:t>
            </a:r>
            <a:r>
              <a:rPr sz="1969" spc="-7" dirty="0">
                <a:latin typeface="Calibri" panose="020F0502020204030204" pitchFamily="34" charset="0"/>
                <a:cs typeface="Calibri" panose="020F0502020204030204" pitchFamily="34" charset="0"/>
              </a:rPr>
              <a:t>(MLP)</a:t>
            </a:r>
            <a:endParaRPr sz="1969" dirty="0">
              <a:latin typeface="Calibri" panose="020F0502020204030204" pitchFamily="34" charset="0"/>
              <a:cs typeface="Calibri" panose="020F050202020403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61222" y="1956673"/>
            <a:ext cx="1009501" cy="3932634"/>
            <a:chOff x="5775959" y="2782823"/>
            <a:chExt cx="1435735" cy="5593080"/>
          </a:xfrm>
        </p:grpSpPr>
        <p:pic>
          <p:nvPicPr>
            <p:cNvPr id="3" name="object 3"/>
            <p:cNvPicPr/>
            <p:nvPr/>
          </p:nvPicPr>
          <p:blipFill>
            <a:blip r:embed="rId2" cstate="print"/>
            <a:stretch>
              <a:fillRect/>
            </a:stretch>
          </p:blipFill>
          <p:spPr>
            <a:xfrm>
              <a:off x="5775959" y="2782823"/>
              <a:ext cx="1435608" cy="5593080"/>
            </a:xfrm>
            <a:prstGeom prst="rect">
              <a:avLst/>
            </a:prstGeom>
          </p:spPr>
        </p:pic>
        <p:pic>
          <p:nvPicPr>
            <p:cNvPr id="4" name="object 4"/>
            <p:cNvPicPr/>
            <p:nvPr/>
          </p:nvPicPr>
          <p:blipFill>
            <a:blip r:embed="rId3" cstate="print"/>
            <a:stretch>
              <a:fillRect/>
            </a:stretch>
          </p:blipFill>
          <p:spPr>
            <a:xfrm>
              <a:off x="5814103" y="2797991"/>
              <a:ext cx="1359066" cy="5514281"/>
            </a:xfrm>
            <a:prstGeom prst="rect">
              <a:avLst/>
            </a:prstGeom>
          </p:spPr>
        </p:pic>
      </p:grpSp>
      <p:sp>
        <p:nvSpPr>
          <p:cNvPr id="5" name="object 5"/>
          <p:cNvSpPr/>
          <p:nvPr/>
        </p:nvSpPr>
        <p:spPr>
          <a:xfrm>
            <a:off x="2185182" y="2658456"/>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6" name="object 6"/>
          <p:cNvSpPr/>
          <p:nvPr/>
        </p:nvSpPr>
        <p:spPr>
          <a:xfrm>
            <a:off x="2185182" y="3542495"/>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7" name="object 7"/>
          <p:cNvSpPr/>
          <p:nvPr/>
        </p:nvSpPr>
        <p:spPr>
          <a:xfrm>
            <a:off x="2185182" y="4426534"/>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grpSp>
        <p:nvGrpSpPr>
          <p:cNvPr id="8" name="object 8"/>
          <p:cNvGrpSpPr/>
          <p:nvPr/>
        </p:nvGrpSpPr>
        <p:grpSpPr>
          <a:xfrm>
            <a:off x="4305988" y="2278949"/>
            <a:ext cx="531763" cy="531763"/>
            <a:chOff x="6124072" y="3241172"/>
            <a:chExt cx="756285" cy="756285"/>
          </a:xfrm>
        </p:grpSpPr>
        <p:sp>
          <p:nvSpPr>
            <p:cNvPr id="9" name="object 9"/>
            <p:cNvSpPr/>
            <p:nvPr/>
          </p:nvSpPr>
          <p:spPr>
            <a:xfrm>
              <a:off x="6136765" y="3253866"/>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10" name="object 10"/>
            <p:cNvSpPr/>
            <p:nvPr/>
          </p:nvSpPr>
          <p:spPr>
            <a:xfrm>
              <a:off x="6136765" y="32538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grpSp>
      <p:grpSp>
        <p:nvGrpSpPr>
          <p:cNvPr id="11" name="object 11"/>
          <p:cNvGrpSpPr/>
          <p:nvPr/>
        </p:nvGrpSpPr>
        <p:grpSpPr>
          <a:xfrm>
            <a:off x="4305988" y="3162988"/>
            <a:ext cx="531763" cy="531763"/>
            <a:chOff x="6124072" y="4498472"/>
            <a:chExt cx="756285" cy="756285"/>
          </a:xfrm>
        </p:grpSpPr>
        <p:sp>
          <p:nvSpPr>
            <p:cNvPr id="12" name="object 12"/>
            <p:cNvSpPr/>
            <p:nvPr/>
          </p:nvSpPr>
          <p:spPr>
            <a:xfrm>
              <a:off x="6136765" y="4511167"/>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13" name="object 13"/>
            <p:cNvSpPr/>
            <p:nvPr/>
          </p:nvSpPr>
          <p:spPr>
            <a:xfrm>
              <a:off x="6136765" y="45111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grpSp>
      <p:grpSp>
        <p:nvGrpSpPr>
          <p:cNvPr id="14" name="object 14"/>
          <p:cNvGrpSpPr/>
          <p:nvPr/>
        </p:nvGrpSpPr>
        <p:grpSpPr>
          <a:xfrm>
            <a:off x="4305988" y="4047027"/>
            <a:ext cx="531763" cy="531763"/>
            <a:chOff x="6124072" y="5755772"/>
            <a:chExt cx="756285" cy="756285"/>
          </a:xfrm>
        </p:grpSpPr>
        <p:sp>
          <p:nvSpPr>
            <p:cNvPr id="15" name="object 15"/>
            <p:cNvSpPr/>
            <p:nvPr/>
          </p:nvSpPr>
          <p:spPr>
            <a:xfrm>
              <a:off x="6136765" y="5768467"/>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16" name="object 16"/>
            <p:cNvSpPr/>
            <p:nvPr/>
          </p:nvSpPr>
          <p:spPr>
            <a:xfrm>
              <a:off x="6136765" y="57684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grpSp>
      <p:grpSp>
        <p:nvGrpSpPr>
          <p:cNvPr id="17" name="object 17"/>
          <p:cNvGrpSpPr/>
          <p:nvPr/>
        </p:nvGrpSpPr>
        <p:grpSpPr>
          <a:xfrm>
            <a:off x="4305988" y="4931066"/>
            <a:ext cx="531763" cy="531763"/>
            <a:chOff x="6124072" y="7013071"/>
            <a:chExt cx="756285" cy="756285"/>
          </a:xfrm>
        </p:grpSpPr>
        <p:sp>
          <p:nvSpPr>
            <p:cNvPr id="18" name="object 18"/>
            <p:cNvSpPr/>
            <p:nvPr/>
          </p:nvSpPr>
          <p:spPr>
            <a:xfrm>
              <a:off x="6136765" y="7025766"/>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2"/>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5"/>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2"/>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19" name="object 19"/>
            <p:cNvSpPr/>
            <p:nvPr/>
          </p:nvSpPr>
          <p:spPr>
            <a:xfrm>
              <a:off x="6136765" y="702576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grpSp>
      <p:sp>
        <p:nvSpPr>
          <p:cNvPr id="20" name="object 20"/>
          <p:cNvSpPr/>
          <p:nvPr/>
        </p:nvSpPr>
        <p:spPr>
          <a:xfrm>
            <a:off x="6432319" y="2824928"/>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21" name="object 21"/>
          <p:cNvSpPr/>
          <p:nvPr/>
        </p:nvSpPr>
        <p:spPr>
          <a:xfrm>
            <a:off x="6444643" y="4060417"/>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22" name="object 22"/>
          <p:cNvSpPr/>
          <p:nvPr/>
        </p:nvSpPr>
        <p:spPr>
          <a:xfrm>
            <a:off x="2731000" y="2939986"/>
            <a:ext cx="1594396" cy="391120"/>
          </a:xfrm>
          <a:custGeom>
            <a:avLst/>
            <a:gdLst/>
            <a:ahLst/>
            <a:cxnLst/>
            <a:rect l="l" t="t" r="r" b="b"/>
            <a:pathLst>
              <a:path w="2267585" h="556260">
                <a:moveTo>
                  <a:pt x="2206872" y="534846"/>
                </a:moveTo>
                <a:lnTo>
                  <a:pt x="2184654" y="555777"/>
                </a:lnTo>
                <a:lnTo>
                  <a:pt x="2263622" y="536752"/>
                </a:lnTo>
                <a:lnTo>
                  <a:pt x="2215121" y="536752"/>
                </a:lnTo>
                <a:lnTo>
                  <a:pt x="2206872" y="534846"/>
                </a:lnTo>
                <a:close/>
              </a:path>
              <a:path w="2267585" h="556260">
                <a:moveTo>
                  <a:pt x="2217976" y="524384"/>
                </a:moveTo>
                <a:lnTo>
                  <a:pt x="2206872" y="534846"/>
                </a:lnTo>
                <a:lnTo>
                  <a:pt x="2215121" y="536752"/>
                </a:lnTo>
                <a:lnTo>
                  <a:pt x="2217976" y="524384"/>
                </a:lnTo>
                <a:close/>
              </a:path>
              <a:path w="2267585" h="556260">
                <a:moveTo>
                  <a:pt x="2201811" y="481545"/>
                </a:moveTo>
                <a:lnTo>
                  <a:pt x="2212585" y="510093"/>
                </a:lnTo>
                <a:lnTo>
                  <a:pt x="2220836" y="512000"/>
                </a:lnTo>
                <a:lnTo>
                  <a:pt x="2215121" y="536752"/>
                </a:lnTo>
                <a:lnTo>
                  <a:pt x="2263622" y="536752"/>
                </a:lnTo>
                <a:lnTo>
                  <a:pt x="2267470" y="535825"/>
                </a:lnTo>
                <a:lnTo>
                  <a:pt x="2201811" y="481545"/>
                </a:lnTo>
                <a:close/>
              </a:path>
              <a:path w="2267585" h="556260">
                <a:moveTo>
                  <a:pt x="5714" y="0"/>
                </a:moveTo>
                <a:lnTo>
                  <a:pt x="0" y="24752"/>
                </a:lnTo>
                <a:lnTo>
                  <a:pt x="2206872" y="534846"/>
                </a:lnTo>
                <a:lnTo>
                  <a:pt x="2217977" y="524380"/>
                </a:lnTo>
                <a:lnTo>
                  <a:pt x="2212585" y="510093"/>
                </a:lnTo>
                <a:lnTo>
                  <a:pt x="5714" y="0"/>
                </a:lnTo>
                <a:close/>
              </a:path>
              <a:path w="2267585" h="556260">
                <a:moveTo>
                  <a:pt x="2212585" y="510093"/>
                </a:moveTo>
                <a:lnTo>
                  <a:pt x="2217977" y="524380"/>
                </a:lnTo>
                <a:lnTo>
                  <a:pt x="2220836" y="512000"/>
                </a:lnTo>
                <a:lnTo>
                  <a:pt x="2212585" y="510093"/>
                </a:lnTo>
                <a:close/>
              </a:path>
            </a:pathLst>
          </a:custGeom>
          <a:solidFill>
            <a:srgbClr val="000000"/>
          </a:solidFill>
        </p:spPr>
        <p:txBody>
          <a:bodyPr wrap="square" lIns="0" tIns="0" rIns="0" bIns="0" rtlCol="0"/>
          <a:lstStyle/>
          <a:p>
            <a:endParaRPr sz="1266"/>
          </a:p>
        </p:txBody>
      </p:sp>
      <p:sp>
        <p:nvSpPr>
          <p:cNvPr id="23" name="object 23"/>
          <p:cNvSpPr/>
          <p:nvPr/>
        </p:nvSpPr>
        <p:spPr>
          <a:xfrm>
            <a:off x="2713527" y="3465191"/>
            <a:ext cx="1643509" cy="1222028"/>
          </a:xfrm>
          <a:custGeom>
            <a:avLst/>
            <a:gdLst/>
            <a:ahLst/>
            <a:cxnLst/>
            <a:rect l="l" t="t" r="r" b="b"/>
            <a:pathLst>
              <a:path w="2337435" h="1737995">
                <a:moveTo>
                  <a:pt x="2266873" y="21297"/>
                </a:moveTo>
                <a:lnTo>
                  <a:pt x="2259990" y="19519"/>
                </a:lnTo>
                <a:lnTo>
                  <a:pt x="2184387" y="0"/>
                </a:lnTo>
                <a:lnTo>
                  <a:pt x="2206269" y="21297"/>
                </a:lnTo>
                <a:lnTo>
                  <a:pt x="0" y="493750"/>
                </a:lnTo>
                <a:lnTo>
                  <a:pt x="5321" y="518591"/>
                </a:lnTo>
                <a:lnTo>
                  <a:pt x="2211578" y="46126"/>
                </a:lnTo>
                <a:lnTo>
                  <a:pt x="2200338" y="74510"/>
                </a:lnTo>
                <a:lnTo>
                  <a:pt x="2266873" y="21297"/>
                </a:lnTo>
                <a:close/>
              </a:path>
              <a:path w="2337435" h="1737995">
                <a:moveTo>
                  <a:pt x="2336977" y="206032"/>
                </a:moveTo>
                <a:lnTo>
                  <a:pt x="2252383" y="216128"/>
                </a:lnTo>
                <a:lnTo>
                  <a:pt x="2280501" y="228028"/>
                </a:lnTo>
                <a:lnTo>
                  <a:pt x="20281" y="1716659"/>
                </a:lnTo>
                <a:lnTo>
                  <a:pt x="34251" y="1737868"/>
                </a:lnTo>
                <a:lnTo>
                  <a:pt x="2294471" y="249237"/>
                </a:lnTo>
                <a:lnTo>
                  <a:pt x="2294305" y="279768"/>
                </a:lnTo>
                <a:lnTo>
                  <a:pt x="2326944" y="223367"/>
                </a:lnTo>
                <a:lnTo>
                  <a:pt x="2336977" y="206032"/>
                </a:lnTo>
                <a:close/>
              </a:path>
            </a:pathLst>
          </a:custGeom>
          <a:solidFill>
            <a:srgbClr val="000000"/>
          </a:solidFill>
        </p:spPr>
        <p:txBody>
          <a:bodyPr wrap="square" lIns="0" tIns="0" rIns="0" bIns="0" rtlCol="0"/>
          <a:lstStyle/>
          <a:p>
            <a:endParaRPr sz="1266"/>
          </a:p>
        </p:txBody>
      </p:sp>
      <p:sp>
        <p:nvSpPr>
          <p:cNvPr id="24" name="object 24"/>
          <p:cNvSpPr/>
          <p:nvPr/>
        </p:nvSpPr>
        <p:spPr>
          <a:xfrm>
            <a:off x="2710008" y="2526968"/>
            <a:ext cx="1633240" cy="2726680"/>
          </a:xfrm>
          <a:custGeom>
            <a:avLst/>
            <a:gdLst/>
            <a:ahLst/>
            <a:cxnLst/>
            <a:rect l="l" t="t" r="r" b="b"/>
            <a:pathLst>
              <a:path w="2322829" h="3877945">
                <a:moveTo>
                  <a:pt x="2322207" y="2328837"/>
                </a:moveTo>
                <a:lnTo>
                  <a:pt x="2312060" y="2308174"/>
                </a:lnTo>
                <a:lnTo>
                  <a:pt x="2284679" y="2252357"/>
                </a:lnTo>
                <a:lnTo>
                  <a:pt x="2282748" y="2282825"/>
                </a:lnTo>
                <a:lnTo>
                  <a:pt x="1316837" y="1546923"/>
                </a:lnTo>
                <a:lnTo>
                  <a:pt x="2292693" y="367499"/>
                </a:lnTo>
                <a:lnTo>
                  <a:pt x="2288286" y="352882"/>
                </a:lnTo>
                <a:lnTo>
                  <a:pt x="2292693" y="367499"/>
                </a:lnTo>
                <a:lnTo>
                  <a:pt x="2301468" y="396748"/>
                </a:lnTo>
                <a:lnTo>
                  <a:pt x="2313495" y="344792"/>
                </a:lnTo>
                <a:lnTo>
                  <a:pt x="2320683" y="313740"/>
                </a:lnTo>
                <a:lnTo>
                  <a:pt x="2242756" y="348170"/>
                </a:lnTo>
                <a:lnTo>
                  <a:pt x="2273122" y="351307"/>
                </a:lnTo>
                <a:lnTo>
                  <a:pt x="1296619" y="1531518"/>
                </a:lnTo>
                <a:lnTo>
                  <a:pt x="1280414" y="1519174"/>
                </a:lnTo>
                <a:lnTo>
                  <a:pt x="1280414" y="1551114"/>
                </a:lnTo>
                <a:lnTo>
                  <a:pt x="1028090" y="1856066"/>
                </a:lnTo>
                <a:lnTo>
                  <a:pt x="1011504" y="1834819"/>
                </a:lnTo>
                <a:lnTo>
                  <a:pt x="1011504" y="1876107"/>
                </a:lnTo>
                <a:lnTo>
                  <a:pt x="859193" y="2060194"/>
                </a:lnTo>
                <a:lnTo>
                  <a:pt x="841336" y="2055533"/>
                </a:lnTo>
                <a:lnTo>
                  <a:pt x="841336" y="2081784"/>
                </a:lnTo>
                <a:lnTo>
                  <a:pt x="632015" y="2334768"/>
                </a:lnTo>
                <a:lnTo>
                  <a:pt x="85090" y="1884375"/>
                </a:lnTo>
                <a:lnTo>
                  <a:pt x="841336" y="2081784"/>
                </a:lnTo>
                <a:lnTo>
                  <a:pt x="841336" y="2055533"/>
                </a:lnTo>
                <a:lnTo>
                  <a:pt x="42621" y="1847037"/>
                </a:lnTo>
                <a:lnTo>
                  <a:pt x="636968" y="1396314"/>
                </a:lnTo>
                <a:lnTo>
                  <a:pt x="1011504" y="1876107"/>
                </a:lnTo>
                <a:lnTo>
                  <a:pt x="1011504" y="1834819"/>
                </a:lnTo>
                <a:lnTo>
                  <a:pt x="657212" y="1380959"/>
                </a:lnTo>
                <a:lnTo>
                  <a:pt x="857618" y="1228991"/>
                </a:lnTo>
                <a:lnTo>
                  <a:pt x="1280414" y="1551114"/>
                </a:lnTo>
                <a:lnTo>
                  <a:pt x="1280414" y="1519174"/>
                </a:lnTo>
                <a:lnTo>
                  <a:pt x="878624" y="1213053"/>
                </a:lnTo>
                <a:lnTo>
                  <a:pt x="2187791" y="220243"/>
                </a:lnTo>
                <a:lnTo>
                  <a:pt x="2189645" y="250710"/>
                </a:lnTo>
                <a:lnTo>
                  <a:pt x="2217178" y="194881"/>
                </a:lnTo>
                <a:lnTo>
                  <a:pt x="2227338" y="174307"/>
                </a:lnTo>
                <a:lnTo>
                  <a:pt x="2143607" y="190004"/>
                </a:lnTo>
                <a:lnTo>
                  <a:pt x="2172449" y="199999"/>
                </a:lnTo>
                <a:lnTo>
                  <a:pt x="857656" y="1197076"/>
                </a:lnTo>
                <a:lnTo>
                  <a:pt x="836650" y="1181074"/>
                </a:lnTo>
                <a:lnTo>
                  <a:pt x="836650" y="1213015"/>
                </a:lnTo>
                <a:lnTo>
                  <a:pt x="641578" y="1360932"/>
                </a:lnTo>
                <a:lnTo>
                  <a:pt x="70358" y="629183"/>
                </a:lnTo>
                <a:lnTo>
                  <a:pt x="836650" y="1213015"/>
                </a:lnTo>
                <a:lnTo>
                  <a:pt x="836650" y="1181074"/>
                </a:lnTo>
                <a:lnTo>
                  <a:pt x="93319" y="614730"/>
                </a:lnTo>
                <a:lnTo>
                  <a:pt x="2173541" y="44526"/>
                </a:lnTo>
                <a:lnTo>
                  <a:pt x="2163915" y="73494"/>
                </a:lnTo>
                <a:lnTo>
                  <a:pt x="2226030" y="17780"/>
                </a:lnTo>
                <a:lnTo>
                  <a:pt x="2227338" y="16598"/>
                </a:lnTo>
                <a:lnTo>
                  <a:pt x="2143772" y="0"/>
                </a:lnTo>
                <a:lnTo>
                  <a:pt x="2166823" y="20027"/>
                </a:lnTo>
                <a:lnTo>
                  <a:pt x="67894" y="595363"/>
                </a:lnTo>
                <a:lnTo>
                  <a:pt x="60452" y="589686"/>
                </a:lnTo>
                <a:lnTo>
                  <a:pt x="53022" y="599440"/>
                </a:lnTo>
                <a:lnTo>
                  <a:pt x="49390" y="600430"/>
                </a:lnTo>
                <a:lnTo>
                  <a:pt x="50139" y="603211"/>
                </a:lnTo>
                <a:lnTo>
                  <a:pt x="42722" y="593775"/>
                </a:lnTo>
                <a:lnTo>
                  <a:pt x="22694" y="609409"/>
                </a:lnTo>
                <a:lnTo>
                  <a:pt x="621347" y="1376286"/>
                </a:lnTo>
                <a:lnTo>
                  <a:pt x="0" y="1847481"/>
                </a:lnTo>
                <a:lnTo>
                  <a:pt x="15341" y="1867725"/>
                </a:lnTo>
                <a:lnTo>
                  <a:pt x="33820" y="1853717"/>
                </a:lnTo>
                <a:lnTo>
                  <a:pt x="32893" y="1857273"/>
                </a:lnTo>
                <a:lnTo>
                  <a:pt x="24549" y="1867408"/>
                </a:lnTo>
                <a:lnTo>
                  <a:pt x="615823" y="2354338"/>
                </a:lnTo>
                <a:lnTo>
                  <a:pt x="46596" y="3042310"/>
                </a:lnTo>
                <a:lnTo>
                  <a:pt x="49047" y="3044355"/>
                </a:lnTo>
                <a:lnTo>
                  <a:pt x="33248" y="3038500"/>
                </a:lnTo>
                <a:lnTo>
                  <a:pt x="24434" y="3062325"/>
                </a:lnTo>
                <a:lnTo>
                  <a:pt x="2179688" y="3859771"/>
                </a:lnTo>
                <a:lnTo>
                  <a:pt x="2154999" y="3877729"/>
                </a:lnTo>
                <a:lnTo>
                  <a:pt x="2239683" y="3868432"/>
                </a:lnTo>
                <a:lnTo>
                  <a:pt x="2234323" y="3862717"/>
                </a:lnTo>
                <a:lnTo>
                  <a:pt x="2181441" y="3806253"/>
                </a:lnTo>
                <a:lnTo>
                  <a:pt x="2188502" y="3835958"/>
                </a:lnTo>
                <a:lnTo>
                  <a:pt x="83286" y="3057029"/>
                </a:lnTo>
                <a:lnTo>
                  <a:pt x="1182649" y="2821127"/>
                </a:lnTo>
                <a:lnTo>
                  <a:pt x="2198471" y="3657638"/>
                </a:lnTo>
                <a:lnTo>
                  <a:pt x="2169249" y="3666477"/>
                </a:lnTo>
                <a:lnTo>
                  <a:pt x="2252294" y="3685502"/>
                </a:lnTo>
                <a:lnTo>
                  <a:pt x="2242312" y="3663023"/>
                </a:lnTo>
                <a:lnTo>
                  <a:pt x="2217686" y="3607651"/>
                </a:lnTo>
                <a:lnTo>
                  <a:pt x="2214613" y="3638029"/>
                </a:lnTo>
                <a:lnTo>
                  <a:pt x="1214335" y="2814332"/>
                </a:lnTo>
                <a:lnTo>
                  <a:pt x="1667941" y="2717000"/>
                </a:lnTo>
                <a:lnTo>
                  <a:pt x="2257971" y="3472789"/>
                </a:lnTo>
                <a:lnTo>
                  <a:pt x="2227529" y="3475075"/>
                </a:lnTo>
                <a:lnTo>
                  <a:pt x="2304453" y="3511689"/>
                </a:lnTo>
                <a:lnTo>
                  <a:pt x="2297950" y="3479469"/>
                </a:lnTo>
                <a:lnTo>
                  <a:pt x="2287600" y="3428187"/>
                </a:lnTo>
                <a:lnTo>
                  <a:pt x="2277999" y="3457168"/>
                </a:lnTo>
                <a:lnTo>
                  <a:pt x="1695538" y="2711069"/>
                </a:lnTo>
                <a:lnTo>
                  <a:pt x="2170620" y="2609126"/>
                </a:lnTo>
                <a:lnTo>
                  <a:pt x="2176221" y="2594940"/>
                </a:lnTo>
                <a:lnTo>
                  <a:pt x="2170620" y="2609126"/>
                </a:lnTo>
                <a:lnTo>
                  <a:pt x="2159393" y="2637510"/>
                </a:lnTo>
                <a:lnTo>
                  <a:pt x="2225903" y="2584272"/>
                </a:lnTo>
                <a:lnTo>
                  <a:pt x="2219096" y="2582519"/>
                </a:lnTo>
                <a:lnTo>
                  <a:pt x="2143404" y="2563012"/>
                </a:lnTo>
                <a:lnTo>
                  <a:pt x="2165286" y="2584297"/>
                </a:lnTo>
                <a:lnTo>
                  <a:pt x="1678178" y="2688831"/>
                </a:lnTo>
                <a:lnTo>
                  <a:pt x="1650568" y="2653474"/>
                </a:lnTo>
                <a:lnTo>
                  <a:pt x="1650568" y="2694749"/>
                </a:lnTo>
                <a:lnTo>
                  <a:pt x="1189316" y="2793720"/>
                </a:lnTo>
                <a:lnTo>
                  <a:pt x="1157630" y="2767634"/>
                </a:lnTo>
                <a:lnTo>
                  <a:pt x="1157630" y="2800527"/>
                </a:lnTo>
                <a:lnTo>
                  <a:pt x="90081" y="3029597"/>
                </a:lnTo>
                <a:lnTo>
                  <a:pt x="635431" y="2370480"/>
                </a:lnTo>
                <a:lnTo>
                  <a:pt x="1157630" y="2800527"/>
                </a:lnTo>
                <a:lnTo>
                  <a:pt x="1157630" y="2767634"/>
                </a:lnTo>
                <a:lnTo>
                  <a:pt x="651611" y="2350922"/>
                </a:lnTo>
                <a:lnTo>
                  <a:pt x="868451" y="2088857"/>
                </a:lnTo>
                <a:lnTo>
                  <a:pt x="1256690" y="2190191"/>
                </a:lnTo>
                <a:lnTo>
                  <a:pt x="1650568" y="2694749"/>
                </a:lnTo>
                <a:lnTo>
                  <a:pt x="1650568" y="2653474"/>
                </a:lnTo>
                <a:lnTo>
                  <a:pt x="1297165" y="2200745"/>
                </a:lnTo>
                <a:lnTo>
                  <a:pt x="2237397" y="2446159"/>
                </a:lnTo>
                <a:lnTo>
                  <a:pt x="2214588" y="2466454"/>
                </a:lnTo>
                <a:lnTo>
                  <a:pt x="2297938" y="2448839"/>
                </a:lnTo>
                <a:lnTo>
                  <a:pt x="2297315" y="2448293"/>
                </a:lnTo>
                <a:lnTo>
                  <a:pt x="2233828" y="2392730"/>
                </a:lnTo>
                <a:lnTo>
                  <a:pt x="2243798" y="2421585"/>
                </a:lnTo>
                <a:lnTo>
                  <a:pt x="1271435" y="2167788"/>
                </a:lnTo>
                <a:lnTo>
                  <a:pt x="1230960" y="2115947"/>
                </a:lnTo>
                <a:lnTo>
                  <a:pt x="1230960" y="2157222"/>
                </a:lnTo>
                <a:lnTo>
                  <a:pt x="886307" y="2067267"/>
                </a:lnTo>
                <a:lnTo>
                  <a:pt x="1027506" y="1896618"/>
                </a:lnTo>
                <a:lnTo>
                  <a:pt x="1230960" y="2157222"/>
                </a:lnTo>
                <a:lnTo>
                  <a:pt x="1230960" y="2115947"/>
                </a:lnTo>
                <a:lnTo>
                  <a:pt x="1044092" y="1876577"/>
                </a:lnTo>
                <a:lnTo>
                  <a:pt x="1300632" y="1566519"/>
                </a:lnTo>
                <a:lnTo>
                  <a:pt x="2267356" y="2303018"/>
                </a:lnTo>
                <a:lnTo>
                  <a:pt x="2238502" y="2312962"/>
                </a:lnTo>
                <a:lnTo>
                  <a:pt x="2322207" y="2328837"/>
                </a:lnTo>
                <a:close/>
              </a:path>
            </a:pathLst>
          </a:custGeom>
          <a:solidFill>
            <a:srgbClr val="000000"/>
          </a:solidFill>
        </p:spPr>
        <p:txBody>
          <a:bodyPr wrap="square" lIns="0" tIns="0" rIns="0" bIns="0" rtlCol="0"/>
          <a:lstStyle/>
          <a:p>
            <a:endParaRPr sz="1266"/>
          </a:p>
        </p:txBody>
      </p:sp>
      <p:sp>
        <p:nvSpPr>
          <p:cNvPr id="25" name="object 25"/>
          <p:cNvSpPr/>
          <p:nvPr/>
        </p:nvSpPr>
        <p:spPr>
          <a:xfrm>
            <a:off x="4845411" y="3449659"/>
            <a:ext cx="1568053" cy="774650"/>
          </a:xfrm>
          <a:custGeom>
            <a:avLst/>
            <a:gdLst/>
            <a:ahLst/>
            <a:cxnLst/>
            <a:rect l="l" t="t" r="r" b="b"/>
            <a:pathLst>
              <a:path w="2230120" h="1101725">
                <a:moveTo>
                  <a:pt x="2171312" y="1085988"/>
                </a:moveTo>
                <a:lnTo>
                  <a:pt x="2144928" y="1101356"/>
                </a:lnTo>
                <a:lnTo>
                  <a:pt x="2230120" y="1100645"/>
                </a:lnTo>
                <a:lnTo>
                  <a:pt x="2221776" y="1089710"/>
                </a:lnTo>
                <a:lnTo>
                  <a:pt x="2178913" y="1089710"/>
                </a:lnTo>
                <a:lnTo>
                  <a:pt x="2171312" y="1085988"/>
                </a:lnTo>
                <a:close/>
              </a:path>
              <a:path w="2230120" h="1101725">
                <a:moveTo>
                  <a:pt x="2184501" y="1078306"/>
                </a:moveTo>
                <a:lnTo>
                  <a:pt x="2171312" y="1085988"/>
                </a:lnTo>
                <a:lnTo>
                  <a:pt x="2178913" y="1089710"/>
                </a:lnTo>
                <a:lnTo>
                  <a:pt x="2184501" y="1078306"/>
                </a:lnTo>
                <a:close/>
              </a:path>
              <a:path w="2230120" h="1101725">
                <a:moveTo>
                  <a:pt x="2178443" y="1032916"/>
                </a:moveTo>
                <a:lnTo>
                  <a:pt x="2182482" y="1063176"/>
                </a:lnTo>
                <a:lnTo>
                  <a:pt x="2190089" y="1066901"/>
                </a:lnTo>
                <a:lnTo>
                  <a:pt x="2178913" y="1089710"/>
                </a:lnTo>
                <a:lnTo>
                  <a:pt x="2221776" y="1089710"/>
                </a:lnTo>
                <a:lnTo>
                  <a:pt x="2178443" y="1032916"/>
                </a:lnTo>
                <a:close/>
              </a:path>
              <a:path w="2230120" h="1101725">
                <a:moveTo>
                  <a:pt x="11175" y="0"/>
                </a:moveTo>
                <a:lnTo>
                  <a:pt x="0" y="22809"/>
                </a:lnTo>
                <a:lnTo>
                  <a:pt x="2171312" y="1085988"/>
                </a:lnTo>
                <a:lnTo>
                  <a:pt x="2184501" y="1078306"/>
                </a:lnTo>
                <a:lnTo>
                  <a:pt x="2182482" y="1063176"/>
                </a:lnTo>
                <a:lnTo>
                  <a:pt x="11175" y="0"/>
                </a:lnTo>
                <a:close/>
              </a:path>
              <a:path w="2230120" h="1101725">
                <a:moveTo>
                  <a:pt x="2182482" y="1063176"/>
                </a:moveTo>
                <a:lnTo>
                  <a:pt x="2184501" y="1078306"/>
                </a:lnTo>
                <a:lnTo>
                  <a:pt x="2190089" y="1066901"/>
                </a:lnTo>
                <a:lnTo>
                  <a:pt x="2182482" y="1063176"/>
                </a:lnTo>
                <a:close/>
              </a:path>
            </a:pathLst>
          </a:custGeom>
          <a:solidFill>
            <a:srgbClr val="000000"/>
          </a:solidFill>
        </p:spPr>
        <p:txBody>
          <a:bodyPr wrap="square" lIns="0" tIns="0" rIns="0" bIns="0" rtlCol="0"/>
          <a:lstStyle/>
          <a:p>
            <a:endParaRPr sz="1266"/>
          </a:p>
        </p:txBody>
      </p:sp>
      <p:sp>
        <p:nvSpPr>
          <p:cNvPr id="26" name="object 26"/>
          <p:cNvSpPr/>
          <p:nvPr/>
        </p:nvSpPr>
        <p:spPr>
          <a:xfrm>
            <a:off x="4831683" y="4312263"/>
            <a:ext cx="1579215" cy="53578"/>
          </a:xfrm>
          <a:custGeom>
            <a:avLst/>
            <a:gdLst/>
            <a:ahLst/>
            <a:cxnLst/>
            <a:rect l="l" t="t" r="r" b="b"/>
            <a:pathLst>
              <a:path w="2245995" h="76200">
                <a:moveTo>
                  <a:pt x="2169464" y="0"/>
                </a:moveTo>
                <a:lnTo>
                  <a:pt x="2186246" y="25502"/>
                </a:lnTo>
                <a:lnTo>
                  <a:pt x="2194699" y="25552"/>
                </a:lnTo>
                <a:lnTo>
                  <a:pt x="2194547" y="50952"/>
                </a:lnTo>
                <a:lnTo>
                  <a:pt x="2186059" y="50952"/>
                </a:lnTo>
                <a:lnTo>
                  <a:pt x="2169007" y="76199"/>
                </a:lnTo>
                <a:lnTo>
                  <a:pt x="2220269" y="50952"/>
                </a:lnTo>
                <a:lnTo>
                  <a:pt x="2194547" y="50952"/>
                </a:lnTo>
                <a:lnTo>
                  <a:pt x="2220370" y="50902"/>
                </a:lnTo>
                <a:lnTo>
                  <a:pt x="2245436" y="38557"/>
                </a:lnTo>
                <a:lnTo>
                  <a:pt x="2169464" y="0"/>
                </a:lnTo>
                <a:close/>
              </a:path>
              <a:path w="2245995" h="76200">
                <a:moveTo>
                  <a:pt x="2194623" y="38271"/>
                </a:moveTo>
                <a:lnTo>
                  <a:pt x="2186092" y="50902"/>
                </a:lnTo>
                <a:lnTo>
                  <a:pt x="2194547" y="50952"/>
                </a:lnTo>
                <a:lnTo>
                  <a:pt x="2194623" y="38271"/>
                </a:lnTo>
                <a:close/>
              </a:path>
              <a:path w="2245995" h="76200">
                <a:moveTo>
                  <a:pt x="152" y="12649"/>
                </a:moveTo>
                <a:lnTo>
                  <a:pt x="0" y="38049"/>
                </a:lnTo>
                <a:lnTo>
                  <a:pt x="2186092" y="50902"/>
                </a:lnTo>
                <a:lnTo>
                  <a:pt x="2194623" y="38271"/>
                </a:lnTo>
                <a:lnTo>
                  <a:pt x="2194502" y="38049"/>
                </a:lnTo>
                <a:lnTo>
                  <a:pt x="2186246" y="25502"/>
                </a:lnTo>
                <a:lnTo>
                  <a:pt x="152" y="12649"/>
                </a:lnTo>
                <a:close/>
              </a:path>
              <a:path w="2245995" h="76200">
                <a:moveTo>
                  <a:pt x="2186246" y="25502"/>
                </a:moveTo>
                <a:lnTo>
                  <a:pt x="2194623" y="38233"/>
                </a:lnTo>
                <a:lnTo>
                  <a:pt x="2194699" y="25552"/>
                </a:lnTo>
                <a:lnTo>
                  <a:pt x="2186246" y="25502"/>
                </a:lnTo>
                <a:close/>
              </a:path>
            </a:pathLst>
          </a:custGeom>
          <a:solidFill>
            <a:srgbClr val="000000"/>
          </a:solidFill>
        </p:spPr>
        <p:txBody>
          <a:bodyPr wrap="square" lIns="0" tIns="0" rIns="0" bIns="0" rtlCol="0"/>
          <a:lstStyle/>
          <a:p>
            <a:endParaRPr sz="1266"/>
          </a:p>
        </p:txBody>
      </p:sp>
      <p:sp>
        <p:nvSpPr>
          <p:cNvPr id="27" name="object 27"/>
          <p:cNvSpPr/>
          <p:nvPr/>
        </p:nvSpPr>
        <p:spPr>
          <a:xfrm>
            <a:off x="4845412" y="4480097"/>
            <a:ext cx="1593056" cy="717054"/>
          </a:xfrm>
          <a:custGeom>
            <a:avLst/>
            <a:gdLst/>
            <a:ahLst/>
            <a:cxnLst/>
            <a:rect l="l" t="t" r="r" b="b"/>
            <a:pathLst>
              <a:path w="2265679" h="1019809">
                <a:moveTo>
                  <a:pt x="2205773" y="16331"/>
                </a:moveTo>
                <a:lnTo>
                  <a:pt x="0" y="996124"/>
                </a:lnTo>
                <a:lnTo>
                  <a:pt x="10312" y="1019340"/>
                </a:lnTo>
                <a:lnTo>
                  <a:pt x="2216082" y="39543"/>
                </a:lnTo>
                <a:lnTo>
                  <a:pt x="2218664" y="24498"/>
                </a:lnTo>
                <a:lnTo>
                  <a:pt x="2205773" y="16331"/>
                </a:lnTo>
                <a:close/>
              </a:path>
              <a:path w="2265679" h="1019809">
                <a:moveTo>
                  <a:pt x="2257675" y="12890"/>
                </a:moveTo>
                <a:lnTo>
                  <a:pt x="2213521" y="12890"/>
                </a:lnTo>
                <a:lnTo>
                  <a:pt x="2223820" y="36106"/>
                </a:lnTo>
                <a:lnTo>
                  <a:pt x="2216082" y="39543"/>
                </a:lnTo>
                <a:lnTo>
                  <a:pt x="2210917" y="69634"/>
                </a:lnTo>
                <a:lnTo>
                  <a:pt x="2257675" y="12890"/>
                </a:lnTo>
                <a:close/>
              </a:path>
              <a:path w="2265679" h="1019809">
                <a:moveTo>
                  <a:pt x="2213521" y="12890"/>
                </a:moveTo>
                <a:lnTo>
                  <a:pt x="2205773" y="16331"/>
                </a:lnTo>
                <a:lnTo>
                  <a:pt x="2218664" y="24498"/>
                </a:lnTo>
                <a:lnTo>
                  <a:pt x="2216082" y="39543"/>
                </a:lnTo>
                <a:lnTo>
                  <a:pt x="2223820" y="36106"/>
                </a:lnTo>
                <a:lnTo>
                  <a:pt x="2213521" y="12890"/>
                </a:lnTo>
                <a:close/>
              </a:path>
              <a:path w="2265679" h="1019809">
                <a:moveTo>
                  <a:pt x="2179993" y="0"/>
                </a:moveTo>
                <a:lnTo>
                  <a:pt x="2205773" y="16331"/>
                </a:lnTo>
                <a:lnTo>
                  <a:pt x="2213521" y="12890"/>
                </a:lnTo>
                <a:lnTo>
                  <a:pt x="2257675" y="12890"/>
                </a:lnTo>
                <a:lnTo>
                  <a:pt x="2265095" y="3886"/>
                </a:lnTo>
                <a:lnTo>
                  <a:pt x="2179993" y="0"/>
                </a:lnTo>
                <a:close/>
              </a:path>
            </a:pathLst>
          </a:custGeom>
          <a:solidFill>
            <a:srgbClr val="000000"/>
          </a:solidFill>
        </p:spPr>
        <p:txBody>
          <a:bodyPr wrap="square" lIns="0" tIns="0" rIns="0" bIns="0" rtlCol="0"/>
          <a:lstStyle/>
          <a:p>
            <a:endParaRPr sz="1266"/>
          </a:p>
        </p:txBody>
      </p:sp>
      <p:sp>
        <p:nvSpPr>
          <p:cNvPr id="28" name="object 28"/>
          <p:cNvSpPr/>
          <p:nvPr/>
        </p:nvSpPr>
        <p:spPr>
          <a:xfrm>
            <a:off x="4826487" y="2520519"/>
            <a:ext cx="1649760" cy="2666405"/>
          </a:xfrm>
          <a:custGeom>
            <a:avLst/>
            <a:gdLst/>
            <a:ahLst/>
            <a:cxnLst/>
            <a:rect l="l" t="t" r="r" b="b"/>
            <a:pathLst>
              <a:path w="2346325" h="3792220">
                <a:moveTo>
                  <a:pt x="2219363" y="608330"/>
                </a:moveTo>
                <a:lnTo>
                  <a:pt x="2218042" y="607148"/>
                </a:lnTo>
                <a:lnTo>
                  <a:pt x="2155939" y="551446"/>
                </a:lnTo>
                <a:lnTo>
                  <a:pt x="2165553" y="580415"/>
                </a:lnTo>
                <a:lnTo>
                  <a:pt x="47701" y="0"/>
                </a:lnTo>
                <a:lnTo>
                  <a:pt x="40982" y="24498"/>
                </a:lnTo>
                <a:lnTo>
                  <a:pt x="2158847" y="604913"/>
                </a:lnTo>
                <a:lnTo>
                  <a:pt x="2135797" y="624928"/>
                </a:lnTo>
                <a:lnTo>
                  <a:pt x="2219363" y="608330"/>
                </a:lnTo>
                <a:close/>
              </a:path>
              <a:path w="2346325" h="3792220">
                <a:moveTo>
                  <a:pt x="2345880" y="1116025"/>
                </a:moveTo>
                <a:lnTo>
                  <a:pt x="2267343" y="1149032"/>
                </a:lnTo>
                <a:lnTo>
                  <a:pt x="2297646" y="1152728"/>
                </a:lnTo>
                <a:lnTo>
                  <a:pt x="1796808" y="1736191"/>
                </a:lnTo>
                <a:lnTo>
                  <a:pt x="1544891" y="1490726"/>
                </a:lnTo>
                <a:lnTo>
                  <a:pt x="2234146" y="990574"/>
                </a:lnTo>
                <a:lnTo>
                  <a:pt x="2235365" y="1021067"/>
                </a:lnTo>
                <a:lnTo>
                  <a:pt x="2264499" y="965022"/>
                </a:lnTo>
                <a:lnTo>
                  <a:pt x="2274671" y="945476"/>
                </a:lnTo>
                <a:lnTo>
                  <a:pt x="2190623" y="959396"/>
                </a:lnTo>
                <a:lnTo>
                  <a:pt x="2219236" y="970013"/>
                </a:lnTo>
                <a:lnTo>
                  <a:pt x="1526438" y="1472742"/>
                </a:lnTo>
                <a:lnTo>
                  <a:pt x="1132967" y="1089367"/>
                </a:lnTo>
                <a:lnTo>
                  <a:pt x="2172703" y="830021"/>
                </a:lnTo>
                <a:lnTo>
                  <a:pt x="2162429" y="858761"/>
                </a:lnTo>
                <a:lnTo>
                  <a:pt x="2227135" y="803351"/>
                </a:lnTo>
                <a:lnTo>
                  <a:pt x="2143988" y="784821"/>
                </a:lnTo>
                <a:lnTo>
                  <a:pt x="2166569" y="805383"/>
                </a:lnTo>
                <a:lnTo>
                  <a:pt x="1111580" y="1068527"/>
                </a:lnTo>
                <a:lnTo>
                  <a:pt x="47066" y="31267"/>
                </a:lnTo>
                <a:lnTo>
                  <a:pt x="29337" y="49453"/>
                </a:lnTo>
                <a:lnTo>
                  <a:pt x="1082611" y="1075753"/>
                </a:lnTo>
                <a:lnTo>
                  <a:pt x="49479" y="1333436"/>
                </a:lnTo>
                <a:lnTo>
                  <a:pt x="55626" y="1358074"/>
                </a:lnTo>
                <a:lnTo>
                  <a:pt x="1103998" y="1096594"/>
                </a:lnTo>
                <a:lnTo>
                  <a:pt x="1505572" y="1487881"/>
                </a:lnTo>
                <a:lnTo>
                  <a:pt x="0" y="2580386"/>
                </a:lnTo>
                <a:lnTo>
                  <a:pt x="14922" y="2600947"/>
                </a:lnTo>
                <a:lnTo>
                  <a:pt x="1524038" y="1505864"/>
                </a:lnTo>
                <a:lnTo>
                  <a:pt x="1780235" y="1755495"/>
                </a:lnTo>
                <a:lnTo>
                  <a:pt x="46532" y="3775202"/>
                </a:lnTo>
                <a:lnTo>
                  <a:pt x="65811" y="3791750"/>
                </a:lnTo>
                <a:lnTo>
                  <a:pt x="1798459" y="1773262"/>
                </a:lnTo>
                <a:lnTo>
                  <a:pt x="2260930" y="2223871"/>
                </a:lnTo>
                <a:lnTo>
                  <a:pt x="2231085" y="2230247"/>
                </a:lnTo>
                <a:lnTo>
                  <a:pt x="2312251" y="2256129"/>
                </a:lnTo>
                <a:lnTo>
                  <a:pt x="2303081" y="2229777"/>
                </a:lnTo>
                <a:lnTo>
                  <a:pt x="2284260" y="2175675"/>
                </a:lnTo>
                <a:lnTo>
                  <a:pt x="2278659" y="2205685"/>
                </a:lnTo>
                <a:lnTo>
                  <a:pt x="2275852" y="2202954"/>
                </a:lnTo>
                <a:lnTo>
                  <a:pt x="2275852" y="2220684"/>
                </a:lnTo>
                <a:lnTo>
                  <a:pt x="2267000" y="2229777"/>
                </a:lnTo>
                <a:lnTo>
                  <a:pt x="2275840" y="2220684"/>
                </a:lnTo>
                <a:lnTo>
                  <a:pt x="2275852" y="2202954"/>
                </a:lnTo>
                <a:lnTo>
                  <a:pt x="1815033" y="1753946"/>
                </a:lnTo>
                <a:lnTo>
                  <a:pt x="2316924" y="1169263"/>
                </a:lnTo>
                <a:lnTo>
                  <a:pt x="2325154" y="1198664"/>
                </a:lnTo>
                <a:lnTo>
                  <a:pt x="2338286" y="1146302"/>
                </a:lnTo>
                <a:lnTo>
                  <a:pt x="2345880" y="1116025"/>
                </a:lnTo>
                <a:close/>
              </a:path>
            </a:pathLst>
          </a:custGeom>
          <a:solidFill>
            <a:srgbClr val="000000"/>
          </a:solidFill>
        </p:spPr>
        <p:txBody>
          <a:bodyPr wrap="square" lIns="0" tIns="0" rIns="0" bIns="0" rtlCol="0"/>
          <a:lstStyle/>
          <a:p>
            <a:endParaRPr sz="1266"/>
          </a:p>
        </p:txBody>
      </p:sp>
      <p:sp>
        <p:nvSpPr>
          <p:cNvPr id="29" name="object 29"/>
          <p:cNvSpPr txBox="1">
            <a:spLocks noGrp="1"/>
          </p:cNvSpPr>
          <p:nvPr>
            <p:ph type="title"/>
          </p:nvPr>
        </p:nvSpPr>
        <p:spPr>
          <a:xfrm>
            <a:off x="2179880" y="596589"/>
            <a:ext cx="2968872" cy="790630"/>
          </a:xfrm>
          <a:prstGeom prst="rect">
            <a:avLst/>
          </a:prstGeom>
        </p:spPr>
        <p:txBody>
          <a:bodyPr vert="horz" wrap="square" lIns="0" tIns="20984" rIns="0" bIns="0" rtlCol="0" anchor="ctr">
            <a:spAutoFit/>
          </a:bodyPr>
          <a:lstStyle/>
          <a:p>
            <a:pPr marL="8929" marR="3572" indent="624609">
              <a:lnSpc>
                <a:spcPts val="3016"/>
              </a:lnSpc>
              <a:spcBef>
                <a:spcPts val="165"/>
              </a:spcBef>
              <a:tabLst>
                <a:tab pos="741138" algn="l"/>
                <a:tab pos="1223324" algn="l"/>
                <a:tab pos="2009108" algn="l"/>
                <a:tab pos="2330566" algn="l"/>
                <a:tab pos="2367176" algn="l"/>
              </a:tabLst>
            </a:pPr>
            <a:r>
              <a:rPr sz="2531" spc="-14" dirty="0">
                <a:solidFill>
                  <a:srgbClr val="00882B"/>
                </a:solidFill>
                <a:latin typeface="Calibri" panose="020F0502020204030204" pitchFamily="34" charset="0"/>
                <a:cs typeface="Calibri" panose="020F0502020204030204" pitchFamily="34" charset="0"/>
              </a:rPr>
              <a:t>this</a:t>
            </a:r>
            <a:r>
              <a:rPr sz="2531" dirty="0">
                <a:solidFill>
                  <a:srgbClr val="00882B"/>
                </a:solidFill>
                <a:latin typeface="Calibri" panose="020F0502020204030204" pitchFamily="34" charset="0"/>
                <a:cs typeface="Calibri" panose="020F0502020204030204" pitchFamily="34" charset="0"/>
              </a:rPr>
              <a:t>	</a:t>
            </a:r>
            <a:r>
              <a:rPr sz="2531" spc="-7" dirty="0">
                <a:solidFill>
                  <a:srgbClr val="00882B"/>
                </a:solidFill>
                <a:latin typeface="Calibri" panose="020F0502020204030204" pitchFamily="34" charset="0"/>
                <a:cs typeface="Calibri" panose="020F0502020204030204" pitchFamily="34" charset="0"/>
              </a:rPr>
              <a:t>layer</a:t>
            </a:r>
            <a:r>
              <a:rPr lang="zh-CN" altLang="en-US" sz="2531" spc="-7" dirty="0">
                <a:solidFill>
                  <a:srgbClr val="00882B"/>
                </a:solidFill>
                <a:latin typeface="Calibri" panose="020F0502020204030204" pitchFamily="34" charset="0"/>
                <a:cs typeface="Calibri" panose="020F0502020204030204" pitchFamily="34" charset="0"/>
              </a:rPr>
              <a:t> </a:t>
            </a:r>
            <a:r>
              <a:rPr sz="2531" spc="-18" dirty="0">
                <a:solidFill>
                  <a:srgbClr val="00882B"/>
                </a:solidFill>
                <a:latin typeface="Calibri" panose="020F0502020204030204" pitchFamily="34" charset="0"/>
                <a:cs typeface="Calibri" panose="020F0502020204030204" pitchFamily="34" charset="0"/>
              </a:rPr>
              <a:t>is</a:t>
            </a:r>
            <a:r>
              <a:rPr lang="zh-CN" altLang="en-US" sz="2531" spc="-18" dirty="0">
                <a:solidFill>
                  <a:srgbClr val="00882B"/>
                </a:solidFill>
                <a:latin typeface="Calibri" panose="020F0502020204030204" pitchFamily="34" charset="0"/>
                <a:cs typeface="Calibri" panose="020F0502020204030204" pitchFamily="34" charset="0"/>
              </a:rPr>
              <a:t> </a:t>
            </a:r>
            <a:r>
              <a:rPr sz="2531" spc="-42" dirty="0">
                <a:solidFill>
                  <a:srgbClr val="00882B"/>
                </a:solidFill>
                <a:latin typeface="Calibri" panose="020F0502020204030204" pitchFamily="34" charset="0"/>
                <a:cs typeface="Calibri" panose="020F0502020204030204" pitchFamily="34" charset="0"/>
              </a:rPr>
              <a:t>a </a:t>
            </a:r>
            <a:r>
              <a:rPr sz="2531" spc="-7" dirty="0">
                <a:solidFill>
                  <a:srgbClr val="00882B"/>
                </a:solidFill>
                <a:latin typeface="Calibri" panose="020F0502020204030204" pitchFamily="34" charset="0"/>
                <a:cs typeface="Calibri" panose="020F0502020204030204" pitchFamily="34" charset="0"/>
              </a:rPr>
              <a:t>‘fully</a:t>
            </a:r>
            <a:r>
              <a:rPr sz="2531" dirty="0">
                <a:solidFill>
                  <a:srgbClr val="00882B"/>
                </a:solidFill>
                <a:latin typeface="Calibri" panose="020F0502020204030204" pitchFamily="34" charset="0"/>
                <a:cs typeface="Calibri" panose="020F0502020204030204" pitchFamily="34" charset="0"/>
              </a:rPr>
              <a:t>	</a:t>
            </a:r>
            <a:r>
              <a:rPr sz="2531" spc="-7" dirty="0">
                <a:solidFill>
                  <a:srgbClr val="00882B"/>
                </a:solidFill>
                <a:latin typeface="Calibri" panose="020F0502020204030204" pitchFamily="34" charset="0"/>
                <a:cs typeface="Calibri" panose="020F0502020204030204" pitchFamily="34" charset="0"/>
              </a:rPr>
              <a:t>connected</a:t>
            </a:r>
            <a:r>
              <a:rPr lang="zh-CN" altLang="en-US" sz="2531" spc="-7" dirty="0">
                <a:solidFill>
                  <a:srgbClr val="00882B"/>
                </a:solidFill>
                <a:latin typeface="Calibri" panose="020F0502020204030204" pitchFamily="34" charset="0"/>
                <a:cs typeface="Calibri" panose="020F0502020204030204" pitchFamily="34" charset="0"/>
              </a:rPr>
              <a:t> </a:t>
            </a:r>
            <a:r>
              <a:rPr sz="2531" spc="-7" dirty="0">
                <a:solidFill>
                  <a:srgbClr val="00882B"/>
                </a:solidFill>
                <a:latin typeface="Calibri" panose="020F0502020204030204" pitchFamily="34" charset="0"/>
                <a:cs typeface="Calibri" panose="020F0502020204030204" pitchFamily="34" charset="0"/>
              </a:rPr>
              <a:t>layer’</a:t>
            </a:r>
            <a:endParaRPr sz="2531" dirty="0">
              <a:latin typeface="Calibri" panose="020F0502020204030204" pitchFamily="34" charset="0"/>
              <a:cs typeface="Calibri" panose="020F0502020204030204" pitchFamily="34" charset="0"/>
            </a:endParaRPr>
          </a:p>
        </p:txBody>
      </p:sp>
      <p:sp>
        <p:nvSpPr>
          <p:cNvPr id="30" name="object 30"/>
          <p:cNvSpPr txBox="1"/>
          <p:nvPr/>
        </p:nvSpPr>
        <p:spPr>
          <a:xfrm>
            <a:off x="1285317" y="6088261"/>
            <a:ext cx="4894808" cy="268640"/>
          </a:xfrm>
          <a:prstGeom prst="rect">
            <a:avLst/>
          </a:prstGeom>
        </p:spPr>
        <p:txBody>
          <a:bodyPr vert="horz" wrap="square" lIns="0" tIns="8930" rIns="0" bIns="0" rtlCol="0">
            <a:spAutoFit/>
          </a:bodyPr>
          <a:lstStyle/>
          <a:p>
            <a:pPr marL="8929">
              <a:spcBef>
                <a:spcPts val="70"/>
              </a:spcBef>
            </a:pPr>
            <a:r>
              <a:rPr sz="1687" dirty="0">
                <a:solidFill>
                  <a:srgbClr val="00882B"/>
                </a:solidFill>
                <a:latin typeface="Calibri" panose="020F0502020204030204" pitchFamily="34" charset="0"/>
                <a:cs typeface="Calibri" panose="020F0502020204030204" pitchFamily="34" charset="0"/>
              </a:rPr>
              <a:t>all</a:t>
            </a:r>
            <a:r>
              <a:rPr sz="1687" spc="-4" dirty="0">
                <a:solidFill>
                  <a:srgbClr val="00882B"/>
                </a:solidFill>
                <a:latin typeface="Calibri" panose="020F0502020204030204" pitchFamily="34" charset="0"/>
                <a:cs typeface="Calibri" panose="020F0502020204030204" pitchFamily="34" charset="0"/>
              </a:rPr>
              <a:t> </a:t>
            </a:r>
            <a:r>
              <a:rPr sz="1687" dirty="0">
                <a:solidFill>
                  <a:srgbClr val="00882B"/>
                </a:solidFill>
                <a:latin typeface="Calibri" panose="020F0502020204030204" pitchFamily="34" charset="0"/>
                <a:cs typeface="Calibri" panose="020F0502020204030204" pitchFamily="34" charset="0"/>
              </a:rPr>
              <a:t>pairwise</a:t>
            </a:r>
            <a:r>
              <a:rPr sz="1687" spc="-4" dirty="0">
                <a:solidFill>
                  <a:srgbClr val="00882B"/>
                </a:solidFill>
                <a:latin typeface="Calibri" panose="020F0502020204030204" pitchFamily="34" charset="0"/>
                <a:cs typeface="Calibri" panose="020F0502020204030204" pitchFamily="34" charset="0"/>
              </a:rPr>
              <a:t> </a:t>
            </a:r>
            <a:r>
              <a:rPr sz="1687" dirty="0">
                <a:solidFill>
                  <a:srgbClr val="00882B"/>
                </a:solidFill>
                <a:latin typeface="Calibri" panose="020F0502020204030204" pitchFamily="34" charset="0"/>
                <a:cs typeface="Calibri" panose="020F0502020204030204" pitchFamily="34" charset="0"/>
              </a:rPr>
              <a:t>neurons</a:t>
            </a:r>
            <a:r>
              <a:rPr sz="1687" spc="-4" dirty="0">
                <a:solidFill>
                  <a:srgbClr val="00882B"/>
                </a:solidFill>
                <a:latin typeface="Calibri" panose="020F0502020204030204" pitchFamily="34" charset="0"/>
                <a:cs typeface="Calibri" panose="020F0502020204030204" pitchFamily="34" charset="0"/>
              </a:rPr>
              <a:t> </a:t>
            </a:r>
            <a:r>
              <a:rPr sz="1687" u="sng" dirty="0">
                <a:solidFill>
                  <a:srgbClr val="00882B"/>
                </a:solidFill>
                <a:uFill>
                  <a:solidFill>
                    <a:srgbClr val="00882B"/>
                  </a:solidFill>
                </a:uFill>
                <a:latin typeface="Calibri" panose="020F0502020204030204" pitchFamily="34" charset="0"/>
                <a:cs typeface="Calibri" panose="020F0502020204030204" pitchFamily="34" charset="0"/>
              </a:rPr>
              <a:t>between</a:t>
            </a:r>
            <a:r>
              <a:rPr sz="1687" spc="-7" dirty="0">
                <a:solidFill>
                  <a:srgbClr val="00882B"/>
                </a:solidFill>
                <a:latin typeface="Calibri" panose="020F0502020204030204" pitchFamily="34" charset="0"/>
                <a:cs typeface="Calibri" panose="020F0502020204030204" pitchFamily="34" charset="0"/>
              </a:rPr>
              <a:t> </a:t>
            </a:r>
            <a:r>
              <a:rPr sz="1687" dirty="0">
                <a:solidFill>
                  <a:srgbClr val="00882B"/>
                </a:solidFill>
                <a:latin typeface="Calibri" panose="020F0502020204030204" pitchFamily="34" charset="0"/>
                <a:cs typeface="Calibri" panose="020F0502020204030204" pitchFamily="34" charset="0"/>
              </a:rPr>
              <a:t>layers</a:t>
            </a:r>
            <a:r>
              <a:rPr sz="1687" spc="-4" dirty="0">
                <a:solidFill>
                  <a:srgbClr val="00882B"/>
                </a:solidFill>
                <a:latin typeface="Calibri" panose="020F0502020204030204" pitchFamily="34" charset="0"/>
                <a:cs typeface="Calibri" panose="020F0502020204030204" pitchFamily="34" charset="0"/>
              </a:rPr>
              <a:t> </a:t>
            </a:r>
            <a:r>
              <a:rPr sz="1687" dirty="0">
                <a:solidFill>
                  <a:srgbClr val="00882B"/>
                </a:solidFill>
                <a:latin typeface="Calibri" panose="020F0502020204030204" pitchFamily="34" charset="0"/>
                <a:cs typeface="Calibri" panose="020F0502020204030204" pitchFamily="34" charset="0"/>
              </a:rPr>
              <a:t>are</a:t>
            </a:r>
            <a:r>
              <a:rPr sz="1687" spc="-4" dirty="0">
                <a:solidFill>
                  <a:srgbClr val="00882B"/>
                </a:solidFill>
                <a:latin typeface="Calibri" panose="020F0502020204030204" pitchFamily="34" charset="0"/>
                <a:cs typeface="Calibri" panose="020F0502020204030204" pitchFamily="34" charset="0"/>
              </a:rPr>
              <a:t> </a:t>
            </a:r>
            <a:r>
              <a:rPr sz="1687" spc="-7" dirty="0">
                <a:solidFill>
                  <a:srgbClr val="00882B"/>
                </a:solidFill>
                <a:latin typeface="Calibri" panose="020F0502020204030204" pitchFamily="34" charset="0"/>
                <a:cs typeface="Calibri" panose="020F0502020204030204" pitchFamily="34" charset="0"/>
              </a:rPr>
              <a:t>connected</a:t>
            </a:r>
            <a:endParaRPr sz="1687" dirty="0">
              <a:latin typeface="Calibri" panose="020F0502020204030204" pitchFamily="34" charset="0"/>
              <a:cs typeface="Calibri" panose="020F0502020204030204" pitchFamily="34" charset="0"/>
            </a:endParaRPr>
          </a:p>
        </p:txBody>
      </p:sp>
      <p:pic>
        <p:nvPicPr>
          <p:cNvPr id="31" name="object 31"/>
          <p:cNvPicPr/>
          <p:nvPr/>
        </p:nvPicPr>
        <p:blipFill>
          <a:blip r:embed="rId4" cstate="print"/>
          <a:stretch>
            <a:fillRect/>
          </a:stretch>
        </p:blipFill>
        <p:spPr>
          <a:xfrm>
            <a:off x="5047738" y="1160977"/>
            <a:ext cx="563347" cy="967489"/>
          </a:xfrm>
          <a:prstGeom prst="rect">
            <a:avLst/>
          </a:prstGeom>
        </p:spPr>
      </p:pic>
      <p:pic>
        <p:nvPicPr>
          <p:cNvPr id="32" name="object 32"/>
          <p:cNvPicPr/>
          <p:nvPr/>
        </p:nvPicPr>
        <p:blipFill>
          <a:blip r:embed="rId5" cstate="print"/>
          <a:stretch>
            <a:fillRect/>
          </a:stretch>
        </p:blipFill>
        <p:spPr>
          <a:xfrm>
            <a:off x="2989574" y="4401167"/>
            <a:ext cx="428325" cy="170428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195774" y="2608183"/>
            <a:ext cx="1011734" cy="2246263"/>
            <a:chOff x="8811768" y="3709415"/>
            <a:chExt cx="1438910" cy="3194685"/>
          </a:xfrm>
        </p:grpSpPr>
        <p:pic>
          <p:nvPicPr>
            <p:cNvPr id="3" name="object 3"/>
            <p:cNvPicPr/>
            <p:nvPr/>
          </p:nvPicPr>
          <p:blipFill>
            <a:blip r:embed="rId2" cstate="print"/>
            <a:stretch>
              <a:fillRect/>
            </a:stretch>
          </p:blipFill>
          <p:spPr>
            <a:xfrm>
              <a:off x="8811768" y="3709415"/>
              <a:ext cx="1438655" cy="3194304"/>
            </a:xfrm>
            <a:prstGeom prst="rect">
              <a:avLst/>
            </a:prstGeom>
          </p:spPr>
        </p:pic>
        <p:pic>
          <p:nvPicPr>
            <p:cNvPr id="4" name="object 4"/>
            <p:cNvPicPr/>
            <p:nvPr/>
          </p:nvPicPr>
          <p:blipFill>
            <a:blip r:embed="rId3" cstate="print"/>
            <a:stretch>
              <a:fillRect/>
            </a:stretch>
          </p:blipFill>
          <p:spPr>
            <a:xfrm>
              <a:off x="8851816" y="3722677"/>
              <a:ext cx="1359060" cy="3114697"/>
            </a:xfrm>
            <a:prstGeom prst="rect">
              <a:avLst/>
            </a:prstGeom>
          </p:spPr>
        </p:pic>
      </p:grpSp>
      <p:sp>
        <p:nvSpPr>
          <p:cNvPr id="5" name="object 5"/>
          <p:cNvSpPr/>
          <p:nvPr/>
        </p:nvSpPr>
        <p:spPr>
          <a:xfrm>
            <a:off x="2185182" y="2658456"/>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6" name="object 6"/>
          <p:cNvSpPr/>
          <p:nvPr/>
        </p:nvSpPr>
        <p:spPr>
          <a:xfrm>
            <a:off x="2185182" y="3542495"/>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7" name="object 7"/>
          <p:cNvSpPr/>
          <p:nvPr/>
        </p:nvSpPr>
        <p:spPr>
          <a:xfrm>
            <a:off x="2185182" y="4426534"/>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8" name="object 8"/>
          <p:cNvSpPr/>
          <p:nvPr/>
        </p:nvSpPr>
        <p:spPr>
          <a:xfrm>
            <a:off x="4314913" y="2287874"/>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9" name="object 9"/>
          <p:cNvSpPr/>
          <p:nvPr/>
        </p:nvSpPr>
        <p:spPr>
          <a:xfrm>
            <a:off x="4314913" y="3171913"/>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0" name="object 10"/>
          <p:cNvSpPr/>
          <p:nvPr/>
        </p:nvSpPr>
        <p:spPr>
          <a:xfrm>
            <a:off x="4314913" y="4055952"/>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1" name="object 11"/>
          <p:cNvSpPr/>
          <p:nvPr/>
        </p:nvSpPr>
        <p:spPr>
          <a:xfrm>
            <a:off x="4314913" y="4939991"/>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grpSp>
        <p:nvGrpSpPr>
          <p:cNvPr id="12" name="object 12"/>
          <p:cNvGrpSpPr/>
          <p:nvPr/>
        </p:nvGrpSpPr>
        <p:grpSpPr>
          <a:xfrm>
            <a:off x="6423394" y="2816003"/>
            <a:ext cx="531763" cy="531763"/>
            <a:chOff x="9135493" y="4004981"/>
            <a:chExt cx="756285" cy="756285"/>
          </a:xfrm>
        </p:grpSpPr>
        <p:sp>
          <p:nvSpPr>
            <p:cNvPr id="13" name="object 13"/>
            <p:cNvSpPr/>
            <p:nvPr/>
          </p:nvSpPr>
          <p:spPr>
            <a:xfrm>
              <a:off x="9148187" y="4017676"/>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14" name="object 14"/>
            <p:cNvSpPr/>
            <p:nvPr/>
          </p:nvSpPr>
          <p:spPr>
            <a:xfrm>
              <a:off x="9148187" y="401767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grpSp>
      <p:grpSp>
        <p:nvGrpSpPr>
          <p:cNvPr id="15" name="object 15"/>
          <p:cNvGrpSpPr/>
          <p:nvPr/>
        </p:nvGrpSpPr>
        <p:grpSpPr>
          <a:xfrm>
            <a:off x="6435718" y="4051492"/>
            <a:ext cx="531763" cy="531763"/>
            <a:chOff x="9153021" y="5762122"/>
            <a:chExt cx="756285" cy="756285"/>
          </a:xfrm>
        </p:grpSpPr>
        <p:sp>
          <p:nvSpPr>
            <p:cNvPr id="16" name="object 16"/>
            <p:cNvSpPr/>
            <p:nvPr/>
          </p:nvSpPr>
          <p:spPr>
            <a:xfrm>
              <a:off x="9165715" y="5774817"/>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17" name="object 17"/>
            <p:cNvSpPr/>
            <p:nvPr/>
          </p:nvSpPr>
          <p:spPr>
            <a:xfrm>
              <a:off x="9165715" y="5774815"/>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grpSp>
      <p:sp>
        <p:nvSpPr>
          <p:cNvPr id="18" name="object 18"/>
          <p:cNvSpPr/>
          <p:nvPr/>
        </p:nvSpPr>
        <p:spPr>
          <a:xfrm>
            <a:off x="2731000" y="2939986"/>
            <a:ext cx="1594396" cy="391120"/>
          </a:xfrm>
          <a:custGeom>
            <a:avLst/>
            <a:gdLst/>
            <a:ahLst/>
            <a:cxnLst/>
            <a:rect l="l" t="t" r="r" b="b"/>
            <a:pathLst>
              <a:path w="2267585" h="556260">
                <a:moveTo>
                  <a:pt x="2206872" y="534846"/>
                </a:moveTo>
                <a:lnTo>
                  <a:pt x="2184654" y="555777"/>
                </a:lnTo>
                <a:lnTo>
                  <a:pt x="2263622" y="536752"/>
                </a:lnTo>
                <a:lnTo>
                  <a:pt x="2215121" y="536752"/>
                </a:lnTo>
                <a:lnTo>
                  <a:pt x="2206872" y="534846"/>
                </a:lnTo>
                <a:close/>
              </a:path>
              <a:path w="2267585" h="556260">
                <a:moveTo>
                  <a:pt x="2217976" y="524384"/>
                </a:moveTo>
                <a:lnTo>
                  <a:pt x="2206872" y="534846"/>
                </a:lnTo>
                <a:lnTo>
                  <a:pt x="2215121" y="536752"/>
                </a:lnTo>
                <a:lnTo>
                  <a:pt x="2217976" y="524384"/>
                </a:lnTo>
                <a:close/>
              </a:path>
              <a:path w="2267585" h="556260">
                <a:moveTo>
                  <a:pt x="2201811" y="481545"/>
                </a:moveTo>
                <a:lnTo>
                  <a:pt x="2212585" y="510093"/>
                </a:lnTo>
                <a:lnTo>
                  <a:pt x="2220836" y="512000"/>
                </a:lnTo>
                <a:lnTo>
                  <a:pt x="2215121" y="536752"/>
                </a:lnTo>
                <a:lnTo>
                  <a:pt x="2263622" y="536752"/>
                </a:lnTo>
                <a:lnTo>
                  <a:pt x="2267470" y="535825"/>
                </a:lnTo>
                <a:lnTo>
                  <a:pt x="2201811" y="481545"/>
                </a:lnTo>
                <a:close/>
              </a:path>
              <a:path w="2267585" h="556260">
                <a:moveTo>
                  <a:pt x="5714" y="0"/>
                </a:moveTo>
                <a:lnTo>
                  <a:pt x="0" y="24752"/>
                </a:lnTo>
                <a:lnTo>
                  <a:pt x="2206872" y="534846"/>
                </a:lnTo>
                <a:lnTo>
                  <a:pt x="2217977" y="524380"/>
                </a:lnTo>
                <a:lnTo>
                  <a:pt x="2212585" y="510093"/>
                </a:lnTo>
                <a:lnTo>
                  <a:pt x="5714" y="0"/>
                </a:lnTo>
                <a:close/>
              </a:path>
              <a:path w="2267585" h="556260">
                <a:moveTo>
                  <a:pt x="2212585" y="510093"/>
                </a:moveTo>
                <a:lnTo>
                  <a:pt x="2217977" y="524380"/>
                </a:lnTo>
                <a:lnTo>
                  <a:pt x="2220836" y="512000"/>
                </a:lnTo>
                <a:lnTo>
                  <a:pt x="2212585" y="510093"/>
                </a:lnTo>
                <a:close/>
              </a:path>
            </a:pathLst>
          </a:custGeom>
          <a:solidFill>
            <a:srgbClr val="000000"/>
          </a:solidFill>
        </p:spPr>
        <p:txBody>
          <a:bodyPr wrap="square" lIns="0" tIns="0" rIns="0" bIns="0" rtlCol="0"/>
          <a:lstStyle/>
          <a:p>
            <a:endParaRPr sz="1266"/>
          </a:p>
        </p:txBody>
      </p:sp>
      <p:sp>
        <p:nvSpPr>
          <p:cNvPr id="19" name="object 19"/>
          <p:cNvSpPr/>
          <p:nvPr/>
        </p:nvSpPr>
        <p:spPr>
          <a:xfrm>
            <a:off x="2713527" y="3465191"/>
            <a:ext cx="1643509" cy="1222028"/>
          </a:xfrm>
          <a:custGeom>
            <a:avLst/>
            <a:gdLst/>
            <a:ahLst/>
            <a:cxnLst/>
            <a:rect l="l" t="t" r="r" b="b"/>
            <a:pathLst>
              <a:path w="2337435" h="1737995">
                <a:moveTo>
                  <a:pt x="2266873" y="21297"/>
                </a:moveTo>
                <a:lnTo>
                  <a:pt x="2259990" y="19519"/>
                </a:lnTo>
                <a:lnTo>
                  <a:pt x="2184387" y="0"/>
                </a:lnTo>
                <a:lnTo>
                  <a:pt x="2206269" y="21297"/>
                </a:lnTo>
                <a:lnTo>
                  <a:pt x="0" y="493750"/>
                </a:lnTo>
                <a:lnTo>
                  <a:pt x="5321" y="518591"/>
                </a:lnTo>
                <a:lnTo>
                  <a:pt x="2211578" y="46126"/>
                </a:lnTo>
                <a:lnTo>
                  <a:pt x="2200338" y="74510"/>
                </a:lnTo>
                <a:lnTo>
                  <a:pt x="2266873" y="21297"/>
                </a:lnTo>
                <a:close/>
              </a:path>
              <a:path w="2337435" h="1737995">
                <a:moveTo>
                  <a:pt x="2336977" y="206032"/>
                </a:moveTo>
                <a:lnTo>
                  <a:pt x="2252383" y="216128"/>
                </a:lnTo>
                <a:lnTo>
                  <a:pt x="2280501" y="228028"/>
                </a:lnTo>
                <a:lnTo>
                  <a:pt x="20281" y="1716659"/>
                </a:lnTo>
                <a:lnTo>
                  <a:pt x="34251" y="1737868"/>
                </a:lnTo>
                <a:lnTo>
                  <a:pt x="2294471" y="249237"/>
                </a:lnTo>
                <a:lnTo>
                  <a:pt x="2294305" y="279768"/>
                </a:lnTo>
                <a:lnTo>
                  <a:pt x="2326944" y="223367"/>
                </a:lnTo>
                <a:lnTo>
                  <a:pt x="2336977" y="206032"/>
                </a:lnTo>
                <a:close/>
              </a:path>
            </a:pathLst>
          </a:custGeom>
          <a:solidFill>
            <a:srgbClr val="000000"/>
          </a:solidFill>
        </p:spPr>
        <p:txBody>
          <a:bodyPr wrap="square" lIns="0" tIns="0" rIns="0" bIns="0" rtlCol="0"/>
          <a:lstStyle/>
          <a:p>
            <a:endParaRPr sz="1266"/>
          </a:p>
        </p:txBody>
      </p:sp>
      <p:sp>
        <p:nvSpPr>
          <p:cNvPr id="20" name="object 20"/>
          <p:cNvSpPr/>
          <p:nvPr/>
        </p:nvSpPr>
        <p:spPr>
          <a:xfrm>
            <a:off x="2710008" y="2526968"/>
            <a:ext cx="1633240" cy="2726680"/>
          </a:xfrm>
          <a:custGeom>
            <a:avLst/>
            <a:gdLst/>
            <a:ahLst/>
            <a:cxnLst/>
            <a:rect l="l" t="t" r="r" b="b"/>
            <a:pathLst>
              <a:path w="2322829" h="3877945">
                <a:moveTo>
                  <a:pt x="2322207" y="2328837"/>
                </a:moveTo>
                <a:lnTo>
                  <a:pt x="2312060" y="2308174"/>
                </a:lnTo>
                <a:lnTo>
                  <a:pt x="2284679" y="2252357"/>
                </a:lnTo>
                <a:lnTo>
                  <a:pt x="2282748" y="2282825"/>
                </a:lnTo>
                <a:lnTo>
                  <a:pt x="1316837" y="1546923"/>
                </a:lnTo>
                <a:lnTo>
                  <a:pt x="2292693" y="367499"/>
                </a:lnTo>
                <a:lnTo>
                  <a:pt x="2288286" y="352882"/>
                </a:lnTo>
                <a:lnTo>
                  <a:pt x="2292693" y="367499"/>
                </a:lnTo>
                <a:lnTo>
                  <a:pt x="2301468" y="396748"/>
                </a:lnTo>
                <a:lnTo>
                  <a:pt x="2313495" y="344792"/>
                </a:lnTo>
                <a:lnTo>
                  <a:pt x="2320683" y="313740"/>
                </a:lnTo>
                <a:lnTo>
                  <a:pt x="2242756" y="348170"/>
                </a:lnTo>
                <a:lnTo>
                  <a:pt x="2273122" y="351307"/>
                </a:lnTo>
                <a:lnTo>
                  <a:pt x="1296619" y="1531518"/>
                </a:lnTo>
                <a:lnTo>
                  <a:pt x="1280414" y="1519174"/>
                </a:lnTo>
                <a:lnTo>
                  <a:pt x="1280414" y="1551114"/>
                </a:lnTo>
                <a:lnTo>
                  <a:pt x="1028090" y="1856066"/>
                </a:lnTo>
                <a:lnTo>
                  <a:pt x="1011504" y="1834819"/>
                </a:lnTo>
                <a:lnTo>
                  <a:pt x="1011504" y="1876107"/>
                </a:lnTo>
                <a:lnTo>
                  <a:pt x="859193" y="2060194"/>
                </a:lnTo>
                <a:lnTo>
                  <a:pt x="841336" y="2055533"/>
                </a:lnTo>
                <a:lnTo>
                  <a:pt x="841336" y="2081784"/>
                </a:lnTo>
                <a:lnTo>
                  <a:pt x="632015" y="2334768"/>
                </a:lnTo>
                <a:lnTo>
                  <a:pt x="85090" y="1884375"/>
                </a:lnTo>
                <a:lnTo>
                  <a:pt x="841336" y="2081784"/>
                </a:lnTo>
                <a:lnTo>
                  <a:pt x="841336" y="2055533"/>
                </a:lnTo>
                <a:lnTo>
                  <a:pt x="42621" y="1847037"/>
                </a:lnTo>
                <a:lnTo>
                  <a:pt x="636968" y="1396314"/>
                </a:lnTo>
                <a:lnTo>
                  <a:pt x="1011504" y="1876107"/>
                </a:lnTo>
                <a:lnTo>
                  <a:pt x="1011504" y="1834819"/>
                </a:lnTo>
                <a:lnTo>
                  <a:pt x="657212" y="1380959"/>
                </a:lnTo>
                <a:lnTo>
                  <a:pt x="857618" y="1228991"/>
                </a:lnTo>
                <a:lnTo>
                  <a:pt x="1280414" y="1551114"/>
                </a:lnTo>
                <a:lnTo>
                  <a:pt x="1280414" y="1519174"/>
                </a:lnTo>
                <a:lnTo>
                  <a:pt x="878624" y="1213053"/>
                </a:lnTo>
                <a:lnTo>
                  <a:pt x="2187791" y="220243"/>
                </a:lnTo>
                <a:lnTo>
                  <a:pt x="2189645" y="250710"/>
                </a:lnTo>
                <a:lnTo>
                  <a:pt x="2217178" y="194881"/>
                </a:lnTo>
                <a:lnTo>
                  <a:pt x="2227338" y="174307"/>
                </a:lnTo>
                <a:lnTo>
                  <a:pt x="2143607" y="190004"/>
                </a:lnTo>
                <a:lnTo>
                  <a:pt x="2172449" y="199999"/>
                </a:lnTo>
                <a:lnTo>
                  <a:pt x="857656" y="1197076"/>
                </a:lnTo>
                <a:lnTo>
                  <a:pt x="836650" y="1181074"/>
                </a:lnTo>
                <a:lnTo>
                  <a:pt x="836650" y="1213015"/>
                </a:lnTo>
                <a:lnTo>
                  <a:pt x="641578" y="1360932"/>
                </a:lnTo>
                <a:lnTo>
                  <a:pt x="70358" y="629183"/>
                </a:lnTo>
                <a:lnTo>
                  <a:pt x="836650" y="1213015"/>
                </a:lnTo>
                <a:lnTo>
                  <a:pt x="836650" y="1181074"/>
                </a:lnTo>
                <a:lnTo>
                  <a:pt x="93319" y="614730"/>
                </a:lnTo>
                <a:lnTo>
                  <a:pt x="2173541" y="44526"/>
                </a:lnTo>
                <a:lnTo>
                  <a:pt x="2163915" y="73494"/>
                </a:lnTo>
                <a:lnTo>
                  <a:pt x="2226030" y="17780"/>
                </a:lnTo>
                <a:lnTo>
                  <a:pt x="2227338" y="16598"/>
                </a:lnTo>
                <a:lnTo>
                  <a:pt x="2143772" y="0"/>
                </a:lnTo>
                <a:lnTo>
                  <a:pt x="2166823" y="20027"/>
                </a:lnTo>
                <a:lnTo>
                  <a:pt x="67894" y="595363"/>
                </a:lnTo>
                <a:lnTo>
                  <a:pt x="60452" y="589686"/>
                </a:lnTo>
                <a:lnTo>
                  <a:pt x="53022" y="599440"/>
                </a:lnTo>
                <a:lnTo>
                  <a:pt x="49390" y="600430"/>
                </a:lnTo>
                <a:lnTo>
                  <a:pt x="50139" y="603211"/>
                </a:lnTo>
                <a:lnTo>
                  <a:pt x="42722" y="593775"/>
                </a:lnTo>
                <a:lnTo>
                  <a:pt x="22694" y="609409"/>
                </a:lnTo>
                <a:lnTo>
                  <a:pt x="621347" y="1376286"/>
                </a:lnTo>
                <a:lnTo>
                  <a:pt x="0" y="1847481"/>
                </a:lnTo>
                <a:lnTo>
                  <a:pt x="15341" y="1867725"/>
                </a:lnTo>
                <a:lnTo>
                  <a:pt x="33820" y="1853717"/>
                </a:lnTo>
                <a:lnTo>
                  <a:pt x="32893" y="1857273"/>
                </a:lnTo>
                <a:lnTo>
                  <a:pt x="24549" y="1867408"/>
                </a:lnTo>
                <a:lnTo>
                  <a:pt x="615823" y="2354338"/>
                </a:lnTo>
                <a:lnTo>
                  <a:pt x="46596" y="3042310"/>
                </a:lnTo>
                <a:lnTo>
                  <a:pt x="49047" y="3044355"/>
                </a:lnTo>
                <a:lnTo>
                  <a:pt x="33248" y="3038500"/>
                </a:lnTo>
                <a:lnTo>
                  <a:pt x="24434" y="3062325"/>
                </a:lnTo>
                <a:lnTo>
                  <a:pt x="2179688" y="3859771"/>
                </a:lnTo>
                <a:lnTo>
                  <a:pt x="2154999" y="3877729"/>
                </a:lnTo>
                <a:lnTo>
                  <a:pt x="2239683" y="3868432"/>
                </a:lnTo>
                <a:lnTo>
                  <a:pt x="2234323" y="3862717"/>
                </a:lnTo>
                <a:lnTo>
                  <a:pt x="2181441" y="3806253"/>
                </a:lnTo>
                <a:lnTo>
                  <a:pt x="2188502" y="3835958"/>
                </a:lnTo>
                <a:lnTo>
                  <a:pt x="83286" y="3057029"/>
                </a:lnTo>
                <a:lnTo>
                  <a:pt x="1182649" y="2821127"/>
                </a:lnTo>
                <a:lnTo>
                  <a:pt x="2198471" y="3657638"/>
                </a:lnTo>
                <a:lnTo>
                  <a:pt x="2169249" y="3666477"/>
                </a:lnTo>
                <a:lnTo>
                  <a:pt x="2252294" y="3685502"/>
                </a:lnTo>
                <a:lnTo>
                  <a:pt x="2242312" y="3663023"/>
                </a:lnTo>
                <a:lnTo>
                  <a:pt x="2217686" y="3607651"/>
                </a:lnTo>
                <a:lnTo>
                  <a:pt x="2214613" y="3638029"/>
                </a:lnTo>
                <a:lnTo>
                  <a:pt x="1214335" y="2814332"/>
                </a:lnTo>
                <a:lnTo>
                  <a:pt x="1667941" y="2717000"/>
                </a:lnTo>
                <a:lnTo>
                  <a:pt x="2257971" y="3472789"/>
                </a:lnTo>
                <a:lnTo>
                  <a:pt x="2227529" y="3475075"/>
                </a:lnTo>
                <a:lnTo>
                  <a:pt x="2304453" y="3511689"/>
                </a:lnTo>
                <a:lnTo>
                  <a:pt x="2297950" y="3479469"/>
                </a:lnTo>
                <a:lnTo>
                  <a:pt x="2287600" y="3428187"/>
                </a:lnTo>
                <a:lnTo>
                  <a:pt x="2277999" y="3457168"/>
                </a:lnTo>
                <a:lnTo>
                  <a:pt x="1695538" y="2711069"/>
                </a:lnTo>
                <a:lnTo>
                  <a:pt x="2170620" y="2609126"/>
                </a:lnTo>
                <a:lnTo>
                  <a:pt x="2176221" y="2594940"/>
                </a:lnTo>
                <a:lnTo>
                  <a:pt x="2170620" y="2609126"/>
                </a:lnTo>
                <a:lnTo>
                  <a:pt x="2159393" y="2637510"/>
                </a:lnTo>
                <a:lnTo>
                  <a:pt x="2225903" y="2584272"/>
                </a:lnTo>
                <a:lnTo>
                  <a:pt x="2219096" y="2582519"/>
                </a:lnTo>
                <a:lnTo>
                  <a:pt x="2143404" y="2563012"/>
                </a:lnTo>
                <a:lnTo>
                  <a:pt x="2165286" y="2584297"/>
                </a:lnTo>
                <a:lnTo>
                  <a:pt x="1678178" y="2688831"/>
                </a:lnTo>
                <a:lnTo>
                  <a:pt x="1650568" y="2653474"/>
                </a:lnTo>
                <a:lnTo>
                  <a:pt x="1650568" y="2694749"/>
                </a:lnTo>
                <a:lnTo>
                  <a:pt x="1189316" y="2793720"/>
                </a:lnTo>
                <a:lnTo>
                  <a:pt x="1157630" y="2767634"/>
                </a:lnTo>
                <a:lnTo>
                  <a:pt x="1157630" y="2800527"/>
                </a:lnTo>
                <a:lnTo>
                  <a:pt x="90081" y="3029597"/>
                </a:lnTo>
                <a:lnTo>
                  <a:pt x="635431" y="2370480"/>
                </a:lnTo>
                <a:lnTo>
                  <a:pt x="1157630" y="2800527"/>
                </a:lnTo>
                <a:lnTo>
                  <a:pt x="1157630" y="2767634"/>
                </a:lnTo>
                <a:lnTo>
                  <a:pt x="651611" y="2350922"/>
                </a:lnTo>
                <a:lnTo>
                  <a:pt x="868451" y="2088857"/>
                </a:lnTo>
                <a:lnTo>
                  <a:pt x="1256690" y="2190191"/>
                </a:lnTo>
                <a:lnTo>
                  <a:pt x="1650568" y="2694749"/>
                </a:lnTo>
                <a:lnTo>
                  <a:pt x="1650568" y="2653474"/>
                </a:lnTo>
                <a:lnTo>
                  <a:pt x="1297165" y="2200745"/>
                </a:lnTo>
                <a:lnTo>
                  <a:pt x="2237397" y="2446159"/>
                </a:lnTo>
                <a:lnTo>
                  <a:pt x="2214588" y="2466454"/>
                </a:lnTo>
                <a:lnTo>
                  <a:pt x="2297938" y="2448839"/>
                </a:lnTo>
                <a:lnTo>
                  <a:pt x="2297315" y="2448293"/>
                </a:lnTo>
                <a:lnTo>
                  <a:pt x="2233828" y="2392730"/>
                </a:lnTo>
                <a:lnTo>
                  <a:pt x="2243798" y="2421585"/>
                </a:lnTo>
                <a:lnTo>
                  <a:pt x="1271435" y="2167788"/>
                </a:lnTo>
                <a:lnTo>
                  <a:pt x="1230960" y="2115947"/>
                </a:lnTo>
                <a:lnTo>
                  <a:pt x="1230960" y="2157222"/>
                </a:lnTo>
                <a:lnTo>
                  <a:pt x="886307" y="2067267"/>
                </a:lnTo>
                <a:lnTo>
                  <a:pt x="1027506" y="1896618"/>
                </a:lnTo>
                <a:lnTo>
                  <a:pt x="1230960" y="2157222"/>
                </a:lnTo>
                <a:lnTo>
                  <a:pt x="1230960" y="2115947"/>
                </a:lnTo>
                <a:lnTo>
                  <a:pt x="1044092" y="1876577"/>
                </a:lnTo>
                <a:lnTo>
                  <a:pt x="1300632" y="1566519"/>
                </a:lnTo>
                <a:lnTo>
                  <a:pt x="2267356" y="2303018"/>
                </a:lnTo>
                <a:lnTo>
                  <a:pt x="2238502" y="2312962"/>
                </a:lnTo>
                <a:lnTo>
                  <a:pt x="2322207" y="2328837"/>
                </a:lnTo>
                <a:close/>
              </a:path>
            </a:pathLst>
          </a:custGeom>
          <a:solidFill>
            <a:srgbClr val="000000"/>
          </a:solidFill>
        </p:spPr>
        <p:txBody>
          <a:bodyPr wrap="square" lIns="0" tIns="0" rIns="0" bIns="0" rtlCol="0"/>
          <a:lstStyle/>
          <a:p>
            <a:endParaRPr sz="1266"/>
          </a:p>
        </p:txBody>
      </p:sp>
      <p:sp>
        <p:nvSpPr>
          <p:cNvPr id="21" name="object 21"/>
          <p:cNvSpPr/>
          <p:nvPr/>
        </p:nvSpPr>
        <p:spPr>
          <a:xfrm>
            <a:off x="4845411" y="3449659"/>
            <a:ext cx="1568053" cy="774650"/>
          </a:xfrm>
          <a:custGeom>
            <a:avLst/>
            <a:gdLst/>
            <a:ahLst/>
            <a:cxnLst/>
            <a:rect l="l" t="t" r="r" b="b"/>
            <a:pathLst>
              <a:path w="2230120" h="1101725">
                <a:moveTo>
                  <a:pt x="2171312" y="1085988"/>
                </a:moveTo>
                <a:lnTo>
                  <a:pt x="2144928" y="1101356"/>
                </a:lnTo>
                <a:lnTo>
                  <a:pt x="2230120" y="1100645"/>
                </a:lnTo>
                <a:lnTo>
                  <a:pt x="2221776" y="1089710"/>
                </a:lnTo>
                <a:lnTo>
                  <a:pt x="2178913" y="1089710"/>
                </a:lnTo>
                <a:lnTo>
                  <a:pt x="2171312" y="1085988"/>
                </a:lnTo>
                <a:close/>
              </a:path>
              <a:path w="2230120" h="1101725">
                <a:moveTo>
                  <a:pt x="2184501" y="1078306"/>
                </a:moveTo>
                <a:lnTo>
                  <a:pt x="2171312" y="1085988"/>
                </a:lnTo>
                <a:lnTo>
                  <a:pt x="2178913" y="1089710"/>
                </a:lnTo>
                <a:lnTo>
                  <a:pt x="2184501" y="1078306"/>
                </a:lnTo>
                <a:close/>
              </a:path>
              <a:path w="2230120" h="1101725">
                <a:moveTo>
                  <a:pt x="2178443" y="1032916"/>
                </a:moveTo>
                <a:lnTo>
                  <a:pt x="2182482" y="1063176"/>
                </a:lnTo>
                <a:lnTo>
                  <a:pt x="2190089" y="1066901"/>
                </a:lnTo>
                <a:lnTo>
                  <a:pt x="2178913" y="1089710"/>
                </a:lnTo>
                <a:lnTo>
                  <a:pt x="2221776" y="1089710"/>
                </a:lnTo>
                <a:lnTo>
                  <a:pt x="2178443" y="1032916"/>
                </a:lnTo>
                <a:close/>
              </a:path>
              <a:path w="2230120" h="1101725">
                <a:moveTo>
                  <a:pt x="11175" y="0"/>
                </a:moveTo>
                <a:lnTo>
                  <a:pt x="0" y="22809"/>
                </a:lnTo>
                <a:lnTo>
                  <a:pt x="2171312" y="1085988"/>
                </a:lnTo>
                <a:lnTo>
                  <a:pt x="2184501" y="1078306"/>
                </a:lnTo>
                <a:lnTo>
                  <a:pt x="2182482" y="1063176"/>
                </a:lnTo>
                <a:lnTo>
                  <a:pt x="11175" y="0"/>
                </a:lnTo>
                <a:close/>
              </a:path>
              <a:path w="2230120" h="1101725">
                <a:moveTo>
                  <a:pt x="2182482" y="1063176"/>
                </a:moveTo>
                <a:lnTo>
                  <a:pt x="2184501" y="1078306"/>
                </a:lnTo>
                <a:lnTo>
                  <a:pt x="2190089" y="1066901"/>
                </a:lnTo>
                <a:lnTo>
                  <a:pt x="2182482" y="1063176"/>
                </a:lnTo>
                <a:close/>
              </a:path>
            </a:pathLst>
          </a:custGeom>
          <a:solidFill>
            <a:srgbClr val="000000"/>
          </a:solidFill>
        </p:spPr>
        <p:txBody>
          <a:bodyPr wrap="square" lIns="0" tIns="0" rIns="0" bIns="0" rtlCol="0"/>
          <a:lstStyle/>
          <a:p>
            <a:endParaRPr sz="1266"/>
          </a:p>
        </p:txBody>
      </p:sp>
      <p:sp>
        <p:nvSpPr>
          <p:cNvPr id="22" name="object 22"/>
          <p:cNvSpPr/>
          <p:nvPr/>
        </p:nvSpPr>
        <p:spPr>
          <a:xfrm>
            <a:off x="4831683" y="4312263"/>
            <a:ext cx="1579215" cy="53578"/>
          </a:xfrm>
          <a:custGeom>
            <a:avLst/>
            <a:gdLst/>
            <a:ahLst/>
            <a:cxnLst/>
            <a:rect l="l" t="t" r="r" b="b"/>
            <a:pathLst>
              <a:path w="2245995" h="76200">
                <a:moveTo>
                  <a:pt x="2169464" y="0"/>
                </a:moveTo>
                <a:lnTo>
                  <a:pt x="2186246" y="25502"/>
                </a:lnTo>
                <a:lnTo>
                  <a:pt x="2194699" y="25552"/>
                </a:lnTo>
                <a:lnTo>
                  <a:pt x="2194547" y="50952"/>
                </a:lnTo>
                <a:lnTo>
                  <a:pt x="2186059" y="50952"/>
                </a:lnTo>
                <a:lnTo>
                  <a:pt x="2169007" y="76199"/>
                </a:lnTo>
                <a:lnTo>
                  <a:pt x="2220269" y="50952"/>
                </a:lnTo>
                <a:lnTo>
                  <a:pt x="2194547" y="50952"/>
                </a:lnTo>
                <a:lnTo>
                  <a:pt x="2220370" y="50902"/>
                </a:lnTo>
                <a:lnTo>
                  <a:pt x="2245436" y="38557"/>
                </a:lnTo>
                <a:lnTo>
                  <a:pt x="2169464" y="0"/>
                </a:lnTo>
                <a:close/>
              </a:path>
              <a:path w="2245995" h="76200">
                <a:moveTo>
                  <a:pt x="2194623" y="38271"/>
                </a:moveTo>
                <a:lnTo>
                  <a:pt x="2186092" y="50902"/>
                </a:lnTo>
                <a:lnTo>
                  <a:pt x="2194547" y="50952"/>
                </a:lnTo>
                <a:lnTo>
                  <a:pt x="2194623" y="38271"/>
                </a:lnTo>
                <a:close/>
              </a:path>
              <a:path w="2245995" h="76200">
                <a:moveTo>
                  <a:pt x="152" y="12649"/>
                </a:moveTo>
                <a:lnTo>
                  <a:pt x="0" y="38049"/>
                </a:lnTo>
                <a:lnTo>
                  <a:pt x="2186092" y="50902"/>
                </a:lnTo>
                <a:lnTo>
                  <a:pt x="2194623" y="38271"/>
                </a:lnTo>
                <a:lnTo>
                  <a:pt x="2194502" y="38049"/>
                </a:lnTo>
                <a:lnTo>
                  <a:pt x="2186246" y="25502"/>
                </a:lnTo>
                <a:lnTo>
                  <a:pt x="152" y="12649"/>
                </a:lnTo>
                <a:close/>
              </a:path>
              <a:path w="2245995" h="76200">
                <a:moveTo>
                  <a:pt x="2186246" y="25502"/>
                </a:moveTo>
                <a:lnTo>
                  <a:pt x="2194623" y="38233"/>
                </a:lnTo>
                <a:lnTo>
                  <a:pt x="2194699" y="25552"/>
                </a:lnTo>
                <a:lnTo>
                  <a:pt x="2186246" y="25502"/>
                </a:lnTo>
                <a:close/>
              </a:path>
            </a:pathLst>
          </a:custGeom>
          <a:solidFill>
            <a:srgbClr val="000000"/>
          </a:solidFill>
        </p:spPr>
        <p:txBody>
          <a:bodyPr wrap="square" lIns="0" tIns="0" rIns="0" bIns="0" rtlCol="0"/>
          <a:lstStyle/>
          <a:p>
            <a:endParaRPr sz="1266"/>
          </a:p>
        </p:txBody>
      </p:sp>
      <p:sp>
        <p:nvSpPr>
          <p:cNvPr id="23" name="object 23"/>
          <p:cNvSpPr/>
          <p:nvPr/>
        </p:nvSpPr>
        <p:spPr>
          <a:xfrm>
            <a:off x="4845412" y="4480097"/>
            <a:ext cx="1593056" cy="717054"/>
          </a:xfrm>
          <a:custGeom>
            <a:avLst/>
            <a:gdLst/>
            <a:ahLst/>
            <a:cxnLst/>
            <a:rect l="l" t="t" r="r" b="b"/>
            <a:pathLst>
              <a:path w="2265679" h="1019809">
                <a:moveTo>
                  <a:pt x="2205773" y="16331"/>
                </a:moveTo>
                <a:lnTo>
                  <a:pt x="0" y="996124"/>
                </a:lnTo>
                <a:lnTo>
                  <a:pt x="10312" y="1019340"/>
                </a:lnTo>
                <a:lnTo>
                  <a:pt x="2216082" y="39543"/>
                </a:lnTo>
                <a:lnTo>
                  <a:pt x="2218664" y="24498"/>
                </a:lnTo>
                <a:lnTo>
                  <a:pt x="2205773" y="16331"/>
                </a:lnTo>
                <a:close/>
              </a:path>
              <a:path w="2265679" h="1019809">
                <a:moveTo>
                  <a:pt x="2257675" y="12890"/>
                </a:moveTo>
                <a:lnTo>
                  <a:pt x="2213521" y="12890"/>
                </a:lnTo>
                <a:lnTo>
                  <a:pt x="2223820" y="36106"/>
                </a:lnTo>
                <a:lnTo>
                  <a:pt x="2216082" y="39543"/>
                </a:lnTo>
                <a:lnTo>
                  <a:pt x="2210917" y="69634"/>
                </a:lnTo>
                <a:lnTo>
                  <a:pt x="2257675" y="12890"/>
                </a:lnTo>
                <a:close/>
              </a:path>
              <a:path w="2265679" h="1019809">
                <a:moveTo>
                  <a:pt x="2213521" y="12890"/>
                </a:moveTo>
                <a:lnTo>
                  <a:pt x="2205773" y="16331"/>
                </a:lnTo>
                <a:lnTo>
                  <a:pt x="2218664" y="24498"/>
                </a:lnTo>
                <a:lnTo>
                  <a:pt x="2216082" y="39543"/>
                </a:lnTo>
                <a:lnTo>
                  <a:pt x="2223820" y="36106"/>
                </a:lnTo>
                <a:lnTo>
                  <a:pt x="2213521" y="12890"/>
                </a:lnTo>
                <a:close/>
              </a:path>
              <a:path w="2265679" h="1019809">
                <a:moveTo>
                  <a:pt x="2179993" y="0"/>
                </a:moveTo>
                <a:lnTo>
                  <a:pt x="2205773" y="16331"/>
                </a:lnTo>
                <a:lnTo>
                  <a:pt x="2213521" y="12890"/>
                </a:lnTo>
                <a:lnTo>
                  <a:pt x="2257675" y="12890"/>
                </a:lnTo>
                <a:lnTo>
                  <a:pt x="2265095" y="3886"/>
                </a:lnTo>
                <a:lnTo>
                  <a:pt x="2179993" y="0"/>
                </a:lnTo>
                <a:close/>
              </a:path>
            </a:pathLst>
          </a:custGeom>
          <a:solidFill>
            <a:srgbClr val="000000"/>
          </a:solidFill>
        </p:spPr>
        <p:txBody>
          <a:bodyPr wrap="square" lIns="0" tIns="0" rIns="0" bIns="0" rtlCol="0"/>
          <a:lstStyle/>
          <a:p>
            <a:endParaRPr sz="1266"/>
          </a:p>
        </p:txBody>
      </p:sp>
      <p:grpSp>
        <p:nvGrpSpPr>
          <p:cNvPr id="24" name="object 24"/>
          <p:cNvGrpSpPr/>
          <p:nvPr/>
        </p:nvGrpSpPr>
        <p:grpSpPr>
          <a:xfrm>
            <a:off x="4826489" y="2520518"/>
            <a:ext cx="1649760" cy="3532138"/>
            <a:chOff x="6864339" y="3584736"/>
            <a:chExt cx="2346325" cy="5023485"/>
          </a:xfrm>
        </p:grpSpPr>
        <p:sp>
          <p:nvSpPr>
            <p:cNvPr id="25" name="object 25"/>
            <p:cNvSpPr/>
            <p:nvPr/>
          </p:nvSpPr>
          <p:spPr>
            <a:xfrm>
              <a:off x="6864337" y="3584739"/>
              <a:ext cx="2346325" cy="3792220"/>
            </a:xfrm>
            <a:custGeom>
              <a:avLst/>
              <a:gdLst/>
              <a:ahLst/>
              <a:cxnLst/>
              <a:rect l="l" t="t" r="r" b="b"/>
              <a:pathLst>
                <a:path w="2346325" h="3792220">
                  <a:moveTo>
                    <a:pt x="2219363" y="608330"/>
                  </a:moveTo>
                  <a:lnTo>
                    <a:pt x="2218042" y="607148"/>
                  </a:lnTo>
                  <a:lnTo>
                    <a:pt x="2155939" y="551446"/>
                  </a:lnTo>
                  <a:lnTo>
                    <a:pt x="2165553" y="580415"/>
                  </a:lnTo>
                  <a:lnTo>
                    <a:pt x="47701" y="0"/>
                  </a:lnTo>
                  <a:lnTo>
                    <a:pt x="40982" y="24498"/>
                  </a:lnTo>
                  <a:lnTo>
                    <a:pt x="2158847" y="604913"/>
                  </a:lnTo>
                  <a:lnTo>
                    <a:pt x="2135797" y="624928"/>
                  </a:lnTo>
                  <a:lnTo>
                    <a:pt x="2219363" y="608330"/>
                  </a:lnTo>
                  <a:close/>
                </a:path>
                <a:path w="2346325" h="3792220">
                  <a:moveTo>
                    <a:pt x="2345880" y="1116025"/>
                  </a:moveTo>
                  <a:lnTo>
                    <a:pt x="2267343" y="1149032"/>
                  </a:lnTo>
                  <a:lnTo>
                    <a:pt x="2297646" y="1152728"/>
                  </a:lnTo>
                  <a:lnTo>
                    <a:pt x="1796808" y="1736191"/>
                  </a:lnTo>
                  <a:lnTo>
                    <a:pt x="1544891" y="1490726"/>
                  </a:lnTo>
                  <a:lnTo>
                    <a:pt x="2234146" y="990574"/>
                  </a:lnTo>
                  <a:lnTo>
                    <a:pt x="2235365" y="1021067"/>
                  </a:lnTo>
                  <a:lnTo>
                    <a:pt x="2264499" y="965022"/>
                  </a:lnTo>
                  <a:lnTo>
                    <a:pt x="2274671" y="945476"/>
                  </a:lnTo>
                  <a:lnTo>
                    <a:pt x="2190623" y="959396"/>
                  </a:lnTo>
                  <a:lnTo>
                    <a:pt x="2219236" y="970013"/>
                  </a:lnTo>
                  <a:lnTo>
                    <a:pt x="1526438" y="1472742"/>
                  </a:lnTo>
                  <a:lnTo>
                    <a:pt x="1132967" y="1089367"/>
                  </a:lnTo>
                  <a:lnTo>
                    <a:pt x="2172703" y="830021"/>
                  </a:lnTo>
                  <a:lnTo>
                    <a:pt x="2162429" y="858761"/>
                  </a:lnTo>
                  <a:lnTo>
                    <a:pt x="2227135" y="803351"/>
                  </a:lnTo>
                  <a:lnTo>
                    <a:pt x="2143988" y="784821"/>
                  </a:lnTo>
                  <a:lnTo>
                    <a:pt x="2166569" y="805383"/>
                  </a:lnTo>
                  <a:lnTo>
                    <a:pt x="1111580" y="1068527"/>
                  </a:lnTo>
                  <a:lnTo>
                    <a:pt x="47066" y="31267"/>
                  </a:lnTo>
                  <a:lnTo>
                    <a:pt x="29337" y="49453"/>
                  </a:lnTo>
                  <a:lnTo>
                    <a:pt x="1082611" y="1075753"/>
                  </a:lnTo>
                  <a:lnTo>
                    <a:pt x="49479" y="1333436"/>
                  </a:lnTo>
                  <a:lnTo>
                    <a:pt x="55626" y="1358074"/>
                  </a:lnTo>
                  <a:lnTo>
                    <a:pt x="1103998" y="1096594"/>
                  </a:lnTo>
                  <a:lnTo>
                    <a:pt x="1505572" y="1487881"/>
                  </a:lnTo>
                  <a:lnTo>
                    <a:pt x="0" y="2580386"/>
                  </a:lnTo>
                  <a:lnTo>
                    <a:pt x="14922" y="2600947"/>
                  </a:lnTo>
                  <a:lnTo>
                    <a:pt x="1524038" y="1505864"/>
                  </a:lnTo>
                  <a:lnTo>
                    <a:pt x="1780235" y="1755495"/>
                  </a:lnTo>
                  <a:lnTo>
                    <a:pt x="46532" y="3775202"/>
                  </a:lnTo>
                  <a:lnTo>
                    <a:pt x="65811" y="3791750"/>
                  </a:lnTo>
                  <a:lnTo>
                    <a:pt x="1798459" y="1773262"/>
                  </a:lnTo>
                  <a:lnTo>
                    <a:pt x="2260930" y="2223871"/>
                  </a:lnTo>
                  <a:lnTo>
                    <a:pt x="2231085" y="2230247"/>
                  </a:lnTo>
                  <a:lnTo>
                    <a:pt x="2312251" y="2256129"/>
                  </a:lnTo>
                  <a:lnTo>
                    <a:pt x="2303081" y="2229777"/>
                  </a:lnTo>
                  <a:lnTo>
                    <a:pt x="2284260" y="2175675"/>
                  </a:lnTo>
                  <a:lnTo>
                    <a:pt x="2278659" y="2205685"/>
                  </a:lnTo>
                  <a:lnTo>
                    <a:pt x="2275852" y="2202954"/>
                  </a:lnTo>
                  <a:lnTo>
                    <a:pt x="2275852" y="2220684"/>
                  </a:lnTo>
                  <a:lnTo>
                    <a:pt x="2267000" y="2229777"/>
                  </a:lnTo>
                  <a:lnTo>
                    <a:pt x="2275840" y="2220684"/>
                  </a:lnTo>
                  <a:lnTo>
                    <a:pt x="2275852" y="2202954"/>
                  </a:lnTo>
                  <a:lnTo>
                    <a:pt x="1815033" y="1753946"/>
                  </a:lnTo>
                  <a:lnTo>
                    <a:pt x="2316924" y="1169263"/>
                  </a:lnTo>
                  <a:lnTo>
                    <a:pt x="2325154" y="1198664"/>
                  </a:lnTo>
                  <a:lnTo>
                    <a:pt x="2338286" y="1146302"/>
                  </a:lnTo>
                  <a:lnTo>
                    <a:pt x="2345880" y="1116025"/>
                  </a:lnTo>
                  <a:close/>
                </a:path>
              </a:pathLst>
            </a:custGeom>
            <a:solidFill>
              <a:srgbClr val="000000"/>
            </a:solidFill>
          </p:spPr>
          <p:txBody>
            <a:bodyPr wrap="square" lIns="0" tIns="0" rIns="0" bIns="0" rtlCol="0"/>
            <a:lstStyle/>
            <a:p>
              <a:endParaRPr sz="1266"/>
            </a:p>
          </p:txBody>
        </p:sp>
        <p:pic>
          <p:nvPicPr>
            <p:cNvPr id="26" name="object 26"/>
            <p:cNvPicPr/>
            <p:nvPr/>
          </p:nvPicPr>
          <p:blipFill>
            <a:blip r:embed="rId4" cstate="print"/>
            <a:stretch>
              <a:fillRect/>
            </a:stretch>
          </p:blipFill>
          <p:spPr>
            <a:xfrm>
              <a:off x="8234541" y="7082514"/>
              <a:ext cx="377946" cy="1525507"/>
            </a:xfrm>
            <a:prstGeom prst="rect">
              <a:avLst/>
            </a:prstGeom>
          </p:spPr>
        </p:pic>
      </p:grpSp>
      <p:sp>
        <p:nvSpPr>
          <p:cNvPr id="27" name="object 27"/>
          <p:cNvSpPr txBox="1">
            <a:spLocks noGrp="1"/>
          </p:cNvSpPr>
          <p:nvPr>
            <p:ph type="title"/>
          </p:nvPr>
        </p:nvSpPr>
        <p:spPr>
          <a:xfrm>
            <a:off x="4344985" y="1208792"/>
            <a:ext cx="1268462" cy="398483"/>
          </a:xfrm>
          <a:prstGeom prst="rect">
            <a:avLst/>
          </a:prstGeom>
        </p:spPr>
        <p:txBody>
          <a:bodyPr vert="horz" wrap="square" lIns="0" tIns="8930" rIns="0" bIns="0" rtlCol="0" anchor="ctr">
            <a:spAutoFit/>
          </a:bodyPr>
          <a:lstStyle/>
          <a:p>
            <a:pPr marL="8929">
              <a:lnSpc>
                <a:spcPct val="100000"/>
              </a:lnSpc>
              <a:spcBef>
                <a:spcPts val="70"/>
              </a:spcBef>
              <a:tabLst>
                <a:tab pos="437539" algn="l"/>
                <a:tab pos="758996" algn="l"/>
              </a:tabLst>
            </a:pPr>
            <a:r>
              <a:rPr sz="2531" spc="-18" dirty="0">
                <a:solidFill>
                  <a:srgbClr val="00882B"/>
                </a:solidFill>
                <a:latin typeface="Calibri" panose="020F0502020204030204" pitchFamily="34" charset="0"/>
                <a:cs typeface="Calibri" panose="020F0502020204030204" pitchFamily="34" charset="0"/>
              </a:rPr>
              <a:t>so</a:t>
            </a:r>
            <a:r>
              <a:rPr sz="2531" dirty="0">
                <a:solidFill>
                  <a:srgbClr val="00882B"/>
                </a:solidFill>
                <a:latin typeface="Calibri" panose="020F0502020204030204" pitchFamily="34" charset="0"/>
                <a:cs typeface="Calibri" panose="020F0502020204030204" pitchFamily="34" charset="0"/>
              </a:rPr>
              <a:t>	</a:t>
            </a:r>
            <a:r>
              <a:rPr sz="2531" spc="-18" dirty="0">
                <a:solidFill>
                  <a:srgbClr val="00882B"/>
                </a:solidFill>
                <a:latin typeface="Calibri" panose="020F0502020204030204" pitchFamily="34" charset="0"/>
                <a:cs typeface="Calibri" panose="020F0502020204030204" pitchFamily="34" charset="0"/>
              </a:rPr>
              <a:t>is</a:t>
            </a:r>
            <a:r>
              <a:rPr sz="2531" dirty="0">
                <a:solidFill>
                  <a:srgbClr val="00882B"/>
                </a:solidFill>
                <a:latin typeface="Calibri" panose="020F0502020204030204" pitchFamily="34" charset="0"/>
                <a:cs typeface="Calibri" panose="020F0502020204030204" pitchFamily="34" charset="0"/>
              </a:rPr>
              <a:t>	</a:t>
            </a:r>
            <a:r>
              <a:rPr sz="2531" spc="-14" dirty="0">
                <a:solidFill>
                  <a:srgbClr val="00882B"/>
                </a:solidFill>
                <a:latin typeface="Calibri" panose="020F0502020204030204" pitchFamily="34" charset="0"/>
                <a:cs typeface="Calibri" panose="020F0502020204030204" pitchFamily="34" charset="0"/>
              </a:rPr>
              <a:t>this</a:t>
            </a:r>
            <a:endParaRPr sz="2531" dirty="0">
              <a:latin typeface="Calibri" panose="020F0502020204030204" pitchFamily="34" charset="0"/>
              <a:cs typeface="Calibri" panose="020F0502020204030204" pitchFamily="34" charset="0"/>
            </a:endParaRPr>
          </a:p>
        </p:txBody>
      </p:sp>
      <p:sp>
        <p:nvSpPr>
          <p:cNvPr id="28" name="object 28"/>
          <p:cNvSpPr txBox="1"/>
          <p:nvPr/>
        </p:nvSpPr>
        <p:spPr>
          <a:xfrm>
            <a:off x="1285317" y="6088261"/>
            <a:ext cx="4894808" cy="268640"/>
          </a:xfrm>
          <a:prstGeom prst="rect">
            <a:avLst/>
          </a:prstGeom>
        </p:spPr>
        <p:txBody>
          <a:bodyPr vert="horz" wrap="square" lIns="0" tIns="8930" rIns="0" bIns="0" rtlCol="0">
            <a:spAutoFit/>
          </a:bodyPr>
          <a:lstStyle/>
          <a:p>
            <a:pPr marL="8929">
              <a:spcBef>
                <a:spcPts val="70"/>
              </a:spcBef>
            </a:pPr>
            <a:r>
              <a:rPr sz="1687" dirty="0">
                <a:solidFill>
                  <a:srgbClr val="00882B"/>
                </a:solidFill>
                <a:latin typeface="Calibri" panose="020F0502020204030204" pitchFamily="34" charset="0"/>
                <a:cs typeface="Calibri" panose="020F0502020204030204" pitchFamily="34" charset="0"/>
              </a:rPr>
              <a:t>all</a:t>
            </a:r>
            <a:r>
              <a:rPr sz="1687" spc="-4" dirty="0">
                <a:solidFill>
                  <a:srgbClr val="00882B"/>
                </a:solidFill>
                <a:latin typeface="Calibri" panose="020F0502020204030204" pitchFamily="34" charset="0"/>
                <a:cs typeface="Calibri" panose="020F0502020204030204" pitchFamily="34" charset="0"/>
              </a:rPr>
              <a:t> </a:t>
            </a:r>
            <a:r>
              <a:rPr sz="1687" dirty="0">
                <a:solidFill>
                  <a:srgbClr val="00882B"/>
                </a:solidFill>
                <a:latin typeface="Calibri" panose="020F0502020204030204" pitchFamily="34" charset="0"/>
                <a:cs typeface="Calibri" panose="020F0502020204030204" pitchFamily="34" charset="0"/>
              </a:rPr>
              <a:t>pairwise</a:t>
            </a:r>
            <a:r>
              <a:rPr sz="1687" spc="-4" dirty="0">
                <a:solidFill>
                  <a:srgbClr val="00882B"/>
                </a:solidFill>
                <a:latin typeface="Calibri" panose="020F0502020204030204" pitchFamily="34" charset="0"/>
                <a:cs typeface="Calibri" panose="020F0502020204030204" pitchFamily="34" charset="0"/>
              </a:rPr>
              <a:t> </a:t>
            </a:r>
            <a:r>
              <a:rPr sz="1687" dirty="0">
                <a:solidFill>
                  <a:srgbClr val="00882B"/>
                </a:solidFill>
                <a:latin typeface="Calibri" panose="020F0502020204030204" pitchFamily="34" charset="0"/>
                <a:cs typeface="Calibri" panose="020F0502020204030204" pitchFamily="34" charset="0"/>
              </a:rPr>
              <a:t>neurons</a:t>
            </a:r>
            <a:r>
              <a:rPr sz="1687" spc="-4" dirty="0">
                <a:solidFill>
                  <a:srgbClr val="00882B"/>
                </a:solidFill>
                <a:latin typeface="Calibri" panose="020F0502020204030204" pitchFamily="34" charset="0"/>
                <a:cs typeface="Calibri" panose="020F0502020204030204" pitchFamily="34" charset="0"/>
              </a:rPr>
              <a:t> </a:t>
            </a:r>
            <a:r>
              <a:rPr sz="1687" u="sng" dirty="0">
                <a:solidFill>
                  <a:srgbClr val="00882B"/>
                </a:solidFill>
                <a:uFill>
                  <a:solidFill>
                    <a:srgbClr val="00882B"/>
                  </a:solidFill>
                </a:uFill>
                <a:latin typeface="Calibri" panose="020F0502020204030204" pitchFamily="34" charset="0"/>
                <a:cs typeface="Calibri" panose="020F0502020204030204" pitchFamily="34" charset="0"/>
              </a:rPr>
              <a:t>between</a:t>
            </a:r>
            <a:r>
              <a:rPr sz="1687" spc="-7" dirty="0">
                <a:solidFill>
                  <a:srgbClr val="00882B"/>
                </a:solidFill>
                <a:latin typeface="Calibri" panose="020F0502020204030204" pitchFamily="34" charset="0"/>
                <a:cs typeface="Calibri" panose="020F0502020204030204" pitchFamily="34" charset="0"/>
              </a:rPr>
              <a:t> </a:t>
            </a:r>
            <a:r>
              <a:rPr sz="1687" dirty="0">
                <a:solidFill>
                  <a:srgbClr val="00882B"/>
                </a:solidFill>
                <a:latin typeface="Calibri" panose="020F0502020204030204" pitchFamily="34" charset="0"/>
                <a:cs typeface="Calibri" panose="020F0502020204030204" pitchFamily="34" charset="0"/>
              </a:rPr>
              <a:t>layers</a:t>
            </a:r>
            <a:r>
              <a:rPr sz="1687" spc="-4" dirty="0">
                <a:solidFill>
                  <a:srgbClr val="00882B"/>
                </a:solidFill>
                <a:latin typeface="Calibri" panose="020F0502020204030204" pitchFamily="34" charset="0"/>
                <a:cs typeface="Calibri" panose="020F0502020204030204" pitchFamily="34" charset="0"/>
              </a:rPr>
              <a:t> </a:t>
            </a:r>
            <a:r>
              <a:rPr sz="1687" dirty="0">
                <a:solidFill>
                  <a:srgbClr val="00882B"/>
                </a:solidFill>
                <a:latin typeface="Calibri" panose="020F0502020204030204" pitchFamily="34" charset="0"/>
                <a:cs typeface="Calibri" panose="020F0502020204030204" pitchFamily="34" charset="0"/>
              </a:rPr>
              <a:t>are</a:t>
            </a:r>
            <a:r>
              <a:rPr sz="1687" spc="-4" dirty="0">
                <a:solidFill>
                  <a:srgbClr val="00882B"/>
                </a:solidFill>
                <a:latin typeface="Calibri" panose="020F0502020204030204" pitchFamily="34" charset="0"/>
                <a:cs typeface="Calibri" panose="020F0502020204030204" pitchFamily="34" charset="0"/>
              </a:rPr>
              <a:t> </a:t>
            </a:r>
            <a:r>
              <a:rPr sz="1687" spc="-7" dirty="0">
                <a:solidFill>
                  <a:srgbClr val="00882B"/>
                </a:solidFill>
                <a:latin typeface="Calibri" panose="020F0502020204030204" pitchFamily="34" charset="0"/>
                <a:cs typeface="Calibri" panose="020F0502020204030204" pitchFamily="34" charset="0"/>
              </a:rPr>
              <a:t>connected</a:t>
            </a:r>
            <a:endParaRPr sz="1687" dirty="0">
              <a:latin typeface="Calibri" panose="020F0502020204030204" pitchFamily="34" charset="0"/>
              <a:cs typeface="Calibri" panose="020F0502020204030204" pitchFamily="34" charset="0"/>
            </a:endParaRPr>
          </a:p>
        </p:txBody>
      </p:sp>
      <p:pic>
        <p:nvPicPr>
          <p:cNvPr id="29" name="object 29"/>
          <p:cNvPicPr/>
          <p:nvPr/>
        </p:nvPicPr>
        <p:blipFill>
          <a:blip r:embed="rId5" cstate="print"/>
          <a:stretch>
            <a:fillRect/>
          </a:stretch>
        </p:blipFill>
        <p:spPr>
          <a:xfrm>
            <a:off x="5185167" y="1090014"/>
            <a:ext cx="1600128" cy="143795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85182" y="2658456"/>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3" name="object 3"/>
          <p:cNvSpPr/>
          <p:nvPr/>
        </p:nvSpPr>
        <p:spPr>
          <a:xfrm>
            <a:off x="2185182" y="3542495"/>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4" name="object 4"/>
          <p:cNvSpPr/>
          <p:nvPr/>
        </p:nvSpPr>
        <p:spPr>
          <a:xfrm>
            <a:off x="2185182" y="4426534"/>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5" name="object 5"/>
          <p:cNvSpPr/>
          <p:nvPr/>
        </p:nvSpPr>
        <p:spPr>
          <a:xfrm>
            <a:off x="4314913" y="2287874"/>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6" name="object 6"/>
          <p:cNvSpPr/>
          <p:nvPr/>
        </p:nvSpPr>
        <p:spPr>
          <a:xfrm>
            <a:off x="4314913" y="3171913"/>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7" name="object 7"/>
          <p:cNvSpPr/>
          <p:nvPr/>
        </p:nvSpPr>
        <p:spPr>
          <a:xfrm>
            <a:off x="4314913" y="4055952"/>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8" name="object 8"/>
          <p:cNvSpPr/>
          <p:nvPr/>
        </p:nvSpPr>
        <p:spPr>
          <a:xfrm>
            <a:off x="4314913" y="4939991"/>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9" name="object 9"/>
          <p:cNvSpPr/>
          <p:nvPr/>
        </p:nvSpPr>
        <p:spPr>
          <a:xfrm>
            <a:off x="6432319" y="2824928"/>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0" name="object 10"/>
          <p:cNvSpPr/>
          <p:nvPr/>
        </p:nvSpPr>
        <p:spPr>
          <a:xfrm>
            <a:off x="6444643" y="4060417"/>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1" name="object 11"/>
          <p:cNvSpPr/>
          <p:nvPr/>
        </p:nvSpPr>
        <p:spPr>
          <a:xfrm>
            <a:off x="2731000" y="2939986"/>
            <a:ext cx="1594396" cy="391120"/>
          </a:xfrm>
          <a:custGeom>
            <a:avLst/>
            <a:gdLst/>
            <a:ahLst/>
            <a:cxnLst/>
            <a:rect l="l" t="t" r="r" b="b"/>
            <a:pathLst>
              <a:path w="2267585" h="556260">
                <a:moveTo>
                  <a:pt x="2206872" y="534846"/>
                </a:moveTo>
                <a:lnTo>
                  <a:pt x="2184654" y="555777"/>
                </a:lnTo>
                <a:lnTo>
                  <a:pt x="2263622" y="536752"/>
                </a:lnTo>
                <a:lnTo>
                  <a:pt x="2215121" y="536752"/>
                </a:lnTo>
                <a:lnTo>
                  <a:pt x="2206872" y="534846"/>
                </a:lnTo>
                <a:close/>
              </a:path>
              <a:path w="2267585" h="556260">
                <a:moveTo>
                  <a:pt x="2217976" y="524384"/>
                </a:moveTo>
                <a:lnTo>
                  <a:pt x="2206872" y="534846"/>
                </a:lnTo>
                <a:lnTo>
                  <a:pt x="2215121" y="536752"/>
                </a:lnTo>
                <a:lnTo>
                  <a:pt x="2217976" y="524384"/>
                </a:lnTo>
                <a:close/>
              </a:path>
              <a:path w="2267585" h="556260">
                <a:moveTo>
                  <a:pt x="2201811" y="481545"/>
                </a:moveTo>
                <a:lnTo>
                  <a:pt x="2212585" y="510093"/>
                </a:lnTo>
                <a:lnTo>
                  <a:pt x="2220836" y="512000"/>
                </a:lnTo>
                <a:lnTo>
                  <a:pt x="2215121" y="536752"/>
                </a:lnTo>
                <a:lnTo>
                  <a:pt x="2263622" y="536752"/>
                </a:lnTo>
                <a:lnTo>
                  <a:pt x="2267470" y="535825"/>
                </a:lnTo>
                <a:lnTo>
                  <a:pt x="2201811" y="481545"/>
                </a:lnTo>
                <a:close/>
              </a:path>
              <a:path w="2267585" h="556260">
                <a:moveTo>
                  <a:pt x="5714" y="0"/>
                </a:moveTo>
                <a:lnTo>
                  <a:pt x="0" y="24752"/>
                </a:lnTo>
                <a:lnTo>
                  <a:pt x="2206872" y="534846"/>
                </a:lnTo>
                <a:lnTo>
                  <a:pt x="2217977" y="524380"/>
                </a:lnTo>
                <a:lnTo>
                  <a:pt x="2212585" y="510093"/>
                </a:lnTo>
                <a:lnTo>
                  <a:pt x="5714" y="0"/>
                </a:lnTo>
                <a:close/>
              </a:path>
              <a:path w="2267585" h="556260">
                <a:moveTo>
                  <a:pt x="2212585" y="510093"/>
                </a:moveTo>
                <a:lnTo>
                  <a:pt x="2217977" y="524380"/>
                </a:lnTo>
                <a:lnTo>
                  <a:pt x="2220836" y="512000"/>
                </a:lnTo>
                <a:lnTo>
                  <a:pt x="2212585" y="510093"/>
                </a:lnTo>
                <a:close/>
              </a:path>
            </a:pathLst>
          </a:custGeom>
          <a:solidFill>
            <a:srgbClr val="000000"/>
          </a:solidFill>
        </p:spPr>
        <p:txBody>
          <a:bodyPr wrap="square" lIns="0" tIns="0" rIns="0" bIns="0" rtlCol="0"/>
          <a:lstStyle/>
          <a:p>
            <a:endParaRPr sz="1266"/>
          </a:p>
        </p:txBody>
      </p:sp>
      <p:sp>
        <p:nvSpPr>
          <p:cNvPr id="12" name="object 12"/>
          <p:cNvSpPr/>
          <p:nvPr/>
        </p:nvSpPr>
        <p:spPr>
          <a:xfrm>
            <a:off x="2713527" y="3465191"/>
            <a:ext cx="1643509" cy="1222028"/>
          </a:xfrm>
          <a:custGeom>
            <a:avLst/>
            <a:gdLst/>
            <a:ahLst/>
            <a:cxnLst/>
            <a:rect l="l" t="t" r="r" b="b"/>
            <a:pathLst>
              <a:path w="2337435" h="1737995">
                <a:moveTo>
                  <a:pt x="2266873" y="21297"/>
                </a:moveTo>
                <a:lnTo>
                  <a:pt x="2259990" y="19519"/>
                </a:lnTo>
                <a:lnTo>
                  <a:pt x="2184387" y="0"/>
                </a:lnTo>
                <a:lnTo>
                  <a:pt x="2206269" y="21297"/>
                </a:lnTo>
                <a:lnTo>
                  <a:pt x="0" y="493750"/>
                </a:lnTo>
                <a:lnTo>
                  <a:pt x="5321" y="518591"/>
                </a:lnTo>
                <a:lnTo>
                  <a:pt x="2211578" y="46126"/>
                </a:lnTo>
                <a:lnTo>
                  <a:pt x="2200338" y="74510"/>
                </a:lnTo>
                <a:lnTo>
                  <a:pt x="2266873" y="21297"/>
                </a:lnTo>
                <a:close/>
              </a:path>
              <a:path w="2337435" h="1737995">
                <a:moveTo>
                  <a:pt x="2336977" y="206032"/>
                </a:moveTo>
                <a:lnTo>
                  <a:pt x="2252383" y="216128"/>
                </a:lnTo>
                <a:lnTo>
                  <a:pt x="2280501" y="228028"/>
                </a:lnTo>
                <a:lnTo>
                  <a:pt x="20281" y="1716659"/>
                </a:lnTo>
                <a:lnTo>
                  <a:pt x="34251" y="1737868"/>
                </a:lnTo>
                <a:lnTo>
                  <a:pt x="2294471" y="249237"/>
                </a:lnTo>
                <a:lnTo>
                  <a:pt x="2294305" y="279768"/>
                </a:lnTo>
                <a:lnTo>
                  <a:pt x="2326944" y="223367"/>
                </a:lnTo>
                <a:lnTo>
                  <a:pt x="2336977" y="206032"/>
                </a:lnTo>
                <a:close/>
              </a:path>
            </a:pathLst>
          </a:custGeom>
          <a:solidFill>
            <a:srgbClr val="000000"/>
          </a:solidFill>
        </p:spPr>
        <p:txBody>
          <a:bodyPr wrap="square" lIns="0" tIns="0" rIns="0" bIns="0" rtlCol="0"/>
          <a:lstStyle/>
          <a:p>
            <a:endParaRPr sz="1266"/>
          </a:p>
        </p:txBody>
      </p:sp>
      <p:sp>
        <p:nvSpPr>
          <p:cNvPr id="13" name="object 13"/>
          <p:cNvSpPr/>
          <p:nvPr/>
        </p:nvSpPr>
        <p:spPr>
          <a:xfrm>
            <a:off x="2710008" y="2526968"/>
            <a:ext cx="1633240" cy="2726680"/>
          </a:xfrm>
          <a:custGeom>
            <a:avLst/>
            <a:gdLst/>
            <a:ahLst/>
            <a:cxnLst/>
            <a:rect l="l" t="t" r="r" b="b"/>
            <a:pathLst>
              <a:path w="2322829" h="3877945">
                <a:moveTo>
                  <a:pt x="2322207" y="2328837"/>
                </a:moveTo>
                <a:lnTo>
                  <a:pt x="2312060" y="2308174"/>
                </a:lnTo>
                <a:lnTo>
                  <a:pt x="2284679" y="2252357"/>
                </a:lnTo>
                <a:lnTo>
                  <a:pt x="2282748" y="2282825"/>
                </a:lnTo>
                <a:lnTo>
                  <a:pt x="1316837" y="1546923"/>
                </a:lnTo>
                <a:lnTo>
                  <a:pt x="2292693" y="367499"/>
                </a:lnTo>
                <a:lnTo>
                  <a:pt x="2288286" y="352882"/>
                </a:lnTo>
                <a:lnTo>
                  <a:pt x="2292693" y="367499"/>
                </a:lnTo>
                <a:lnTo>
                  <a:pt x="2301468" y="396748"/>
                </a:lnTo>
                <a:lnTo>
                  <a:pt x="2313495" y="344792"/>
                </a:lnTo>
                <a:lnTo>
                  <a:pt x="2320683" y="313740"/>
                </a:lnTo>
                <a:lnTo>
                  <a:pt x="2242756" y="348170"/>
                </a:lnTo>
                <a:lnTo>
                  <a:pt x="2273122" y="351307"/>
                </a:lnTo>
                <a:lnTo>
                  <a:pt x="1296619" y="1531518"/>
                </a:lnTo>
                <a:lnTo>
                  <a:pt x="1280414" y="1519174"/>
                </a:lnTo>
                <a:lnTo>
                  <a:pt x="1280414" y="1551114"/>
                </a:lnTo>
                <a:lnTo>
                  <a:pt x="1028090" y="1856066"/>
                </a:lnTo>
                <a:lnTo>
                  <a:pt x="1011504" y="1834819"/>
                </a:lnTo>
                <a:lnTo>
                  <a:pt x="1011504" y="1876107"/>
                </a:lnTo>
                <a:lnTo>
                  <a:pt x="859193" y="2060194"/>
                </a:lnTo>
                <a:lnTo>
                  <a:pt x="841336" y="2055533"/>
                </a:lnTo>
                <a:lnTo>
                  <a:pt x="841336" y="2081784"/>
                </a:lnTo>
                <a:lnTo>
                  <a:pt x="632015" y="2334768"/>
                </a:lnTo>
                <a:lnTo>
                  <a:pt x="85090" y="1884375"/>
                </a:lnTo>
                <a:lnTo>
                  <a:pt x="841336" y="2081784"/>
                </a:lnTo>
                <a:lnTo>
                  <a:pt x="841336" y="2055533"/>
                </a:lnTo>
                <a:lnTo>
                  <a:pt x="42621" y="1847037"/>
                </a:lnTo>
                <a:lnTo>
                  <a:pt x="636968" y="1396314"/>
                </a:lnTo>
                <a:lnTo>
                  <a:pt x="1011504" y="1876107"/>
                </a:lnTo>
                <a:lnTo>
                  <a:pt x="1011504" y="1834819"/>
                </a:lnTo>
                <a:lnTo>
                  <a:pt x="657212" y="1380959"/>
                </a:lnTo>
                <a:lnTo>
                  <a:pt x="857618" y="1228991"/>
                </a:lnTo>
                <a:lnTo>
                  <a:pt x="1280414" y="1551114"/>
                </a:lnTo>
                <a:lnTo>
                  <a:pt x="1280414" y="1519174"/>
                </a:lnTo>
                <a:lnTo>
                  <a:pt x="878624" y="1213053"/>
                </a:lnTo>
                <a:lnTo>
                  <a:pt x="2187791" y="220243"/>
                </a:lnTo>
                <a:lnTo>
                  <a:pt x="2189645" y="250710"/>
                </a:lnTo>
                <a:lnTo>
                  <a:pt x="2217178" y="194881"/>
                </a:lnTo>
                <a:lnTo>
                  <a:pt x="2227338" y="174307"/>
                </a:lnTo>
                <a:lnTo>
                  <a:pt x="2143607" y="190004"/>
                </a:lnTo>
                <a:lnTo>
                  <a:pt x="2172449" y="199999"/>
                </a:lnTo>
                <a:lnTo>
                  <a:pt x="857656" y="1197076"/>
                </a:lnTo>
                <a:lnTo>
                  <a:pt x="836650" y="1181074"/>
                </a:lnTo>
                <a:lnTo>
                  <a:pt x="836650" y="1213015"/>
                </a:lnTo>
                <a:lnTo>
                  <a:pt x="641578" y="1360932"/>
                </a:lnTo>
                <a:lnTo>
                  <a:pt x="70358" y="629183"/>
                </a:lnTo>
                <a:lnTo>
                  <a:pt x="836650" y="1213015"/>
                </a:lnTo>
                <a:lnTo>
                  <a:pt x="836650" y="1181074"/>
                </a:lnTo>
                <a:lnTo>
                  <a:pt x="93319" y="614730"/>
                </a:lnTo>
                <a:lnTo>
                  <a:pt x="2173541" y="44526"/>
                </a:lnTo>
                <a:lnTo>
                  <a:pt x="2163915" y="73494"/>
                </a:lnTo>
                <a:lnTo>
                  <a:pt x="2226030" y="17780"/>
                </a:lnTo>
                <a:lnTo>
                  <a:pt x="2227338" y="16598"/>
                </a:lnTo>
                <a:lnTo>
                  <a:pt x="2143772" y="0"/>
                </a:lnTo>
                <a:lnTo>
                  <a:pt x="2166823" y="20027"/>
                </a:lnTo>
                <a:lnTo>
                  <a:pt x="67894" y="595363"/>
                </a:lnTo>
                <a:lnTo>
                  <a:pt x="60452" y="589686"/>
                </a:lnTo>
                <a:lnTo>
                  <a:pt x="53022" y="599440"/>
                </a:lnTo>
                <a:lnTo>
                  <a:pt x="49390" y="600430"/>
                </a:lnTo>
                <a:lnTo>
                  <a:pt x="50139" y="603211"/>
                </a:lnTo>
                <a:lnTo>
                  <a:pt x="42722" y="593775"/>
                </a:lnTo>
                <a:lnTo>
                  <a:pt x="22694" y="609409"/>
                </a:lnTo>
                <a:lnTo>
                  <a:pt x="621347" y="1376286"/>
                </a:lnTo>
                <a:lnTo>
                  <a:pt x="0" y="1847481"/>
                </a:lnTo>
                <a:lnTo>
                  <a:pt x="15341" y="1867725"/>
                </a:lnTo>
                <a:lnTo>
                  <a:pt x="33820" y="1853717"/>
                </a:lnTo>
                <a:lnTo>
                  <a:pt x="32893" y="1857273"/>
                </a:lnTo>
                <a:lnTo>
                  <a:pt x="24549" y="1867408"/>
                </a:lnTo>
                <a:lnTo>
                  <a:pt x="615823" y="2354338"/>
                </a:lnTo>
                <a:lnTo>
                  <a:pt x="46596" y="3042310"/>
                </a:lnTo>
                <a:lnTo>
                  <a:pt x="49047" y="3044355"/>
                </a:lnTo>
                <a:lnTo>
                  <a:pt x="33248" y="3038500"/>
                </a:lnTo>
                <a:lnTo>
                  <a:pt x="24434" y="3062325"/>
                </a:lnTo>
                <a:lnTo>
                  <a:pt x="2179688" y="3859771"/>
                </a:lnTo>
                <a:lnTo>
                  <a:pt x="2154999" y="3877729"/>
                </a:lnTo>
                <a:lnTo>
                  <a:pt x="2239683" y="3868432"/>
                </a:lnTo>
                <a:lnTo>
                  <a:pt x="2234323" y="3862717"/>
                </a:lnTo>
                <a:lnTo>
                  <a:pt x="2181441" y="3806253"/>
                </a:lnTo>
                <a:lnTo>
                  <a:pt x="2188502" y="3835958"/>
                </a:lnTo>
                <a:lnTo>
                  <a:pt x="83286" y="3057029"/>
                </a:lnTo>
                <a:lnTo>
                  <a:pt x="1182649" y="2821127"/>
                </a:lnTo>
                <a:lnTo>
                  <a:pt x="2198471" y="3657638"/>
                </a:lnTo>
                <a:lnTo>
                  <a:pt x="2169249" y="3666477"/>
                </a:lnTo>
                <a:lnTo>
                  <a:pt x="2252294" y="3685502"/>
                </a:lnTo>
                <a:lnTo>
                  <a:pt x="2242312" y="3663023"/>
                </a:lnTo>
                <a:lnTo>
                  <a:pt x="2217686" y="3607651"/>
                </a:lnTo>
                <a:lnTo>
                  <a:pt x="2214613" y="3638029"/>
                </a:lnTo>
                <a:lnTo>
                  <a:pt x="1214335" y="2814332"/>
                </a:lnTo>
                <a:lnTo>
                  <a:pt x="1667941" y="2717000"/>
                </a:lnTo>
                <a:lnTo>
                  <a:pt x="2257971" y="3472789"/>
                </a:lnTo>
                <a:lnTo>
                  <a:pt x="2227529" y="3475075"/>
                </a:lnTo>
                <a:lnTo>
                  <a:pt x="2304453" y="3511689"/>
                </a:lnTo>
                <a:lnTo>
                  <a:pt x="2297950" y="3479469"/>
                </a:lnTo>
                <a:lnTo>
                  <a:pt x="2287600" y="3428187"/>
                </a:lnTo>
                <a:lnTo>
                  <a:pt x="2277999" y="3457168"/>
                </a:lnTo>
                <a:lnTo>
                  <a:pt x="1695538" y="2711069"/>
                </a:lnTo>
                <a:lnTo>
                  <a:pt x="2170620" y="2609126"/>
                </a:lnTo>
                <a:lnTo>
                  <a:pt x="2176221" y="2594940"/>
                </a:lnTo>
                <a:lnTo>
                  <a:pt x="2170620" y="2609126"/>
                </a:lnTo>
                <a:lnTo>
                  <a:pt x="2159393" y="2637510"/>
                </a:lnTo>
                <a:lnTo>
                  <a:pt x="2225903" y="2584272"/>
                </a:lnTo>
                <a:lnTo>
                  <a:pt x="2219096" y="2582519"/>
                </a:lnTo>
                <a:lnTo>
                  <a:pt x="2143404" y="2563012"/>
                </a:lnTo>
                <a:lnTo>
                  <a:pt x="2165286" y="2584297"/>
                </a:lnTo>
                <a:lnTo>
                  <a:pt x="1678178" y="2688831"/>
                </a:lnTo>
                <a:lnTo>
                  <a:pt x="1650568" y="2653474"/>
                </a:lnTo>
                <a:lnTo>
                  <a:pt x="1650568" y="2694749"/>
                </a:lnTo>
                <a:lnTo>
                  <a:pt x="1189316" y="2793720"/>
                </a:lnTo>
                <a:lnTo>
                  <a:pt x="1157630" y="2767634"/>
                </a:lnTo>
                <a:lnTo>
                  <a:pt x="1157630" y="2800527"/>
                </a:lnTo>
                <a:lnTo>
                  <a:pt x="90081" y="3029597"/>
                </a:lnTo>
                <a:lnTo>
                  <a:pt x="635431" y="2370480"/>
                </a:lnTo>
                <a:lnTo>
                  <a:pt x="1157630" y="2800527"/>
                </a:lnTo>
                <a:lnTo>
                  <a:pt x="1157630" y="2767634"/>
                </a:lnTo>
                <a:lnTo>
                  <a:pt x="651611" y="2350922"/>
                </a:lnTo>
                <a:lnTo>
                  <a:pt x="868451" y="2088857"/>
                </a:lnTo>
                <a:lnTo>
                  <a:pt x="1256690" y="2190191"/>
                </a:lnTo>
                <a:lnTo>
                  <a:pt x="1650568" y="2694749"/>
                </a:lnTo>
                <a:lnTo>
                  <a:pt x="1650568" y="2653474"/>
                </a:lnTo>
                <a:lnTo>
                  <a:pt x="1297165" y="2200745"/>
                </a:lnTo>
                <a:lnTo>
                  <a:pt x="2237397" y="2446159"/>
                </a:lnTo>
                <a:lnTo>
                  <a:pt x="2214588" y="2466454"/>
                </a:lnTo>
                <a:lnTo>
                  <a:pt x="2297938" y="2448839"/>
                </a:lnTo>
                <a:lnTo>
                  <a:pt x="2297315" y="2448293"/>
                </a:lnTo>
                <a:lnTo>
                  <a:pt x="2233828" y="2392730"/>
                </a:lnTo>
                <a:lnTo>
                  <a:pt x="2243798" y="2421585"/>
                </a:lnTo>
                <a:lnTo>
                  <a:pt x="1271435" y="2167788"/>
                </a:lnTo>
                <a:lnTo>
                  <a:pt x="1230960" y="2115947"/>
                </a:lnTo>
                <a:lnTo>
                  <a:pt x="1230960" y="2157222"/>
                </a:lnTo>
                <a:lnTo>
                  <a:pt x="886307" y="2067267"/>
                </a:lnTo>
                <a:lnTo>
                  <a:pt x="1027506" y="1896618"/>
                </a:lnTo>
                <a:lnTo>
                  <a:pt x="1230960" y="2157222"/>
                </a:lnTo>
                <a:lnTo>
                  <a:pt x="1230960" y="2115947"/>
                </a:lnTo>
                <a:lnTo>
                  <a:pt x="1044092" y="1876577"/>
                </a:lnTo>
                <a:lnTo>
                  <a:pt x="1300632" y="1566519"/>
                </a:lnTo>
                <a:lnTo>
                  <a:pt x="2267356" y="2303018"/>
                </a:lnTo>
                <a:lnTo>
                  <a:pt x="2238502" y="2312962"/>
                </a:lnTo>
                <a:lnTo>
                  <a:pt x="2322207" y="2328837"/>
                </a:lnTo>
                <a:close/>
              </a:path>
            </a:pathLst>
          </a:custGeom>
          <a:solidFill>
            <a:srgbClr val="000000"/>
          </a:solidFill>
        </p:spPr>
        <p:txBody>
          <a:bodyPr wrap="square" lIns="0" tIns="0" rIns="0" bIns="0" rtlCol="0"/>
          <a:lstStyle/>
          <a:p>
            <a:endParaRPr sz="1266"/>
          </a:p>
        </p:txBody>
      </p:sp>
      <p:sp>
        <p:nvSpPr>
          <p:cNvPr id="14" name="object 14"/>
          <p:cNvSpPr/>
          <p:nvPr/>
        </p:nvSpPr>
        <p:spPr>
          <a:xfrm>
            <a:off x="4845411" y="3449659"/>
            <a:ext cx="1568053" cy="774650"/>
          </a:xfrm>
          <a:custGeom>
            <a:avLst/>
            <a:gdLst/>
            <a:ahLst/>
            <a:cxnLst/>
            <a:rect l="l" t="t" r="r" b="b"/>
            <a:pathLst>
              <a:path w="2230120" h="1101725">
                <a:moveTo>
                  <a:pt x="2171312" y="1085988"/>
                </a:moveTo>
                <a:lnTo>
                  <a:pt x="2144928" y="1101356"/>
                </a:lnTo>
                <a:lnTo>
                  <a:pt x="2230120" y="1100645"/>
                </a:lnTo>
                <a:lnTo>
                  <a:pt x="2221776" y="1089710"/>
                </a:lnTo>
                <a:lnTo>
                  <a:pt x="2178913" y="1089710"/>
                </a:lnTo>
                <a:lnTo>
                  <a:pt x="2171312" y="1085988"/>
                </a:lnTo>
                <a:close/>
              </a:path>
              <a:path w="2230120" h="1101725">
                <a:moveTo>
                  <a:pt x="2184501" y="1078306"/>
                </a:moveTo>
                <a:lnTo>
                  <a:pt x="2171312" y="1085988"/>
                </a:lnTo>
                <a:lnTo>
                  <a:pt x="2178913" y="1089710"/>
                </a:lnTo>
                <a:lnTo>
                  <a:pt x="2184501" y="1078306"/>
                </a:lnTo>
                <a:close/>
              </a:path>
              <a:path w="2230120" h="1101725">
                <a:moveTo>
                  <a:pt x="2178443" y="1032916"/>
                </a:moveTo>
                <a:lnTo>
                  <a:pt x="2182482" y="1063176"/>
                </a:lnTo>
                <a:lnTo>
                  <a:pt x="2190089" y="1066901"/>
                </a:lnTo>
                <a:lnTo>
                  <a:pt x="2178913" y="1089710"/>
                </a:lnTo>
                <a:lnTo>
                  <a:pt x="2221776" y="1089710"/>
                </a:lnTo>
                <a:lnTo>
                  <a:pt x="2178443" y="1032916"/>
                </a:lnTo>
                <a:close/>
              </a:path>
              <a:path w="2230120" h="1101725">
                <a:moveTo>
                  <a:pt x="11175" y="0"/>
                </a:moveTo>
                <a:lnTo>
                  <a:pt x="0" y="22809"/>
                </a:lnTo>
                <a:lnTo>
                  <a:pt x="2171312" y="1085988"/>
                </a:lnTo>
                <a:lnTo>
                  <a:pt x="2184501" y="1078306"/>
                </a:lnTo>
                <a:lnTo>
                  <a:pt x="2182482" y="1063176"/>
                </a:lnTo>
                <a:lnTo>
                  <a:pt x="11175" y="0"/>
                </a:lnTo>
                <a:close/>
              </a:path>
              <a:path w="2230120" h="1101725">
                <a:moveTo>
                  <a:pt x="2182482" y="1063176"/>
                </a:moveTo>
                <a:lnTo>
                  <a:pt x="2184501" y="1078306"/>
                </a:lnTo>
                <a:lnTo>
                  <a:pt x="2190089" y="1066901"/>
                </a:lnTo>
                <a:lnTo>
                  <a:pt x="2182482" y="1063176"/>
                </a:lnTo>
                <a:close/>
              </a:path>
            </a:pathLst>
          </a:custGeom>
          <a:solidFill>
            <a:srgbClr val="000000"/>
          </a:solidFill>
        </p:spPr>
        <p:txBody>
          <a:bodyPr wrap="square" lIns="0" tIns="0" rIns="0" bIns="0" rtlCol="0"/>
          <a:lstStyle/>
          <a:p>
            <a:endParaRPr sz="1266"/>
          </a:p>
        </p:txBody>
      </p:sp>
      <p:sp>
        <p:nvSpPr>
          <p:cNvPr id="15" name="object 15"/>
          <p:cNvSpPr/>
          <p:nvPr/>
        </p:nvSpPr>
        <p:spPr>
          <a:xfrm>
            <a:off x="4831683" y="4312263"/>
            <a:ext cx="1579215" cy="53578"/>
          </a:xfrm>
          <a:custGeom>
            <a:avLst/>
            <a:gdLst/>
            <a:ahLst/>
            <a:cxnLst/>
            <a:rect l="l" t="t" r="r" b="b"/>
            <a:pathLst>
              <a:path w="2245995" h="76200">
                <a:moveTo>
                  <a:pt x="2169464" y="0"/>
                </a:moveTo>
                <a:lnTo>
                  <a:pt x="2186246" y="25502"/>
                </a:lnTo>
                <a:lnTo>
                  <a:pt x="2194699" y="25552"/>
                </a:lnTo>
                <a:lnTo>
                  <a:pt x="2194547" y="50952"/>
                </a:lnTo>
                <a:lnTo>
                  <a:pt x="2186059" y="50952"/>
                </a:lnTo>
                <a:lnTo>
                  <a:pt x="2169007" y="76199"/>
                </a:lnTo>
                <a:lnTo>
                  <a:pt x="2220269" y="50952"/>
                </a:lnTo>
                <a:lnTo>
                  <a:pt x="2194547" y="50952"/>
                </a:lnTo>
                <a:lnTo>
                  <a:pt x="2220370" y="50902"/>
                </a:lnTo>
                <a:lnTo>
                  <a:pt x="2245436" y="38557"/>
                </a:lnTo>
                <a:lnTo>
                  <a:pt x="2169464" y="0"/>
                </a:lnTo>
                <a:close/>
              </a:path>
              <a:path w="2245995" h="76200">
                <a:moveTo>
                  <a:pt x="2194623" y="38271"/>
                </a:moveTo>
                <a:lnTo>
                  <a:pt x="2186092" y="50902"/>
                </a:lnTo>
                <a:lnTo>
                  <a:pt x="2194547" y="50952"/>
                </a:lnTo>
                <a:lnTo>
                  <a:pt x="2194623" y="38271"/>
                </a:lnTo>
                <a:close/>
              </a:path>
              <a:path w="2245995" h="76200">
                <a:moveTo>
                  <a:pt x="152" y="12649"/>
                </a:moveTo>
                <a:lnTo>
                  <a:pt x="0" y="38049"/>
                </a:lnTo>
                <a:lnTo>
                  <a:pt x="2186092" y="50902"/>
                </a:lnTo>
                <a:lnTo>
                  <a:pt x="2194623" y="38271"/>
                </a:lnTo>
                <a:lnTo>
                  <a:pt x="2194502" y="38049"/>
                </a:lnTo>
                <a:lnTo>
                  <a:pt x="2186246" y="25502"/>
                </a:lnTo>
                <a:lnTo>
                  <a:pt x="152" y="12649"/>
                </a:lnTo>
                <a:close/>
              </a:path>
              <a:path w="2245995" h="76200">
                <a:moveTo>
                  <a:pt x="2186246" y="25502"/>
                </a:moveTo>
                <a:lnTo>
                  <a:pt x="2194623" y="38233"/>
                </a:lnTo>
                <a:lnTo>
                  <a:pt x="2194699" y="25552"/>
                </a:lnTo>
                <a:lnTo>
                  <a:pt x="2186246" y="25502"/>
                </a:lnTo>
                <a:close/>
              </a:path>
            </a:pathLst>
          </a:custGeom>
          <a:solidFill>
            <a:srgbClr val="000000"/>
          </a:solidFill>
        </p:spPr>
        <p:txBody>
          <a:bodyPr wrap="square" lIns="0" tIns="0" rIns="0" bIns="0" rtlCol="0"/>
          <a:lstStyle/>
          <a:p>
            <a:endParaRPr sz="1266"/>
          </a:p>
        </p:txBody>
      </p:sp>
      <p:sp>
        <p:nvSpPr>
          <p:cNvPr id="16" name="object 16"/>
          <p:cNvSpPr/>
          <p:nvPr/>
        </p:nvSpPr>
        <p:spPr>
          <a:xfrm>
            <a:off x="4845412" y="4480097"/>
            <a:ext cx="1593056" cy="717054"/>
          </a:xfrm>
          <a:custGeom>
            <a:avLst/>
            <a:gdLst/>
            <a:ahLst/>
            <a:cxnLst/>
            <a:rect l="l" t="t" r="r" b="b"/>
            <a:pathLst>
              <a:path w="2265679" h="1019809">
                <a:moveTo>
                  <a:pt x="2205773" y="16331"/>
                </a:moveTo>
                <a:lnTo>
                  <a:pt x="0" y="996124"/>
                </a:lnTo>
                <a:lnTo>
                  <a:pt x="10312" y="1019340"/>
                </a:lnTo>
                <a:lnTo>
                  <a:pt x="2216082" y="39543"/>
                </a:lnTo>
                <a:lnTo>
                  <a:pt x="2218664" y="24498"/>
                </a:lnTo>
                <a:lnTo>
                  <a:pt x="2205773" y="16331"/>
                </a:lnTo>
                <a:close/>
              </a:path>
              <a:path w="2265679" h="1019809">
                <a:moveTo>
                  <a:pt x="2257675" y="12890"/>
                </a:moveTo>
                <a:lnTo>
                  <a:pt x="2213521" y="12890"/>
                </a:lnTo>
                <a:lnTo>
                  <a:pt x="2223820" y="36106"/>
                </a:lnTo>
                <a:lnTo>
                  <a:pt x="2216082" y="39543"/>
                </a:lnTo>
                <a:lnTo>
                  <a:pt x="2210917" y="69634"/>
                </a:lnTo>
                <a:lnTo>
                  <a:pt x="2257675" y="12890"/>
                </a:lnTo>
                <a:close/>
              </a:path>
              <a:path w="2265679" h="1019809">
                <a:moveTo>
                  <a:pt x="2213521" y="12890"/>
                </a:moveTo>
                <a:lnTo>
                  <a:pt x="2205773" y="16331"/>
                </a:lnTo>
                <a:lnTo>
                  <a:pt x="2218664" y="24498"/>
                </a:lnTo>
                <a:lnTo>
                  <a:pt x="2216082" y="39543"/>
                </a:lnTo>
                <a:lnTo>
                  <a:pt x="2223820" y="36106"/>
                </a:lnTo>
                <a:lnTo>
                  <a:pt x="2213521" y="12890"/>
                </a:lnTo>
                <a:close/>
              </a:path>
              <a:path w="2265679" h="1019809">
                <a:moveTo>
                  <a:pt x="2179993" y="0"/>
                </a:moveTo>
                <a:lnTo>
                  <a:pt x="2205773" y="16331"/>
                </a:lnTo>
                <a:lnTo>
                  <a:pt x="2213521" y="12890"/>
                </a:lnTo>
                <a:lnTo>
                  <a:pt x="2257675" y="12890"/>
                </a:lnTo>
                <a:lnTo>
                  <a:pt x="2265095" y="3886"/>
                </a:lnTo>
                <a:lnTo>
                  <a:pt x="2179993" y="0"/>
                </a:lnTo>
                <a:close/>
              </a:path>
            </a:pathLst>
          </a:custGeom>
          <a:solidFill>
            <a:srgbClr val="000000"/>
          </a:solidFill>
        </p:spPr>
        <p:txBody>
          <a:bodyPr wrap="square" lIns="0" tIns="0" rIns="0" bIns="0" rtlCol="0"/>
          <a:lstStyle/>
          <a:p>
            <a:endParaRPr sz="1266"/>
          </a:p>
        </p:txBody>
      </p:sp>
      <p:sp>
        <p:nvSpPr>
          <p:cNvPr id="17" name="object 17"/>
          <p:cNvSpPr/>
          <p:nvPr/>
        </p:nvSpPr>
        <p:spPr>
          <a:xfrm>
            <a:off x="4826487" y="2520519"/>
            <a:ext cx="1649760" cy="2666405"/>
          </a:xfrm>
          <a:custGeom>
            <a:avLst/>
            <a:gdLst/>
            <a:ahLst/>
            <a:cxnLst/>
            <a:rect l="l" t="t" r="r" b="b"/>
            <a:pathLst>
              <a:path w="2346325" h="3792220">
                <a:moveTo>
                  <a:pt x="2219363" y="608330"/>
                </a:moveTo>
                <a:lnTo>
                  <a:pt x="2218042" y="607148"/>
                </a:lnTo>
                <a:lnTo>
                  <a:pt x="2155939" y="551446"/>
                </a:lnTo>
                <a:lnTo>
                  <a:pt x="2165553" y="580415"/>
                </a:lnTo>
                <a:lnTo>
                  <a:pt x="47701" y="0"/>
                </a:lnTo>
                <a:lnTo>
                  <a:pt x="40982" y="24498"/>
                </a:lnTo>
                <a:lnTo>
                  <a:pt x="2158847" y="604913"/>
                </a:lnTo>
                <a:lnTo>
                  <a:pt x="2135797" y="624928"/>
                </a:lnTo>
                <a:lnTo>
                  <a:pt x="2219363" y="608330"/>
                </a:lnTo>
                <a:close/>
              </a:path>
              <a:path w="2346325" h="3792220">
                <a:moveTo>
                  <a:pt x="2345880" y="1116025"/>
                </a:moveTo>
                <a:lnTo>
                  <a:pt x="2267343" y="1149032"/>
                </a:lnTo>
                <a:lnTo>
                  <a:pt x="2297646" y="1152728"/>
                </a:lnTo>
                <a:lnTo>
                  <a:pt x="1796808" y="1736191"/>
                </a:lnTo>
                <a:lnTo>
                  <a:pt x="1544891" y="1490726"/>
                </a:lnTo>
                <a:lnTo>
                  <a:pt x="2234146" y="990574"/>
                </a:lnTo>
                <a:lnTo>
                  <a:pt x="2235365" y="1021067"/>
                </a:lnTo>
                <a:lnTo>
                  <a:pt x="2264499" y="965022"/>
                </a:lnTo>
                <a:lnTo>
                  <a:pt x="2274671" y="945476"/>
                </a:lnTo>
                <a:lnTo>
                  <a:pt x="2190623" y="959396"/>
                </a:lnTo>
                <a:lnTo>
                  <a:pt x="2219236" y="970013"/>
                </a:lnTo>
                <a:lnTo>
                  <a:pt x="1526438" y="1472742"/>
                </a:lnTo>
                <a:lnTo>
                  <a:pt x="1132967" y="1089367"/>
                </a:lnTo>
                <a:lnTo>
                  <a:pt x="2172703" y="830021"/>
                </a:lnTo>
                <a:lnTo>
                  <a:pt x="2162429" y="858761"/>
                </a:lnTo>
                <a:lnTo>
                  <a:pt x="2227135" y="803351"/>
                </a:lnTo>
                <a:lnTo>
                  <a:pt x="2143988" y="784821"/>
                </a:lnTo>
                <a:lnTo>
                  <a:pt x="2166569" y="805383"/>
                </a:lnTo>
                <a:lnTo>
                  <a:pt x="1111580" y="1068527"/>
                </a:lnTo>
                <a:lnTo>
                  <a:pt x="47066" y="31267"/>
                </a:lnTo>
                <a:lnTo>
                  <a:pt x="29337" y="49453"/>
                </a:lnTo>
                <a:lnTo>
                  <a:pt x="1082611" y="1075753"/>
                </a:lnTo>
                <a:lnTo>
                  <a:pt x="49479" y="1333436"/>
                </a:lnTo>
                <a:lnTo>
                  <a:pt x="55626" y="1358074"/>
                </a:lnTo>
                <a:lnTo>
                  <a:pt x="1103998" y="1096594"/>
                </a:lnTo>
                <a:lnTo>
                  <a:pt x="1505572" y="1487881"/>
                </a:lnTo>
                <a:lnTo>
                  <a:pt x="0" y="2580386"/>
                </a:lnTo>
                <a:lnTo>
                  <a:pt x="14922" y="2600947"/>
                </a:lnTo>
                <a:lnTo>
                  <a:pt x="1524038" y="1505864"/>
                </a:lnTo>
                <a:lnTo>
                  <a:pt x="1780235" y="1755495"/>
                </a:lnTo>
                <a:lnTo>
                  <a:pt x="46532" y="3775202"/>
                </a:lnTo>
                <a:lnTo>
                  <a:pt x="65811" y="3791750"/>
                </a:lnTo>
                <a:lnTo>
                  <a:pt x="1798459" y="1773262"/>
                </a:lnTo>
                <a:lnTo>
                  <a:pt x="2260930" y="2223871"/>
                </a:lnTo>
                <a:lnTo>
                  <a:pt x="2231085" y="2230247"/>
                </a:lnTo>
                <a:lnTo>
                  <a:pt x="2312251" y="2256129"/>
                </a:lnTo>
                <a:lnTo>
                  <a:pt x="2303081" y="2229777"/>
                </a:lnTo>
                <a:lnTo>
                  <a:pt x="2284260" y="2175675"/>
                </a:lnTo>
                <a:lnTo>
                  <a:pt x="2278659" y="2205685"/>
                </a:lnTo>
                <a:lnTo>
                  <a:pt x="2275852" y="2202954"/>
                </a:lnTo>
                <a:lnTo>
                  <a:pt x="2275852" y="2220684"/>
                </a:lnTo>
                <a:lnTo>
                  <a:pt x="2267000" y="2229777"/>
                </a:lnTo>
                <a:lnTo>
                  <a:pt x="2275840" y="2220684"/>
                </a:lnTo>
                <a:lnTo>
                  <a:pt x="2275852" y="2202954"/>
                </a:lnTo>
                <a:lnTo>
                  <a:pt x="1815033" y="1753946"/>
                </a:lnTo>
                <a:lnTo>
                  <a:pt x="2316924" y="1169263"/>
                </a:lnTo>
                <a:lnTo>
                  <a:pt x="2325154" y="1198664"/>
                </a:lnTo>
                <a:lnTo>
                  <a:pt x="2338286" y="1146302"/>
                </a:lnTo>
                <a:lnTo>
                  <a:pt x="2345880" y="1116025"/>
                </a:lnTo>
                <a:close/>
              </a:path>
            </a:pathLst>
          </a:custGeom>
          <a:solidFill>
            <a:srgbClr val="000000"/>
          </a:solidFill>
        </p:spPr>
        <p:txBody>
          <a:bodyPr wrap="square" lIns="0" tIns="0" rIns="0" bIns="0" rtlCol="0"/>
          <a:lstStyle/>
          <a:p>
            <a:endParaRPr sz="1266"/>
          </a:p>
        </p:txBody>
      </p:sp>
      <p:sp>
        <p:nvSpPr>
          <p:cNvPr id="18" name="object 18"/>
          <p:cNvSpPr txBox="1"/>
          <p:nvPr/>
        </p:nvSpPr>
        <p:spPr>
          <a:xfrm>
            <a:off x="888588" y="720447"/>
            <a:ext cx="6388905" cy="1301679"/>
          </a:xfrm>
          <a:prstGeom prst="rect">
            <a:avLst/>
          </a:prstGeom>
        </p:spPr>
        <p:txBody>
          <a:bodyPr vert="horz" wrap="square" lIns="0" tIns="8930" rIns="0" bIns="0" rtlCol="0">
            <a:spAutoFit/>
          </a:bodyPr>
          <a:lstStyle/>
          <a:p>
            <a:pPr marL="21430">
              <a:spcBef>
                <a:spcPts val="70"/>
              </a:spcBef>
            </a:pPr>
            <a:r>
              <a:rPr sz="2800" dirty="0">
                <a:solidFill>
                  <a:srgbClr val="0365C0"/>
                </a:solidFill>
                <a:latin typeface="Calibri" panose="020F0502020204030204" pitchFamily="34" charset="0"/>
                <a:cs typeface="Calibri" panose="020F0502020204030204" pitchFamily="34" charset="0"/>
              </a:rPr>
              <a:t>How</a:t>
            </a:r>
            <a:r>
              <a:rPr sz="2800" spc="4"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many</a:t>
            </a:r>
            <a:r>
              <a:rPr sz="2800" spc="7"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neurons</a:t>
            </a:r>
            <a:r>
              <a:rPr sz="2800" spc="11" dirty="0">
                <a:solidFill>
                  <a:srgbClr val="0365C0"/>
                </a:solidFill>
                <a:latin typeface="Calibri" panose="020F0502020204030204" pitchFamily="34" charset="0"/>
                <a:cs typeface="Calibri" panose="020F0502020204030204" pitchFamily="34" charset="0"/>
              </a:rPr>
              <a:t> </a:t>
            </a:r>
            <a:r>
              <a:rPr sz="2800" spc="-7" dirty="0">
                <a:solidFill>
                  <a:srgbClr val="0365C0"/>
                </a:solidFill>
                <a:latin typeface="Calibri" panose="020F0502020204030204" pitchFamily="34" charset="0"/>
                <a:cs typeface="Calibri" panose="020F0502020204030204" pitchFamily="34" charset="0"/>
              </a:rPr>
              <a:t>(perceptrons)?</a:t>
            </a:r>
            <a:endParaRPr sz="2800" dirty="0">
              <a:latin typeface="Calibri" panose="020F0502020204030204" pitchFamily="34" charset="0"/>
              <a:cs typeface="Calibri" panose="020F0502020204030204" pitchFamily="34" charset="0"/>
            </a:endParaRPr>
          </a:p>
          <a:p>
            <a:pPr>
              <a:spcBef>
                <a:spcPts val="4"/>
              </a:spcBef>
            </a:pPr>
            <a:endParaRPr sz="2800" dirty="0">
              <a:latin typeface="Calibri" panose="020F0502020204030204" pitchFamily="34" charset="0"/>
              <a:cs typeface="Calibri" panose="020F0502020204030204" pitchFamily="34" charset="0"/>
            </a:endParaRPr>
          </a:p>
          <a:p>
            <a:pPr marL="8929"/>
            <a:r>
              <a:rPr sz="2800" dirty="0">
                <a:solidFill>
                  <a:srgbClr val="0365C0"/>
                </a:solidFill>
                <a:latin typeface="Calibri" panose="020F0502020204030204" pitchFamily="34" charset="0"/>
                <a:cs typeface="Calibri" panose="020F0502020204030204" pitchFamily="34" charset="0"/>
              </a:rPr>
              <a:t>How many</a:t>
            </a:r>
            <a:r>
              <a:rPr sz="2800" spc="4"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weights</a:t>
            </a:r>
            <a:r>
              <a:rPr sz="2800" spc="4" dirty="0">
                <a:solidFill>
                  <a:srgbClr val="0365C0"/>
                </a:solidFill>
                <a:latin typeface="Calibri" panose="020F0502020204030204" pitchFamily="34" charset="0"/>
                <a:cs typeface="Calibri" panose="020F0502020204030204" pitchFamily="34" charset="0"/>
              </a:rPr>
              <a:t> </a:t>
            </a:r>
            <a:r>
              <a:rPr sz="2800" spc="-7" dirty="0">
                <a:solidFill>
                  <a:srgbClr val="0365C0"/>
                </a:solidFill>
                <a:latin typeface="Calibri" panose="020F0502020204030204" pitchFamily="34" charset="0"/>
                <a:cs typeface="Calibri" panose="020F0502020204030204" pitchFamily="34" charset="0"/>
              </a:rPr>
              <a:t>(edges)?</a:t>
            </a:r>
            <a:endParaRPr sz="2800" dirty="0">
              <a:latin typeface="Calibri" panose="020F0502020204030204" pitchFamily="34" charset="0"/>
              <a:cs typeface="Calibri" panose="020F0502020204030204" pitchFamily="34" charset="0"/>
            </a:endParaRPr>
          </a:p>
        </p:txBody>
      </p:sp>
      <p:sp>
        <p:nvSpPr>
          <p:cNvPr id="19" name="object 19"/>
          <p:cNvSpPr txBox="1"/>
          <p:nvPr/>
        </p:nvSpPr>
        <p:spPr>
          <a:xfrm>
            <a:off x="906341" y="5917347"/>
            <a:ext cx="5673568" cy="439904"/>
          </a:xfrm>
          <a:prstGeom prst="rect">
            <a:avLst/>
          </a:prstGeom>
        </p:spPr>
        <p:txBody>
          <a:bodyPr vert="horz" wrap="square" lIns="0" tIns="8930" rIns="0" bIns="0" rtlCol="0">
            <a:spAutoFit/>
          </a:bodyPr>
          <a:lstStyle/>
          <a:p>
            <a:pPr marL="8929">
              <a:spcBef>
                <a:spcPts val="70"/>
              </a:spcBef>
            </a:pPr>
            <a:r>
              <a:rPr sz="2800" dirty="0">
                <a:solidFill>
                  <a:srgbClr val="0365C0"/>
                </a:solidFill>
                <a:latin typeface="Calibri" panose="020F0502020204030204" pitchFamily="34" charset="0"/>
                <a:cs typeface="Calibri" panose="020F0502020204030204" pitchFamily="34" charset="0"/>
              </a:rPr>
              <a:t>How</a:t>
            </a:r>
            <a:r>
              <a:rPr sz="2800" spc="7"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many</a:t>
            </a:r>
            <a:r>
              <a:rPr sz="2800" spc="11"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learnable</a:t>
            </a:r>
            <a:r>
              <a:rPr sz="2800" spc="14"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parameters</a:t>
            </a:r>
            <a:r>
              <a:rPr sz="2800" spc="14" dirty="0">
                <a:solidFill>
                  <a:srgbClr val="0365C0"/>
                </a:solidFill>
                <a:latin typeface="Calibri" panose="020F0502020204030204" pitchFamily="34" charset="0"/>
                <a:cs typeface="Calibri" panose="020F0502020204030204" pitchFamily="34" charset="0"/>
              </a:rPr>
              <a:t> </a:t>
            </a:r>
            <a:r>
              <a:rPr sz="2800" spc="-7" dirty="0">
                <a:solidFill>
                  <a:srgbClr val="0365C0"/>
                </a:solidFill>
                <a:latin typeface="Calibri" panose="020F0502020204030204" pitchFamily="34" charset="0"/>
                <a:cs typeface="Calibri" panose="020F0502020204030204" pitchFamily="34" charset="0"/>
              </a:rPr>
              <a:t>total?</a:t>
            </a:r>
            <a:endParaRPr sz="2800" dirty="0">
              <a:latin typeface="Calibri" panose="020F0502020204030204" pitchFamily="34" charset="0"/>
              <a:cs typeface="Calibri" panose="020F05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85182" y="2658456"/>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3" name="object 3"/>
          <p:cNvSpPr/>
          <p:nvPr/>
        </p:nvSpPr>
        <p:spPr>
          <a:xfrm>
            <a:off x="2185182" y="3542495"/>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4" name="object 4"/>
          <p:cNvSpPr/>
          <p:nvPr/>
        </p:nvSpPr>
        <p:spPr>
          <a:xfrm>
            <a:off x="2185182" y="4426534"/>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5" name="object 5"/>
          <p:cNvSpPr/>
          <p:nvPr/>
        </p:nvSpPr>
        <p:spPr>
          <a:xfrm>
            <a:off x="4314913" y="2287874"/>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32751">
            <a:solidFill>
              <a:srgbClr val="00882B"/>
            </a:solidFill>
          </a:ln>
        </p:spPr>
        <p:txBody>
          <a:bodyPr wrap="square" lIns="0" tIns="0" rIns="0" bIns="0" rtlCol="0"/>
          <a:lstStyle/>
          <a:p>
            <a:endParaRPr sz="1266"/>
          </a:p>
        </p:txBody>
      </p:sp>
      <p:sp>
        <p:nvSpPr>
          <p:cNvPr id="6" name="object 6"/>
          <p:cNvSpPr/>
          <p:nvPr/>
        </p:nvSpPr>
        <p:spPr>
          <a:xfrm>
            <a:off x="4314913" y="3171913"/>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32751">
            <a:solidFill>
              <a:srgbClr val="00882B"/>
            </a:solidFill>
          </a:ln>
        </p:spPr>
        <p:txBody>
          <a:bodyPr wrap="square" lIns="0" tIns="0" rIns="0" bIns="0" rtlCol="0"/>
          <a:lstStyle/>
          <a:p>
            <a:endParaRPr sz="1266"/>
          </a:p>
        </p:txBody>
      </p:sp>
      <p:sp>
        <p:nvSpPr>
          <p:cNvPr id="7" name="object 7"/>
          <p:cNvSpPr/>
          <p:nvPr/>
        </p:nvSpPr>
        <p:spPr>
          <a:xfrm>
            <a:off x="4314913" y="4055952"/>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32751">
            <a:solidFill>
              <a:srgbClr val="00882B"/>
            </a:solidFill>
          </a:ln>
        </p:spPr>
        <p:txBody>
          <a:bodyPr wrap="square" lIns="0" tIns="0" rIns="0" bIns="0" rtlCol="0"/>
          <a:lstStyle/>
          <a:p>
            <a:endParaRPr sz="1266"/>
          </a:p>
        </p:txBody>
      </p:sp>
      <p:sp>
        <p:nvSpPr>
          <p:cNvPr id="8" name="object 8"/>
          <p:cNvSpPr/>
          <p:nvPr/>
        </p:nvSpPr>
        <p:spPr>
          <a:xfrm>
            <a:off x="4314913" y="4939991"/>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32751">
            <a:solidFill>
              <a:srgbClr val="00882B"/>
            </a:solidFill>
          </a:ln>
        </p:spPr>
        <p:txBody>
          <a:bodyPr wrap="square" lIns="0" tIns="0" rIns="0" bIns="0" rtlCol="0"/>
          <a:lstStyle/>
          <a:p>
            <a:endParaRPr sz="1266"/>
          </a:p>
        </p:txBody>
      </p:sp>
      <p:sp>
        <p:nvSpPr>
          <p:cNvPr id="9" name="object 9"/>
          <p:cNvSpPr/>
          <p:nvPr/>
        </p:nvSpPr>
        <p:spPr>
          <a:xfrm>
            <a:off x="6432319" y="2824928"/>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32751">
            <a:solidFill>
              <a:srgbClr val="00882B"/>
            </a:solidFill>
          </a:ln>
        </p:spPr>
        <p:txBody>
          <a:bodyPr wrap="square" lIns="0" tIns="0" rIns="0" bIns="0" rtlCol="0"/>
          <a:lstStyle/>
          <a:p>
            <a:endParaRPr sz="1266"/>
          </a:p>
        </p:txBody>
      </p:sp>
      <p:sp>
        <p:nvSpPr>
          <p:cNvPr id="10" name="object 10"/>
          <p:cNvSpPr/>
          <p:nvPr/>
        </p:nvSpPr>
        <p:spPr>
          <a:xfrm>
            <a:off x="6444643" y="4060417"/>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32751">
            <a:solidFill>
              <a:srgbClr val="00882B"/>
            </a:solidFill>
          </a:ln>
        </p:spPr>
        <p:txBody>
          <a:bodyPr wrap="square" lIns="0" tIns="0" rIns="0" bIns="0" rtlCol="0"/>
          <a:lstStyle/>
          <a:p>
            <a:endParaRPr sz="1266"/>
          </a:p>
        </p:txBody>
      </p:sp>
      <p:sp>
        <p:nvSpPr>
          <p:cNvPr id="11" name="object 11"/>
          <p:cNvSpPr/>
          <p:nvPr/>
        </p:nvSpPr>
        <p:spPr>
          <a:xfrm>
            <a:off x="2731000" y="2939986"/>
            <a:ext cx="1594396" cy="391120"/>
          </a:xfrm>
          <a:custGeom>
            <a:avLst/>
            <a:gdLst/>
            <a:ahLst/>
            <a:cxnLst/>
            <a:rect l="l" t="t" r="r" b="b"/>
            <a:pathLst>
              <a:path w="2267585" h="556260">
                <a:moveTo>
                  <a:pt x="2206872" y="534846"/>
                </a:moveTo>
                <a:lnTo>
                  <a:pt x="2184654" y="555777"/>
                </a:lnTo>
                <a:lnTo>
                  <a:pt x="2263622" y="536752"/>
                </a:lnTo>
                <a:lnTo>
                  <a:pt x="2215121" y="536752"/>
                </a:lnTo>
                <a:lnTo>
                  <a:pt x="2206872" y="534846"/>
                </a:lnTo>
                <a:close/>
              </a:path>
              <a:path w="2267585" h="556260">
                <a:moveTo>
                  <a:pt x="2217976" y="524384"/>
                </a:moveTo>
                <a:lnTo>
                  <a:pt x="2206872" y="534846"/>
                </a:lnTo>
                <a:lnTo>
                  <a:pt x="2215121" y="536752"/>
                </a:lnTo>
                <a:lnTo>
                  <a:pt x="2217976" y="524384"/>
                </a:lnTo>
                <a:close/>
              </a:path>
              <a:path w="2267585" h="556260">
                <a:moveTo>
                  <a:pt x="2201811" y="481545"/>
                </a:moveTo>
                <a:lnTo>
                  <a:pt x="2212585" y="510093"/>
                </a:lnTo>
                <a:lnTo>
                  <a:pt x="2220836" y="512000"/>
                </a:lnTo>
                <a:lnTo>
                  <a:pt x="2215121" y="536752"/>
                </a:lnTo>
                <a:lnTo>
                  <a:pt x="2263622" y="536752"/>
                </a:lnTo>
                <a:lnTo>
                  <a:pt x="2267470" y="535825"/>
                </a:lnTo>
                <a:lnTo>
                  <a:pt x="2201811" y="481545"/>
                </a:lnTo>
                <a:close/>
              </a:path>
              <a:path w="2267585" h="556260">
                <a:moveTo>
                  <a:pt x="5714" y="0"/>
                </a:moveTo>
                <a:lnTo>
                  <a:pt x="0" y="24752"/>
                </a:lnTo>
                <a:lnTo>
                  <a:pt x="2206872" y="534846"/>
                </a:lnTo>
                <a:lnTo>
                  <a:pt x="2217977" y="524380"/>
                </a:lnTo>
                <a:lnTo>
                  <a:pt x="2212585" y="510093"/>
                </a:lnTo>
                <a:lnTo>
                  <a:pt x="5714" y="0"/>
                </a:lnTo>
                <a:close/>
              </a:path>
              <a:path w="2267585" h="556260">
                <a:moveTo>
                  <a:pt x="2212585" y="510093"/>
                </a:moveTo>
                <a:lnTo>
                  <a:pt x="2217977" y="524380"/>
                </a:lnTo>
                <a:lnTo>
                  <a:pt x="2220836" y="512000"/>
                </a:lnTo>
                <a:lnTo>
                  <a:pt x="2212585" y="510093"/>
                </a:lnTo>
                <a:close/>
              </a:path>
            </a:pathLst>
          </a:custGeom>
          <a:solidFill>
            <a:srgbClr val="000000"/>
          </a:solidFill>
        </p:spPr>
        <p:txBody>
          <a:bodyPr wrap="square" lIns="0" tIns="0" rIns="0" bIns="0" rtlCol="0"/>
          <a:lstStyle/>
          <a:p>
            <a:endParaRPr sz="1266"/>
          </a:p>
        </p:txBody>
      </p:sp>
      <p:sp>
        <p:nvSpPr>
          <p:cNvPr id="12" name="object 12"/>
          <p:cNvSpPr/>
          <p:nvPr/>
        </p:nvSpPr>
        <p:spPr>
          <a:xfrm>
            <a:off x="2713527" y="3465191"/>
            <a:ext cx="1643509" cy="1222028"/>
          </a:xfrm>
          <a:custGeom>
            <a:avLst/>
            <a:gdLst/>
            <a:ahLst/>
            <a:cxnLst/>
            <a:rect l="l" t="t" r="r" b="b"/>
            <a:pathLst>
              <a:path w="2337435" h="1737995">
                <a:moveTo>
                  <a:pt x="2266873" y="21297"/>
                </a:moveTo>
                <a:lnTo>
                  <a:pt x="2259990" y="19519"/>
                </a:lnTo>
                <a:lnTo>
                  <a:pt x="2184387" y="0"/>
                </a:lnTo>
                <a:lnTo>
                  <a:pt x="2206269" y="21297"/>
                </a:lnTo>
                <a:lnTo>
                  <a:pt x="0" y="493750"/>
                </a:lnTo>
                <a:lnTo>
                  <a:pt x="5321" y="518591"/>
                </a:lnTo>
                <a:lnTo>
                  <a:pt x="2211578" y="46126"/>
                </a:lnTo>
                <a:lnTo>
                  <a:pt x="2200338" y="74510"/>
                </a:lnTo>
                <a:lnTo>
                  <a:pt x="2266873" y="21297"/>
                </a:lnTo>
                <a:close/>
              </a:path>
              <a:path w="2337435" h="1737995">
                <a:moveTo>
                  <a:pt x="2336977" y="206032"/>
                </a:moveTo>
                <a:lnTo>
                  <a:pt x="2252383" y="216128"/>
                </a:lnTo>
                <a:lnTo>
                  <a:pt x="2280501" y="228028"/>
                </a:lnTo>
                <a:lnTo>
                  <a:pt x="20281" y="1716659"/>
                </a:lnTo>
                <a:lnTo>
                  <a:pt x="34251" y="1737868"/>
                </a:lnTo>
                <a:lnTo>
                  <a:pt x="2294471" y="249237"/>
                </a:lnTo>
                <a:lnTo>
                  <a:pt x="2294305" y="279768"/>
                </a:lnTo>
                <a:lnTo>
                  <a:pt x="2326944" y="223367"/>
                </a:lnTo>
                <a:lnTo>
                  <a:pt x="2336977" y="206032"/>
                </a:lnTo>
                <a:close/>
              </a:path>
            </a:pathLst>
          </a:custGeom>
          <a:solidFill>
            <a:srgbClr val="000000"/>
          </a:solidFill>
        </p:spPr>
        <p:txBody>
          <a:bodyPr wrap="square" lIns="0" tIns="0" rIns="0" bIns="0" rtlCol="0"/>
          <a:lstStyle/>
          <a:p>
            <a:endParaRPr sz="1266"/>
          </a:p>
        </p:txBody>
      </p:sp>
      <p:sp>
        <p:nvSpPr>
          <p:cNvPr id="13" name="object 13"/>
          <p:cNvSpPr/>
          <p:nvPr/>
        </p:nvSpPr>
        <p:spPr>
          <a:xfrm>
            <a:off x="2710008" y="2526968"/>
            <a:ext cx="1633240" cy="2726680"/>
          </a:xfrm>
          <a:custGeom>
            <a:avLst/>
            <a:gdLst/>
            <a:ahLst/>
            <a:cxnLst/>
            <a:rect l="l" t="t" r="r" b="b"/>
            <a:pathLst>
              <a:path w="2322829" h="3877945">
                <a:moveTo>
                  <a:pt x="2322207" y="2328837"/>
                </a:moveTo>
                <a:lnTo>
                  <a:pt x="2312060" y="2308174"/>
                </a:lnTo>
                <a:lnTo>
                  <a:pt x="2284679" y="2252357"/>
                </a:lnTo>
                <a:lnTo>
                  <a:pt x="2282748" y="2282825"/>
                </a:lnTo>
                <a:lnTo>
                  <a:pt x="1316837" y="1546923"/>
                </a:lnTo>
                <a:lnTo>
                  <a:pt x="2292693" y="367499"/>
                </a:lnTo>
                <a:lnTo>
                  <a:pt x="2288286" y="352882"/>
                </a:lnTo>
                <a:lnTo>
                  <a:pt x="2292693" y="367499"/>
                </a:lnTo>
                <a:lnTo>
                  <a:pt x="2301468" y="396748"/>
                </a:lnTo>
                <a:lnTo>
                  <a:pt x="2313495" y="344792"/>
                </a:lnTo>
                <a:lnTo>
                  <a:pt x="2320683" y="313740"/>
                </a:lnTo>
                <a:lnTo>
                  <a:pt x="2242756" y="348170"/>
                </a:lnTo>
                <a:lnTo>
                  <a:pt x="2273122" y="351307"/>
                </a:lnTo>
                <a:lnTo>
                  <a:pt x="1296619" y="1531518"/>
                </a:lnTo>
                <a:lnTo>
                  <a:pt x="1280414" y="1519174"/>
                </a:lnTo>
                <a:lnTo>
                  <a:pt x="1280414" y="1551114"/>
                </a:lnTo>
                <a:lnTo>
                  <a:pt x="1028090" y="1856066"/>
                </a:lnTo>
                <a:lnTo>
                  <a:pt x="1011504" y="1834819"/>
                </a:lnTo>
                <a:lnTo>
                  <a:pt x="1011504" y="1876107"/>
                </a:lnTo>
                <a:lnTo>
                  <a:pt x="859193" y="2060194"/>
                </a:lnTo>
                <a:lnTo>
                  <a:pt x="841336" y="2055533"/>
                </a:lnTo>
                <a:lnTo>
                  <a:pt x="841336" y="2081784"/>
                </a:lnTo>
                <a:lnTo>
                  <a:pt x="632015" y="2334768"/>
                </a:lnTo>
                <a:lnTo>
                  <a:pt x="85090" y="1884375"/>
                </a:lnTo>
                <a:lnTo>
                  <a:pt x="841336" y="2081784"/>
                </a:lnTo>
                <a:lnTo>
                  <a:pt x="841336" y="2055533"/>
                </a:lnTo>
                <a:lnTo>
                  <a:pt x="42621" y="1847037"/>
                </a:lnTo>
                <a:lnTo>
                  <a:pt x="636968" y="1396314"/>
                </a:lnTo>
                <a:lnTo>
                  <a:pt x="1011504" y="1876107"/>
                </a:lnTo>
                <a:lnTo>
                  <a:pt x="1011504" y="1834819"/>
                </a:lnTo>
                <a:lnTo>
                  <a:pt x="657212" y="1380959"/>
                </a:lnTo>
                <a:lnTo>
                  <a:pt x="857618" y="1228991"/>
                </a:lnTo>
                <a:lnTo>
                  <a:pt x="1280414" y="1551114"/>
                </a:lnTo>
                <a:lnTo>
                  <a:pt x="1280414" y="1519174"/>
                </a:lnTo>
                <a:lnTo>
                  <a:pt x="878624" y="1213053"/>
                </a:lnTo>
                <a:lnTo>
                  <a:pt x="2187791" y="220243"/>
                </a:lnTo>
                <a:lnTo>
                  <a:pt x="2189645" y="250710"/>
                </a:lnTo>
                <a:lnTo>
                  <a:pt x="2217178" y="194881"/>
                </a:lnTo>
                <a:lnTo>
                  <a:pt x="2227338" y="174307"/>
                </a:lnTo>
                <a:lnTo>
                  <a:pt x="2143607" y="190004"/>
                </a:lnTo>
                <a:lnTo>
                  <a:pt x="2172449" y="199999"/>
                </a:lnTo>
                <a:lnTo>
                  <a:pt x="857656" y="1197076"/>
                </a:lnTo>
                <a:lnTo>
                  <a:pt x="836650" y="1181074"/>
                </a:lnTo>
                <a:lnTo>
                  <a:pt x="836650" y="1213015"/>
                </a:lnTo>
                <a:lnTo>
                  <a:pt x="641578" y="1360932"/>
                </a:lnTo>
                <a:lnTo>
                  <a:pt x="70358" y="629183"/>
                </a:lnTo>
                <a:lnTo>
                  <a:pt x="836650" y="1213015"/>
                </a:lnTo>
                <a:lnTo>
                  <a:pt x="836650" y="1181074"/>
                </a:lnTo>
                <a:lnTo>
                  <a:pt x="93319" y="614730"/>
                </a:lnTo>
                <a:lnTo>
                  <a:pt x="2173541" y="44526"/>
                </a:lnTo>
                <a:lnTo>
                  <a:pt x="2163915" y="73494"/>
                </a:lnTo>
                <a:lnTo>
                  <a:pt x="2226030" y="17780"/>
                </a:lnTo>
                <a:lnTo>
                  <a:pt x="2227338" y="16598"/>
                </a:lnTo>
                <a:lnTo>
                  <a:pt x="2143772" y="0"/>
                </a:lnTo>
                <a:lnTo>
                  <a:pt x="2166823" y="20027"/>
                </a:lnTo>
                <a:lnTo>
                  <a:pt x="67894" y="595363"/>
                </a:lnTo>
                <a:lnTo>
                  <a:pt x="60452" y="589686"/>
                </a:lnTo>
                <a:lnTo>
                  <a:pt x="53022" y="599440"/>
                </a:lnTo>
                <a:lnTo>
                  <a:pt x="49390" y="600430"/>
                </a:lnTo>
                <a:lnTo>
                  <a:pt x="50139" y="603211"/>
                </a:lnTo>
                <a:lnTo>
                  <a:pt x="42722" y="593775"/>
                </a:lnTo>
                <a:lnTo>
                  <a:pt x="22694" y="609409"/>
                </a:lnTo>
                <a:lnTo>
                  <a:pt x="621347" y="1376286"/>
                </a:lnTo>
                <a:lnTo>
                  <a:pt x="0" y="1847481"/>
                </a:lnTo>
                <a:lnTo>
                  <a:pt x="15341" y="1867725"/>
                </a:lnTo>
                <a:lnTo>
                  <a:pt x="33820" y="1853717"/>
                </a:lnTo>
                <a:lnTo>
                  <a:pt x="32893" y="1857273"/>
                </a:lnTo>
                <a:lnTo>
                  <a:pt x="24549" y="1867408"/>
                </a:lnTo>
                <a:lnTo>
                  <a:pt x="615823" y="2354338"/>
                </a:lnTo>
                <a:lnTo>
                  <a:pt x="46596" y="3042310"/>
                </a:lnTo>
                <a:lnTo>
                  <a:pt x="49047" y="3044355"/>
                </a:lnTo>
                <a:lnTo>
                  <a:pt x="33248" y="3038500"/>
                </a:lnTo>
                <a:lnTo>
                  <a:pt x="24434" y="3062325"/>
                </a:lnTo>
                <a:lnTo>
                  <a:pt x="2179688" y="3859771"/>
                </a:lnTo>
                <a:lnTo>
                  <a:pt x="2154999" y="3877729"/>
                </a:lnTo>
                <a:lnTo>
                  <a:pt x="2239683" y="3868432"/>
                </a:lnTo>
                <a:lnTo>
                  <a:pt x="2234323" y="3862717"/>
                </a:lnTo>
                <a:lnTo>
                  <a:pt x="2181441" y="3806253"/>
                </a:lnTo>
                <a:lnTo>
                  <a:pt x="2188502" y="3835958"/>
                </a:lnTo>
                <a:lnTo>
                  <a:pt x="83286" y="3057029"/>
                </a:lnTo>
                <a:lnTo>
                  <a:pt x="1182649" y="2821127"/>
                </a:lnTo>
                <a:lnTo>
                  <a:pt x="2198471" y="3657638"/>
                </a:lnTo>
                <a:lnTo>
                  <a:pt x="2169249" y="3666477"/>
                </a:lnTo>
                <a:lnTo>
                  <a:pt x="2252294" y="3685502"/>
                </a:lnTo>
                <a:lnTo>
                  <a:pt x="2242312" y="3663023"/>
                </a:lnTo>
                <a:lnTo>
                  <a:pt x="2217686" y="3607651"/>
                </a:lnTo>
                <a:lnTo>
                  <a:pt x="2214613" y="3638029"/>
                </a:lnTo>
                <a:lnTo>
                  <a:pt x="1214335" y="2814332"/>
                </a:lnTo>
                <a:lnTo>
                  <a:pt x="1667941" y="2717000"/>
                </a:lnTo>
                <a:lnTo>
                  <a:pt x="2257971" y="3472789"/>
                </a:lnTo>
                <a:lnTo>
                  <a:pt x="2227529" y="3475075"/>
                </a:lnTo>
                <a:lnTo>
                  <a:pt x="2304453" y="3511689"/>
                </a:lnTo>
                <a:lnTo>
                  <a:pt x="2297950" y="3479469"/>
                </a:lnTo>
                <a:lnTo>
                  <a:pt x="2287600" y="3428187"/>
                </a:lnTo>
                <a:lnTo>
                  <a:pt x="2277999" y="3457168"/>
                </a:lnTo>
                <a:lnTo>
                  <a:pt x="1695538" y="2711069"/>
                </a:lnTo>
                <a:lnTo>
                  <a:pt x="2170620" y="2609126"/>
                </a:lnTo>
                <a:lnTo>
                  <a:pt x="2176221" y="2594940"/>
                </a:lnTo>
                <a:lnTo>
                  <a:pt x="2170620" y="2609126"/>
                </a:lnTo>
                <a:lnTo>
                  <a:pt x="2159393" y="2637510"/>
                </a:lnTo>
                <a:lnTo>
                  <a:pt x="2225903" y="2584272"/>
                </a:lnTo>
                <a:lnTo>
                  <a:pt x="2219096" y="2582519"/>
                </a:lnTo>
                <a:lnTo>
                  <a:pt x="2143404" y="2563012"/>
                </a:lnTo>
                <a:lnTo>
                  <a:pt x="2165286" y="2584297"/>
                </a:lnTo>
                <a:lnTo>
                  <a:pt x="1678178" y="2688831"/>
                </a:lnTo>
                <a:lnTo>
                  <a:pt x="1650568" y="2653474"/>
                </a:lnTo>
                <a:lnTo>
                  <a:pt x="1650568" y="2694749"/>
                </a:lnTo>
                <a:lnTo>
                  <a:pt x="1189316" y="2793720"/>
                </a:lnTo>
                <a:lnTo>
                  <a:pt x="1157630" y="2767634"/>
                </a:lnTo>
                <a:lnTo>
                  <a:pt x="1157630" y="2800527"/>
                </a:lnTo>
                <a:lnTo>
                  <a:pt x="90081" y="3029597"/>
                </a:lnTo>
                <a:lnTo>
                  <a:pt x="635431" y="2370480"/>
                </a:lnTo>
                <a:lnTo>
                  <a:pt x="1157630" y="2800527"/>
                </a:lnTo>
                <a:lnTo>
                  <a:pt x="1157630" y="2767634"/>
                </a:lnTo>
                <a:lnTo>
                  <a:pt x="651611" y="2350922"/>
                </a:lnTo>
                <a:lnTo>
                  <a:pt x="868451" y="2088857"/>
                </a:lnTo>
                <a:lnTo>
                  <a:pt x="1256690" y="2190191"/>
                </a:lnTo>
                <a:lnTo>
                  <a:pt x="1650568" y="2694749"/>
                </a:lnTo>
                <a:lnTo>
                  <a:pt x="1650568" y="2653474"/>
                </a:lnTo>
                <a:lnTo>
                  <a:pt x="1297165" y="2200745"/>
                </a:lnTo>
                <a:lnTo>
                  <a:pt x="2237397" y="2446159"/>
                </a:lnTo>
                <a:lnTo>
                  <a:pt x="2214588" y="2466454"/>
                </a:lnTo>
                <a:lnTo>
                  <a:pt x="2297938" y="2448839"/>
                </a:lnTo>
                <a:lnTo>
                  <a:pt x="2297315" y="2448293"/>
                </a:lnTo>
                <a:lnTo>
                  <a:pt x="2233828" y="2392730"/>
                </a:lnTo>
                <a:lnTo>
                  <a:pt x="2243798" y="2421585"/>
                </a:lnTo>
                <a:lnTo>
                  <a:pt x="1271435" y="2167788"/>
                </a:lnTo>
                <a:lnTo>
                  <a:pt x="1230960" y="2115947"/>
                </a:lnTo>
                <a:lnTo>
                  <a:pt x="1230960" y="2157222"/>
                </a:lnTo>
                <a:lnTo>
                  <a:pt x="886307" y="2067267"/>
                </a:lnTo>
                <a:lnTo>
                  <a:pt x="1027506" y="1896618"/>
                </a:lnTo>
                <a:lnTo>
                  <a:pt x="1230960" y="2157222"/>
                </a:lnTo>
                <a:lnTo>
                  <a:pt x="1230960" y="2115947"/>
                </a:lnTo>
                <a:lnTo>
                  <a:pt x="1044092" y="1876577"/>
                </a:lnTo>
                <a:lnTo>
                  <a:pt x="1300632" y="1566519"/>
                </a:lnTo>
                <a:lnTo>
                  <a:pt x="2267356" y="2303018"/>
                </a:lnTo>
                <a:lnTo>
                  <a:pt x="2238502" y="2312962"/>
                </a:lnTo>
                <a:lnTo>
                  <a:pt x="2322207" y="2328837"/>
                </a:lnTo>
                <a:close/>
              </a:path>
            </a:pathLst>
          </a:custGeom>
          <a:solidFill>
            <a:srgbClr val="000000"/>
          </a:solidFill>
        </p:spPr>
        <p:txBody>
          <a:bodyPr wrap="square" lIns="0" tIns="0" rIns="0" bIns="0" rtlCol="0"/>
          <a:lstStyle/>
          <a:p>
            <a:endParaRPr sz="1266"/>
          </a:p>
        </p:txBody>
      </p:sp>
      <p:sp>
        <p:nvSpPr>
          <p:cNvPr id="14" name="object 14"/>
          <p:cNvSpPr/>
          <p:nvPr/>
        </p:nvSpPr>
        <p:spPr>
          <a:xfrm>
            <a:off x="4845411" y="3449659"/>
            <a:ext cx="1568053" cy="774650"/>
          </a:xfrm>
          <a:custGeom>
            <a:avLst/>
            <a:gdLst/>
            <a:ahLst/>
            <a:cxnLst/>
            <a:rect l="l" t="t" r="r" b="b"/>
            <a:pathLst>
              <a:path w="2230120" h="1101725">
                <a:moveTo>
                  <a:pt x="2171312" y="1085988"/>
                </a:moveTo>
                <a:lnTo>
                  <a:pt x="2144928" y="1101356"/>
                </a:lnTo>
                <a:lnTo>
                  <a:pt x="2230120" y="1100645"/>
                </a:lnTo>
                <a:lnTo>
                  <a:pt x="2221776" y="1089710"/>
                </a:lnTo>
                <a:lnTo>
                  <a:pt x="2178913" y="1089710"/>
                </a:lnTo>
                <a:lnTo>
                  <a:pt x="2171312" y="1085988"/>
                </a:lnTo>
                <a:close/>
              </a:path>
              <a:path w="2230120" h="1101725">
                <a:moveTo>
                  <a:pt x="2184501" y="1078306"/>
                </a:moveTo>
                <a:lnTo>
                  <a:pt x="2171312" y="1085988"/>
                </a:lnTo>
                <a:lnTo>
                  <a:pt x="2178913" y="1089710"/>
                </a:lnTo>
                <a:lnTo>
                  <a:pt x="2184501" y="1078306"/>
                </a:lnTo>
                <a:close/>
              </a:path>
              <a:path w="2230120" h="1101725">
                <a:moveTo>
                  <a:pt x="2178443" y="1032916"/>
                </a:moveTo>
                <a:lnTo>
                  <a:pt x="2182482" y="1063176"/>
                </a:lnTo>
                <a:lnTo>
                  <a:pt x="2190089" y="1066901"/>
                </a:lnTo>
                <a:lnTo>
                  <a:pt x="2178913" y="1089710"/>
                </a:lnTo>
                <a:lnTo>
                  <a:pt x="2221776" y="1089710"/>
                </a:lnTo>
                <a:lnTo>
                  <a:pt x="2178443" y="1032916"/>
                </a:lnTo>
                <a:close/>
              </a:path>
              <a:path w="2230120" h="1101725">
                <a:moveTo>
                  <a:pt x="11175" y="0"/>
                </a:moveTo>
                <a:lnTo>
                  <a:pt x="0" y="22809"/>
                </a:lnTo>
                <a:lnTo>
                  <a:pt x="2171312" y="1085988"/>
                </a:lnTo>
                <a:lnTo>
                  <a:pt x="2184501" y="1078306"/>
                </a:lnTo>
                <a:lnTo>
                  <a:pt x="2182482" y="1063176"/>
                </a:lnTo>
                <a:lnTo>
                  <a:pt x="11175" y="0"/>
                </a:lnTo>
                <a:close/>
              </a:path>
              <a:path w="2230120" h="1101725">
                <a:moveTo>
                  <a:pt x="2182482" y="1063176"/>
                </a:moveTo>
                <a:lnTo>
                  <a:pt x="2184501" y="1078306"/>
                </a:lnTo>
                <a:lnTo>
                  <a:pt x="2190089" y="1066901"/>
                </a:lnTo>
                <a:lnTo>
                  <a:pt x="2182482" y="1063176"/>
                </a:lnTo>
                <a:close/>
              </a:path>
            </a:pathLst>
          </a:custGeom>
          <a:solidFill>
            <a:srgbClr val="000000"/>
          </a:solidFill>
        </p:spPr>
        <p:txBody>
          <a:bodyPr wrap="square" lIns="0" tIns="0" rIns="0" bIns="0" rtlCol="0"/>
          <a:lstStyle/>
          <a:p>
            <a:endParaRPr sz="1266"/>
          </a:p>
        </p:txBody>
      </p:sp>
      <p:sp>
        <p:nvSpPr>
          <p:cNvPr id="15" name="object 15"/>
          <p:cNvSpPr/>
          <p:nvPr/>
        </p:nvSpPr>
        <p:spPr>
          <a:xfrm>
            <a:off x="4831683" y="4312263"/>
            <a:ext cx="1579215" cy="53578"/>
          </a:xfrm>
          <a:custGeom>
            <a:avLst/>
            <a:gdLst/>
            <a:ahLst/>
            <a:cxnLst/>
            <a:rect l="l" t="t" r="r" b="b"/>
            <a:pathLst>
              <a:path w="2245995" h="76200">
                <a:moveTo>
                  <a:pt x="2169464" y="0"/>
                </a:moveTo>
                <a:lnTo>
                  <a:pt x="2186246" y="25502"/>
                </a:lnTo>
                <a:lnTo>
                  <a:pt x="2194699" y="25552"/>
                </a:lnTo>
                <a:lnTo>
                  <a:pt x="2194547" y="50952"/>
                </a:lnTo>
                <a:lnTo>
                  <a:pt x="2186059" y="50952"/>
                </a:lnTo>
                <a:lnTo>
                  <a:pt x="2169007" y="76199"/>
                </a:lnTo>
                <a:lnTo>
                  <a:pt x="2220269" y="50952"/>
                </a:lnTo>
                <a:lnTo>
                  <a:pt x="2194547" y="50952"/>
                </a:lnTo>
                <a:lnTo>
                  <a:pt x="2220370" y="50902"/>
                </a:lnTo>
                <a:lnTo>
                  <a:pt x="2245436" y="38557"/>
                </a:lnTo>
                <a:lnTo>
                  <a:pt x="2169464" y="0"/>
                </a:lnTo>
                <a:close/>
              </a:path>
              <a:path w="2245995" h="76200">
                <a:moveTo>
                  <a:pt x="2194623" y="38271"/>
                </a:moveTo>
                <a:lnTo>
                  <a:pt x="2186092" y="50902"/>
                </a:lnTo>
                <a:lnTo>
                  <a:pt x="2194547" y="50952"/>
                </a:lnTo>
                <a:lnTo>
                  <a:pt x="2194623" y="38271"/>
                </a:lnTo>
                <a:close/>
              </a:path>
              <a:path w="2245995" h="76200">
                <a:moveTo>
                  <a:pt x="152" y="12649"/>
                </a:moveTo>
                <a:lnTo>
                  <a:pt x="0" y="38049"/>
                </a:lnTo>
                <a:lnTo>
                  <a:pt x="2186092" y="50902"/>
                </a:lnTo>
                <a:lnTo>
                  <a:pt x="2194623" y="38271"/>
                </a:lnTo>
                <a:lnTo>
                  <a:pt x="2194502" y="38049"/>
                </a:lnTo>
                <a:lnTo>
                  <a:pt x="2186246" y="25502"/>
                </a:lnTo>
                <a:lnTo>
                  <a:pt x="152" y="12649"/>
                </a:lnTo>
                <a:close/>
              </a:path>
              <a:path w="2245995" h="76200">
                <a:moveTo>
                  <a:pt x="2186246" y="25502"/>
                </a:moveTo>
                <a:lnTo>
                  <a:pt x="2194623" y="38233"/>
                </a:lnTo>
                <a:lnTo>
                  <a:pt x="2194699" y="25552"/>
                </a:lnTo>
                <a:lnTo>
                  <a:pt x="2186246" y="25502"/>
                </a:lnTo>
                <a:close/>
              </a:path>
            </a:pathLst>
          </a:custGeom>
          <a:solidFill>
            <a:srgbClr val="000000"/>
          </a:solidFill>
        </p:spPr>
        <p:txBody>
          <a:bodyPr wrap="square" lIns="0" tIns="0" rIns="0" bIns="0" rtlCol="0"/>
          <a:lstStyle/>
          <a:p>
            <a:endParaRPr sz="1266"/>
          </a:p>
        </p:txBody>
      </p:sp>
      <p:sp>
        <p:nvSpPr>
          <p:cNvPr id="16" name="object 16"/>
          <p:cNvSpPr/>
          <p:nvPr/>
        </p:nvSpPr>
        <p:spPr>
          <a:xfrm>
            <a:off x="4845412" y="4480097"/>
            <a:ext cx="1593056" cy="717054"/>
          </a:xfrm>
          <a:custGeom>
            <a:avLst/>
            <a:gdLst/>
            <a:ahLst/>
            <a:cxnLst/>
            <a:rect l="l" t="t" r="r" b="b"/>
            <a:pathLst>
              <a:path w="2265679" h="1019809">
                <a:moveTo>
                  <a:pt x="2205773" y="16331"/>
                </a:moveTo>
                <a:lnTo>
                  <a:pt x="0" y="996124"/>
                </a:lnTo>
                <a:lnTo>
                  <a:pt x="10312" y="1019340"/>
                </a:lnTo>
                <a:lnTo>
                  <a:pt x="2216082" y="39543"/>
                </a:lnTo>
                <a:lnTo>
                  <a:pt x="2218664" y="24498"/>
                </a:lnTo>
                <a:lnTo>
                  <a:pt x="2205773" y="16331"/>
                </a:lnTo>
                <a:close/>
              </a:path>
              <a:path w="2265679" h="1019809">
                <a:moveTo>
                  <a:pt x="2257675" y="12890"/>
                </a:moveTo>
                <a:lnTo>
                  <a:pt x="2213521" y="12890"/>
                </a:lnTo>
                <a:lnTo>
                  <a:pt x="2223820" y="36106"/>
                </a:lnTo>
                <a:lnTo>
                  <a:pt x="2216082" y="39543"/>
                </a:lnTo>
                <a:lnTo>
                  <a:pt x="2210917" y="69634"/>
                </a:lnTo>
                <a:lnTo>
                  <a:pt x="2257675" y="12890"/>
                </a:lnTo>
                <a:close/>
              </a:path>
              <a:path w="2265679" h="1019809">
                <a:moveTo>
                  <a:pt x="2213521" y="12890"/>
                </a:moveTo>
                <a:lnTo>
                  <a:pt x="2205773" y="16331"/>
                </a:lnTo>
                <a:lnTo>
                  <a:pt x="2218664" y="24498"/>
                </a:lnTo>
                <a:lnTo>
                  <a:pt x="2216082" y="39543"/>
                </a:lnTo>
                <a:lnTo>
                  <a:pt x="2223820" y="36106"/>
                </a:lnTo>
                <a:lnTo>
                  <a:pt x="2213521" y="12890"/>
                </a:lnTo>
                <a:close/>
              </a:path>
              <a:path w="2265679" h="1019809">
                <a:moveTo>
                  <a:pt x="2179993" y="0"/>
                </a:moveTo>
                <a:lnTo>
                  <a:pt x="2205773" y="16331"/>
                </a:lnTo>
                <a:lnTo>
                  <a:pt x="2213521" y="12890"/>
                </a:lnTo>
                <a:lnTo>
                  <a:pt x="2257675" y="12890"/>
                </a:lnTo>
                <a:lnTo>
                  <a:pt x="2265095" y="3886"/>
                </a:lnTo>
                <a:lnTo>
                  <a:pt x="2179993" y="0"/>
                </a:lnTo>
                <a:close/>
              </a:path>
            </a:pathLst>
          </a:custGeom>
          <a:solidFill>
            <a:srgbClr val="000000"/>
          </a:solidFill>
        </p:spPr>
        <p:txBody>
          <a:bodyPr wrap="square" lIns="0" tIns="0" rIns="0" bIns="0" rtlCol="0"/>
          <a:lstStyle/>
          <a:p>
            <a:endParaRPr sz="1266"/>
          </a:p>
        </p:txBody>
      </p:sp>
      <p:sp>
        <p:nvSpPr>
          <p:cNvPr id="17" name="object 17"/>
          <p:cNvSpPr/>
          <p:nvPr/>
        </p:nvSpPr>
        <p:spPr>
          <a:xfrm>
            <a:off x="4826487" y="2520519"/>
            <a:ext cx="1649760" cy="2666405"/>
          </a:xfrm>
          <a:custGeom>
            <a:avLst/>
            <a:gdLst/>
            <a:ahLst/>
            <a:cxnLst/>
            <a:rect l="l" t="t" r="r" b="b"/>
            <a:pathLst>
              <a:path w="2346325" h="3792220">
                <a:moveTo>
                  <a:pt x="2219363" y="608330"/>
                </a:moveTo>
                <a:lnTo>
                  <a:pt x="2218042" y="607148"/>
                </a:lnTo>
                <a:lnTo>
                  <a:pt x="2155939" y="551446"/>
                </a:lnTo>
                <a:lnTo>
                  <a:pt x="2165553" y="580415"/>
                </a:lnTo>
                <a:lnTo>
                  <a:pt x="47701" y="0"/>
                </a:lnTo>
                <a:lnTo>
                  <a:pt x="40982" y="24498"/>
                </a:lnTo>
                <a:lnTo>
                  <a:pt x="2158847" y="604913"/>
                </a:lnTo>
                <a:lnTo>
                  <a:pt x="2135797" y="624928"/>
                </a:lnTo>
                <a:lnTo>
                  <a:pt x="2219363" y="608330"/>
                </a:lnTo>
                <a:close/>
              </a:path>
              <a:path w="2346325" h="3792220">
                <a:moveTo>
                  <a:pt x="2345880" y="1116025"/>
                </a:moveTo>
                <a:lnTo>
                  <a:pt x="2267343" y="1149032"/>
                </a:lnTo>
                <a:lnTo>
                  <a:pt x="2297646" y="1152728"/>
                </a:lnTo>
                <a:lnTo>
                  <a:pt x="1796808" y="1736191"/>
                </a:lnTo>
                <a:lnTo>
                  <a:pt x="1544891" y="1490726"/>
                </a:lnTo>
                <a:lnTo>
                  <a:pt x="2234146" y="990574"/>
                </a:lnTo>
                <a:lnTo>
                  <a:pt x="2235365" y="1021067"/>
                </a:lnTo>
                <a:lnTo>
                  <a:pt x="2264499" y="965022"/>
                </a:lnTo>
                <a:lnTo>
                  <a:pt x="2274671" y="945476"/>
                </a:lnTo>
                <a:lnTo>
                  <a:pt x="2190623" y="959396"/>
                </a:lnTo>
                <a:lnTo>
                  <a:pt x="2219236" y="970013"/>
                </a:lnTo>
                <a:lnTo>
                  <a:pt x="1526438" y="1472742"/>
                </a:lnTo>
                <a:lnTo>
                  <a:pt x="1132967" y="1089367"/>
                </a:lnTo>
                <a:lnTo>
                  <a:pt x="2172703" y="830021"/>
                </a:lnTo>
                <a:lnTo>
                  <a:pt x="2162429" y="858761"/>
                </a:lnTo>
                <a:lnTo>
                  <a:pt x="2227135" y="803351"/>
                </a:lnTo>
                <a:lnTo>
                  <a:pt x="2143988" y="784821"/>
                </a:lnTo>
                <a:lnTo>
                  <a:pt x="2166569" y="805383"/>
                </a:lnTo>
                <a:lnTo>
                  <a:pt x="1111580" y="1068527"/>
                </a:lnTo>
                <a:lnTo>
                  <a:pt x="47066" y="31267"/>
                </a:lnTo>
                <a:lnTo>
                  <a:pt x="29337" y="49453"/>
                </a:lnTo>
                <a:lnTo>
                  <a:pt x="1082611" y="1075753"/>
                </a:lnTo>
                <a:lnTo>
                  <a:pt x="49479" y="1333436"/>
                </a:lnTo>
                <a:lnTo>
                  <a:pt x="55626" y="1358074"/>
                </a:lnTo>
                <a:lnTo>
                  <a:pt x="1103998" y="1096594"/>
                </a:lnTo>
                <a:lnTo>
                  <a:pt x="1505572" y="1487881"/>
                </a:lnTo>
                <a:lnTo>
                  <a:pt x="0" y="2580386"/>
                </a:lnTo>
                <a:lnTo>
                  <a:pt x="14922" y="2600947"/>
                </a:lnTo>
                <a:lnTo>
                  <a:pt x="1524038" y="1505864"/>
                </a:lnTo>
                <a:lnTo>
                  <a:pt x="1780235" y="1755495"/>
                </a:lnTo>
                <a:lnTo>
                  <a:pt x="46532" y="3775202"/>
                </a:lnTo>
                <a:lnTo>
                  <a:pt x="65811" y="3791750"/>
                </a:lnTo>
                <a:lnTo>
                  <a:pt x="1798459" y="1773262"/>
                </a:lnTo>
                <a:lnTo>
                  <a:pt x="2260930" y="2223871"/>
                </a:lnTo>
                <a:lnTo>
                  <a:pt x="2231085" y="2230247"/>
                </a:lnTo>
                <a:lnTo>
                  <a:pt x="2312251" y="2256129"/>
                </a:lnTo>
                <a:lnTo>
                  <a:pt x="2303081" y="2229777"/>
                </a:lnTo>
                <a:lnTo>
                  <a:pt x="2284260" y="2175675"/>
                </a:lnTo>
                <a:lnTo>
                  <a:pt x="2278659" y="2205685"/>
                </a:lnTo>
                <a:lnTo>
                  <a:pt x="2275852" y="2202954"/>
                </a:lnTo>
                <a:lnTo>
                  <a:pt x="2275852" y="2220684"/>
                </a:lnTo>
                <a:lnTo>
                  <a:pt x="2267000" y="2229777"/>
                </a:lnTo>
                <a:lnTo>
                  <a:pt x="2275840" y="2220684"/>
                </a:lnTo>
                <a:lnTo>
                  <a:pt x="2275852" y="2202954"/>
                </a:lnTo>
                <a:lnTo>
                  <a:pt x="1815033" y="1753946"/>
                </a:lnTo>
                <a:lnTo>
                  <a:pt x="2316924" y="1169263"/>
                </a:lnTo>
                <a:lnTo>
                  <a:pt x="2325154" y="1198664"/>
                </a:lnTo>
                <a:lnTo>
                  <a:pt x="2338286" y="1146302"/>
                </a:lnTo>
                <a:lnTo>
                  <a:pt x="2345880" y="1116025"/>
                </a:lnTo>
                <a:close/>
              </a:path>
            </a:pathLst>
          </a:custGeom>
          <a:solidFill>
            <a:srgbClr val="000000"/>
          </a:solidFill>
        </p:spPr>
        <p:txBody>
          <a:bodyPr wrap="square" lIns="0" tIns="0" rIns="0" bIns="0" rtlCol="0"/>
          <a:lstStyle/>
          <a:p>
            <a:endParaRPr sz="1266"/>
          </a:p>
        </p:txBody>
      </p:sp>
      <p:sp>
        <p:nvSpPr>
          <p:cNvPr id="21" name="object 21"/>
          <p:cNvSpPr txBox="1">
            <a:spLocks noGrp="1"/>
          </p:cNvSpPr>
          <p:nvPr>
            <p:ph type="title"/>
          </p:nvPr>
        </p:nvSpPr>
        <p:spPr>
          <a:xfrm>
            <a:off x="6410898" y="821257"/>
            <a:ext cx="1043880" cy="312049"/>
          </a:xfrm>
          <a:prstGeom prst="rect">
            <a:avLst/>
          </a:prstGeom>
        </p:spPr>
        <p:txBody>
          <a:bodyPr vert="horz" wrap="square" lIns="0" tIns="8930" rIns="0" bIns="0" rtlCol="0" anchor="ctr">
            <a:spAutoFit/>
          </a:bodyPr>
          <a:lstStyle/>
          <a:p>
            <a:pPr marL="8929">
              <a:lnSpc>
                <a:spcPct val="100000"/>
              </a:lnSpc>
              <a:spcBef>
                <a:spcPts val="70"/>
              </a:spcBef>
            </a:pPr>
            <a:r>
              <a:rPr sz="1969" dirty="0">
                <a:latin typeface="Calibri" panose="020F0502020204030204" pitchFamily="34" charset="0"/>
                <a:cs typeface="Calibri" panose="020F0502020204030204" pitchFamily="34" charset="0"/>
              </a:rPr>
              <a:t>4 + 2 = </a:t>
            </a:r>
            <a:r>
              <a:rPr sz="1969" spc="-35" dirty="0">
                <a:latin typeface="Calibri" panose="020F0502020204030204" pitchFamily="34" charset="0"/>
                <a:cs typeface="Calibri" panose="020F0502020204030204" pitchFamily="34" charset="0"/>
              </a:rPr>
              <a:t>6</a:t>
            </a:r>
            <a:endParaRPr sz="1969" dirty="0">
              <a:latin typeface="Calibri" panose="020F0502020204030204" pitchFamily="34" charset="0"/>
              <a:cs typeface="Calibri" panose="020F0502020204030204" pitchFamily="34" charset="0"/>
            </a:endParaRPr>
          </a:p>
        </p:txBody>
      </p:sp>
      <p:sp>
        <p:nvSpPr>
          <p:cNvPr id="22" name="object 18">
            <a:extLst>
              <a:ext uri="{FF2B5EF4-FFF2-40B4-BE49-F238E27FC236}">
                <a16:creationId xmlns:a16="http://schemas.microsoft.com/office/drawing/2014/main" id="{B4320401-5075-FEF7-4C75-3F174BA300FB}"/>
              </a:ext>
            </a:extLst>
          </p:cNvPr>
          <p:cNvSpPr txBox="1"/>
          <p:nvPr/>
        </p:nvSpPr>
        <p:spPr>
          <a:xfrm>
            <a:off x="888588" y="720447"/>
            <a:ext cx="6388905" cy="1301679"/>
          </a:xfrm>
          <a:prstGeom prst="rect">
            <a:avLst/>
          </a:prstGeom>
        </p:spPr>
        <p:txBody>
          <a:bodyPr vert="horz" wrap="square" lIns="0" tIns="8930" rIns="0" bIns="0" rtlCol="0">
            <a:spAutoFit/>
          </a:bodyPr>
          <a:lstStyle/>
          <a:p>
            <a:pPr marL="21430">
              <a:spcBef>
                <a:spcPts val="70"/>
              </a:spcBef>
            </a:pPr>
            <a:r>
              <a:rPr sz="2800" dirty="0">
                <a:solidFill>
                  <a:srgbClr val="0365C0"/>
                </a:solidFill>
                <a:latin typeface="Calibri" panose="020F0502020204030204" pitchFamily="34" charset="0"/>
                <a:cs typeface="Calibri" panose="020F0502020204030204" pitchFamily="34" charset="0"/>
              </a:rPr>
              <a:t>How</a:t>
            </a:r>
            <a:r>
              <a:rPr sz="2800" spc="4"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many</a:t>
            </a:r>
            <a:r>
              <a:rPr sz="2800" spc="7"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neurons</a:t>
            </a:r>
            <a:r>
              <a:rPr sz="2800" spc="11" dirty="0">
                <a:solidFill>
                  <a:srgbClr val="0365C0"/>
                </a:solidFill>
                <a:latin typeface="Calibri" panose="020F0502020204030204" pitchFamily="34" charset="0"/>
                <a:cs typeface="Calibri" panose="020F0502020204030204" pitchFamily="34" charset="0"/>
              </a:rPr>
              <a:t> </a:t>
            </a:r>
            <a:r>
              <a:rPr sz="2800" spc="-7" dirty="0">
                <a:solidFill>
                  <a:srgbClr val="0365C0"/>
                </a:solidFill>
                <a:latin typeface="Calibri" panose="020F0502020204030204" pitchFamily="34" charset="0"/>
                <a:cs typeface="Calibri" panose="020F0502020204030204" pitchFamily="34" charset="0"/>
              </a:rPr>
              <a:t>(perceptrons)?</a:t>
            </a:r>
            <a:endParaRPr sz="2800" dirty="0">
              <a:latin typeface="Calibri" panose="020F0502020204030204" pitchFamily="34" charset="0"/>
              <a:cs typeface="Calibri" panose="020F0502020204030204" pitchFamily="34" charset="0"/>
            </a:endParaRPr>
          </a:p>
          <a:p>
            <a:pPr>
              <a:spcBef>
                <a:spcPts val="4"/>
              </a:spcBef>
            </a:pPr>
            <a:endParaRPr sz="2800" dirty="0">
              <a:latin typeface="Calibri" panose="020F0502020204030204" pitchFamily="34" charset="0"/>
              <a:cs typeface="Calibri" panose="020F0502020204030204" pitchFamily="34" charset="0"/>
            </a:endParaRPr>
          </a:p>
          <a:p>
            <a:pPr marL="8929"/>
            <a:r>
              <a:rPr sz="2800" dirty="0">
                <a:solidFill>
                  <a:srgbClr val="0365C0"/>
                </a:solidFill>
                <a:latin typeface="Calibri" panose="020F0502020204030204" pitchFamily="34" charset="0"/>
                <a:cs typeface="Calibri" panose="020F0502020204030204" pitchFamily="34" charset="0"/>
              </a:rPr>
              <a:t>How many</a:t>
            </a:r>
            <a:r>
              <a:rPr sz="2800" spc="4"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weights</a:t>
            </a:r>
            <a:r>
              <a:rPr sz="2800" spc="4" dirty="0">
                <a:solidFill>
                  <a:srgbClr val="0365C0"/>
                </a:solidFill>
                <a:latin typeface="Calibri" panose="020F0502020204030204" pitchFamily="34" charset="0"/>
                <a:cs typeface="Calibri" panose="020F0502020204030204" pitchFamily="34" charset="0"/>
              </a:rPr>
              <a:t> </a:t>
            </a:r>
            <a:r>
              <a:rPr sz="2800" spc="-7" dirty="0">
                <a:solidFill>
                  <a:srgbClr val="0365C0"/>
                </a:solidFill>
                <a:latin typeface="Calibri" panose="020F0502020204030204" pitchFamily="34" charset="0"/>
                <a:cs typeface="Calibri" panose="020F0502020204030204" pitchFamily="34" charset="0"/>
              </a:rPr>
              <a:t>(edges)?</a:t>
            </a:r>
            <a:endParaRPr sz="2800" dirty="0">
              <a:latin typeface="Calibri" panose="020F0502020204030204" pitchFamily="34" charset="0"/>
              <a:cs typeface="Calibri" panose="020F0502020204030204" pitchFamily="34" charset="0"/>
            </a:endParaRPr>
          </a:p>
        </p:txBody>
      </p:sp>
      <p:sp>
        <p:nvSpPr>
          <p:cNvPr id="23" name="object 19">
            <a:extLst>
              <a:ext uri="{FF2B5EF4-FFF2-40B4-BE49-F238E27FC236}">
                <a16:creationId xmlns:a16="http://schemas.microsoft.com/office/drawing/2014/main" id="{4A407E5A-F771-D686-4FDC-59B7A756A516}"/>
              </a:ext>
            </a:extLst>
          </p:cNvPr>
          <p:cNvSpPr txBox="1"/>
          <p:nvPr/>
        </p:nvSpPr>
        <p:spPr>
          <a:xfrm>
            <a:off x="906341" y="5917347"/>
            <a:ext cx="5673568" cy="439904"/>
          </a:xfrm>
          <a:prstGeom prst="rect">
            <a:avLst/>
          </a:prstGeom>
        </p:spPr>
        <p:txBody>
          <a:bodyPr vert="horz" wrap="square" lIns="0" tIns="8930" rIns="0" bIns="0" rtlCol="0">
            <a:spAutoFit/>
          </a:bodyPr>
          <a:lstStyle/>
          <a:p>
            <a:pPr marL="8929">
              <a:spcBef>
                <a:spcPts val="70"/>
              </a:spcBef>
            </a:pPr>
            <a:r>
              <a:rPr sz="2800" dirty="0">
                <a:solidFill>
                  <a:srgbClr val="0365C0"/>
                </a:solidFill>
                <a:latin typeface="Calibri" panose="020F0502020204030204" pitchFamily="34" charset="0"/>
                <a:cs typeface="Calibri" panose="020F0502020204030204" pitchFamily="34" charset="0"/>
              </a:rPr>
              <a:t>How</a:t>
            </a:r>
            <a:r>
              <a:rPr sz="2800" spc="7"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many</a:t>
            </a:r>
            <a:r>
              <a:rPr sz="2800" spc="11"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learnable</a:t>
            </a:r>
            <a:r>
              <a:rPr sz="2800" spc="14"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parameters</a:t>
            </a:r>
            <a:r>
              <a:rPr sz="2800" spc="14" dirty="0">
                <a:solidFill>
                  <a:srgbClr val="0365C0"/>
                </a:solidFill>
                <a:latin typeface="Calibri" panose="020F0502020204030204" pitchFamily="34" charset="0"/>
                <a:cs typeface="Calibri" panose="020F0502020204030204" pitchFamily="34" charset="0"/>
              </a:rPr>
              <a:t> </a:t>
            </a:r>
            <a:r>
              <a:rPr sz="2800" spc="-7" dirty="0">
                <a:solidFill>
                  <a:srgbClr val="0365C0"/>
                </a:solidFill>
                <a:latin typeface="Calibri" panose="020F0502020204030204" pitchFamily="34" charset="0"/>
                <a:cs typeface="Calibri" panose="020F0502020204030204" pitchFamily="34" charset="0"/>
              </a:rPr>
              <a:t>total?</a:t>
            </a:r>
            <a:endParaRPr sz="2800" dirty="0">
              <a:latin typeface="Calibri" panose="020F0502020204030204" pitchFamily="34" charset="0"/>
              <a:cs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85182" y="2658456"/>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3" name="object 3"/>
          <p:cNvSpPr/>
          <p:nvPr/>
        </p:nvSpPr>
        <p:spPr>
          <a:xfrm>
            <a:off x="2185182" y="3542495"/>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4" name="object 4"/>
          <p:cNvSpPr/>
          <p:nvPr/>
        </p:nvSpPr>
        <p:spPr>
          <a:xfrm>
            <a:off x="2185182" y="4426534"/>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5" name="object 5"/>
          <p:cNvSpPr/>
          <p:nvPr/>
        </p:nvSpPr>
        <p:spPr>
          <a:xfrm>
            <a:off x="4314913" y="2287874"/>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6" name="object 6"/>
          <p:cNvSpPr/>
          <p:nvPr/>
        </p:nvSpPr>
        <p:spPr>
          <a:xfrm>
            <a:off x="4314913" y="3171913"/>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7" name="object 7"/>
          <p:cNvSpPr/>
          <p:nvPr/>
        </p:nvSpPr>
        <p:spPr>
          <a:xfrm>
            <a:off x="4314913" y="4055952"/>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8" name="object 8"/>
          <p:cNvSpPr/>
          <p:nvPr/>
        </p:nvSpPr>
        <p:spPr>
          <a:xfrm>
            <a:off x="4314913" y="4939991"/>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9" name="object 9"/>
          <p:cNvSpPr/>
          <p:nvPr/>
        </p:nvSpPr>
        <p:spPr>
          <a:xfrm>
            <a:off x="6432319" y="2824928"/>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0" name="object 10"/>
          <p:cNvSpPr/>
          <p:nvPr/>
        </p:nvSpPr>
        <p:spPr>
          <a:xfrm>
            <a:off x="6444643" y="4060417"/>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1" name="object 11"/>
          <p:cNvSpPr/>
          <p:nvPr/>
        </p:nvSpPr>
        <p:spPr>
          <a:xfrm>
            <a:off x="2726976" y="2922585"/>
            <a:ext cx="1598414" cy="436662"/>
          </a:xfrm>
          <a:custGeom>
            <a:avLst/>
            <a:gdLst/>
            <a:ahLst/>
            <a:cxnLst/>
            <a:rect l="l" t="t" r="r" b="b"/>
            <a:pathLst>
              <a:path w="2273300" h="621029">
                <a:moveTo>
                  <a:pt x="2091377" y="557651"/>
                </a:moveTo>
                <a:lnTo>
                  <a:pt x="2024722" y="620445"/>
                </a:lnTo>
                <a:lnTo>
                  <a:pt x="2261551" y="563372"/>
                </a:lnTo>
                <a:lnTo>
                  <a:pt x="2116124" y="563372"/>
                </a:lnTo>
                <a:lnTo>
                  <a:pt x="2091377" y="557651"/>
                </a:lnTo>
                <a:close/>
              </a:path>
              <a:path w="2273300" h="621029">
                <a:moveTo>
                  <a:pt x="2124710" y="526249"/>
                </a:moveTo>
                <a:lnTo>
                  <a:pt x="2091377" y="557651"/>
                </a:lnTo>
                <a:lnTo>
                  <a:pt x="2116124" y="563372"/>
                </a:lnTo>
                <a:lnTo>
                  <a:pt x="2124710" y="526249"/>
                </a:lnTo>
                <a:close/>
              </a:path>
              <a:path w="2273300" h="621029">
                <a:moveTo>
                  <a:pt x="2076208" y="397725"/>
                </a:moveTo>
                <a:lnTo>
                  <a:pt x="2108542" y="483406"/>
                </a:lnTo>
                <a:lnTo>
                  <a:pt x="2133295" y="489127"/>
                </a:lnTo>
                <a:lnTo>
                  <a:pt x="2116124" y="563372"/>
                </a:lnTo>
                <a:lnTo>
                  <a:pt x="2261551" y="563372"/>
                </a:lnTo>
                <a:lnTo>
                  <a:pt x="2273198" y="560565"/>
                </a:lnTo>
                <a:lnTo>
                  <a:pt x="2076208" y="397725"/>
                </a:lnTo>
                <a:close/>
              </a:path>
              <a:path w="2273300" h="621029">
                <a:moveTo>
                  <a:pt x="17157" y="0"/>
                </a:moveTo>
                <a:lnTo>
                  <a:pt x="0" y="74244"/>
                </a:lnTo>
                <a:lnTo>
                  <a:pt x="2091377" y="557651"/>
                </a:lnTo>
                <a:lnTo>
                  <a:pt x="2124710" y="526249"/>
                </a:lnTo>
                <a:lnTo>
                  <a:pt x="2108542" y="483406"/>
                </a:lnTo>
                <a:lnTo>
                  <a:pt x="17157" y="0"/>
                </a:lnTo>
                <a:close/>
              </a:path>
              <a:path w="2273300" h="621029">
                <a:moveTo>
                  <a:pt x="2108542" y="483406"/>
                </a:moveTo>
                <a:lnTo>
                  <a:pt x="2124710" y="526249"/>
                </a:lnTo>
                <a:lnTo>
                  <a:pt x="2133295" y="489127"/>
                </a:lnTo>
                <a:lnTo>
                  <a:pt x="2108542" y="483406"/>
                </a:lnTo>
                <a:close/>
              </a:path>
            </a:pathLst>
          </a:custGeom>
          <a:solidFill>
            <a:srgbClr val="00882B"/>
          </a:solidFill>
        </p:spPr>
        <p:txBody>
          <a:bodyPr wrap="square" lIns="0" tIns="0" rIns="0" bIns="0" rtlCol="0"/>
          <a:lstStyle/>
          <a:p>
            <a:endParaRPr sz="1266"/>
          </a:p>
        </p:txBody>
      </p:sp>
      <p:sp>
        <p:nvSpPr>
          <p:cNvPr id="12" name="object 12"/>
          <p:cNvSpPr/>
          <p:nvPr/>
        </p:nvSpPr>
        <p:spPr>
          <a:xfrm>
            <a:off x="2709794" y="3435241"/>
            <a:ext cx="1647081" cy="1267123"/>
          </a:xfrm>
          <a:custGeom>
            <a:avLst/>
            <a:gdLst/>
            <a:ahLst/>
            <a:cxnLst/>
            <a:rect l="l" t="t" r="r" b="b"/>
            <a:pathLst>
              <a:path w="2342515" h="1802129">
                <a:moveTo>
                  <a:pt x="2272182" y="63893"/>
                </a:moveTo>
                <a:lnTo>
                  <a:pt x="2251468" y="58547"/>
                </a:lnTo>
                <a:lnTo>
                  <a:pt x="2024722" y="0"/>
                </a:lnTo>
                <a:lnTo>
                  <a:pt x="2090331" y="63868"/>
                </a:lnTo>
                <a:lnTo>
                  <a:pt x="0" y="511517"/>
                </a:lnTo>
                <a:lnTo>
                  <a:pt x="15951" y="586028"/>
                </a:lnTo>
                <a:lnTo>
                  <a:pt x="2106307" y="138379"/>
                </a:lnTo>
                <a:lnTo>
                  <a:pt x="2072589" y="223532"/>
                </a:lnTo>
                <a:lnTo>
                  <a:pt x="2272182" y="63893"/>
                </a:lnTo>
                <a:close/>
              </a:path>
              <a:path w="2342515" h="1802129">
                <a:moveTo>
                  <a:pt x="2342286" y="248627"/>
                </a:moveTo>
                <a:lnTo>
                  <a:pt x="2088502" y="278904"/>
                </a:lnTo>
                <a:lnTo>
                  <a:pt x="2172855" y="314604"/>
                </a:lnTo>
                <a:lnTo>
                  <a:pt x="11620" y="1738033"/>
                </a:lnTo>
                <a:lnTo>
                  <a:pt x="53530" y="1801672"/>
                </a:lnTo>
                <a:lnTo>
                  <a:pt x="2214753" y="378256"/>
                </a:lnTo>
                <a:lnTo>
                  <a:pt x="2214245" y="469823"/>
                </a:lnTo>
                <a:lnTo>
                  <a:pt x="2312187" y="300634"/>
                </a:lnTo>
                <a:lnTo>
                  <a:pt x="2342286" y="248627"/>
                </a:lnTo>
                <a:close/>
              </a:path>
            </a:pathLst>
          </a:custGeom>
          <a:solidFill>
            <a:srgbClr val="00882B"/>
          </a:solidFill>
        </p:spPr>
        <p:txBody>
          <a:bodyPr wrap="square" lIns="0" tIns="0" rIns="0" bIns="0" rtlCol="0"/>
          <a:lstStyle/>
          <a:p>
            <a:endParaRPr sz="1266"/>
          </a:p>
        </p:txBody>
      </p:sp>
      <p:sp>
        <p:nvSpPr>
          <p:cNvPr id="13" name="object 13"/>
          <p:cNvSpPr/>
          <p:nvPr/>
        </p:nvSpPr>
        <p:spPr>
          <a:xfrm>
            <a:off x="2699213" y="2503625"/>
            <a:ext cx="1643955" cy="2763292"/>
          </a:xfrm>
          <a:custGeom>
            <a:avLst/>
            <a:gdLst/>
            <a:ahLst/>
            <a:cxnLst/>
            <a:rect l="l" t="t" r="r" b="b"/>
            <a:pathLst>
              <a:path w="2338070" h="3930015">
                <a:moveTo>
                  <a:pt x="2337549" y="2362035"/>
                </a:moveTo>
                <a:lnTo>
                  <a:pt x="2307120" y="2299995"/>
                </a:lnTo>
                <a:lnTo>
                  <a:pt x="2224989" y="2132584"/>
                </a:lnTo>
                <a:lnTo>
                  <a:pt x="2219210" y="2223973"/>
                </a:lnTo>
                <a:lnTo>
                  <a:pt x="2173020" y="2188794"/>
                </a:lnTo>
                <a:lnTo>
                  <a:pt x="2173020" y="2284590"/>
                </a:lnTo>
                <a:lnTo>
                  <a:pt x="2086444" y="2314422"/>
                </a:lnTo>
                <a:lnTo>
                  <a:pt x="2123656" y="2321483"/>
                </a:lnTo>
                <a:lnTo>
                  <a:pt x="2150884" y="2400274"/>
                </a:lnTo>
                <a:lnTo>
                  <a:pt x="1301508" y="2178583"/>
                </a:lnTo>
                <a:lnTo>
                  <a:pt x="1180122" y="2023097"/>
                </a:lnTo>
                <a:lnTo>
                  <a:pt x="1180122" y="2146897"/>
                </a:lnTo>
                <a:lnTo>
                  <a:pt x="946632" y="2085962"/>
                </a:lnTo>
                <a:lnTo>
                  <a:pt x="1042289" y="1970354"/>
                </a:lnTo>
                <a:lnTo>
                  <a:pt x="1180122" y="2146897"/>
                </a:lnTo>
                <a:lnTo>
                  <a:pt x="1180122" y="2023097"/>
                </a:lnTo>
                <a:lnTo>
                  <a:pt x="1092022" y="1910245"/>
                </a:lnTo>
                <a:lnTo>
                  <a:pt x="1319999" y="1634705"/>
                </a:lnTo>
                <a:lnTo>
                  <a:pt x="2173020" y="2284590"/>
                </a:lnTo>
                <a:lnTo>
                  <a:pt x="2173020" y="2188794"/>
                </a:lnTo>
                <a:lnTo>
                  <a:pt x="1368615" y="1575943"/>
                </a:lnTo>
                <a:lnTo>
                  <a:pt x="2252053" y="508228"/>
                </a:lnTo>
                <a:lnTo>
                  <a:pt x="2278380" y="595934"/>
                </a:lnTo>
                <a:lnTo>
                  <a:pt x="2314473" y="440080"/>
                </a:lnTo>
                <a:lnTo>
                  <a:pt x="2336038" y="346951"/>
                </a:lnTo>
                <a:lnTo>
                  <a:pt x="2102256" y="450215"/>
                </a:lnTo>
                <a:lnTo>
                  <a:pt x="2193340" y="459651"/>
                </a:lnTo>
                <a:lnTo>
                  <a:pt x="1307960" y="1529727"/>
                </a:lnTo>
                <a:lnTo>
                  <a:pt x="1259332" y="1492681"/>
                </a:lnTo>
                <a:lnTo>
                  <a:pt x="1259332" y="1588490"/>
                </a:lnTo>
                <a:lnTo>
                  <a:pt x="1044016" y="1848739"/>
                </a:lnTo>
                <a:lnTo>
                  <a:pt x="994283" y="1785035"/>
                </a:lnTo>
                <a:lnTo>
                  <a:pt x="994283" y="1908848"/>
                </a:lnTo>
                <a:lnTo>
                  <a:pt x="865301" y="2064727"/>
                </a:lnTo>
                <a:lnTo>
                  <a:pt x="811707" y="2050745"/>
                </a:lnTo>
                <a:lnTo>
                  <a:pt x="811707" y="2129498"/>
                </a:lnTo>
                <a:lnTo>
                  <a:pt x="643953" y="2332253"/>
                </a:lnTo>
                <a:lnTo>
                  <a:pt x="205651" y="1971294"/>
                </a:lnTo>
                <a:lnTo>
                  <a:pt x="811707" y="2129498"/>
                </a:lnTo>
                <a:lnTo>
                  <a:pt x="811707" y="2050745"/>
                </a:lnTo>
                <a:lnTo>
                  <a:pt x="114998" y="1868868"/>
                </a:lnTo>
                <a:lnTo>
                  <a:pt x="647725" y="1464881"/>
                </a:lnTo>
                <a:lnTo>
                  <a:pt x="994283" y="1908848"/>
                </a:lnTo>
                <a:lnTo>
                  <a:pt x="994283" y="1785035"/>
                </a:lnTo>
                <a:lnTo>
                  <a:pt x="708431" y="1418831"/>
                </a:lnTo>
                <a:lnTo>
                  <a:pt x="872934" y="1294091"/>
                </a:lnTo>
                <a:lnTo>
                  <a:pt x="1259332" y="1588490"/>
                </a:lnTo>
                <a:lnTo>
                  <a:pt x="1259332" y="1492681"/>
                </a:lnTo>
                <a:lnTo>
                  <a:pt x="935951" y="1246301"/>
                </a:lnTo>
                <a:lnTo>
                  <a:pt x="2124049" y="345300"/>
                </a:lnTo>
                <a:lnTo>
                  <a:pt x="2129612" y="436727"/>
                </a:lnTo>
                <a:lnTo>
                  <a:pt x="2212251" y="269240"/>
                </a:lnTo>
                <a:lnTo>
                  <a:pt x="2242693" y="207518"/>
                </a:lnTo>
                <a:lnTo>
                  <a:pt x="1991474" y="254571"/>
                </a:lnTo>
                <a:lnTo>
                  <a:pt x="2077999" y="284594"/>
                </a:lnTo>
                <a:lnTo>
                  <a:pt x="873048" y="1198372"/>
                </a:lnTo>
                <a:lnTo>
                  <a:pt x="810031" y="1150366"/>
                </a:lnTo>
                <a:lnTo>
                  <a:pt x="810031" y="1246162"/>
                </a:lnTo>
                <a:lnTo>
                  <a:pt x="661543" y="1358773"/>
                </a:lnTo>
                <a:lnTo>
                  <a:pt x="226707" y="801725"/>
                </a:lnTo>
                <a:lnTo>
                  <a:pt x="810031" y="1246162"/>
                </a:lnTo>
                <a:lnTo>
                  <a:pt x="810031" y="1150366"/>
                </a:lnTo>
                <a:lnTo>
                  <a:pt x="164922" y="658850"/>
                </a:lnTo>
                <a:lnTo>
                  <a:pt x="2081288" y="133553"/>
                </a:lnTo>
                <a:lnTo>
                  <a:pt x="2052447" y="220472"/>
                </a:lnTo>
                <a:lnTo>
                  <a:pt x="2238743" y="53352"/>
                </a:lnTo>
                <a:lnTo>
                  <a:pt x="2242693" y="49809"/>
                </a:lnTo>
                <a:lnTo>
                  <a:pt x="1992007" y="0"/>
                </a:lnTo>
                <a:lnTo>
                  <a:pt x="2061146" y="60071"/>
                </a:lnTo>
                <a:lnTo>
                  <a:pt x="58039" y="609142"/>
                </a:lnTo>
                <a:lnTo>
                  <a:pt x="62064" y="623862"/>
                </a:lnTo>
                <a:lnTo>
                  <a:pt x="18034" y="658228"/>
                </a:lnTo>
                <a:lnTo>
                  <a:pt x="600837" y="1404810"/>
                </a:lnTo>
                <a:lnTo>
                  <a:pt x="0" y="1860448"/>
                </a:lnTo>
                <a:lnTo>
                  <a:pt x="34975" y="1906600"/>
                </a:lnTo>
                <a:lnTo>
                  <a:pt x="23761" y="1920214"/>
                </a:lnTo>
                <a:lnTo>
                  <a:pt x="595376" y="2390952"/>
                </a:lnTo>
                <a:lnTo>
                  <a:pt x="42379" y="3059315"/>
                </a:lnTo>
                <a:lnTo>
                  <a:pt x="50647" y="3066173"/>
                </a:lnTo>
                <a:lnTo>
                  <a:pt x="30975" y="3119336"/>
                </a:lnTo>
                <a:lnTo>
                  <a:pt x="2075065" y="3875659"/>
                </a:lnTo>
                <a:lnTo>
                  <a:pt x="2000973" y="3929494"/>
                </a:lnTo>
                <a:lnTo>
                  <a:pt x="2255037" y="3901630"/>
                </a:lnTo>
                <a:lnTo>
                  <a:pt x="2238959" y="3884472"/>
                </a:lnTo>
                <a:lnTo>
                  <a:pt x="2080298" y="3715105"/>
                </a:lnTo>
                <a:lnTo>
                  <a:pt x="2101494" y="3804196"/>
                </a:lnTo>
                <a:lnTo>
                  <a:pt x="189433" y="3096730"/>
                </a:lnTo>
                <a:lnTo>
                  <a:pt x="1191336" y="2881744"/>
                </a:lnTo>
                <a:lnTo>
                  <a:pt x="2106180" y="3635095"/>
                </a:lnTo>
                <a:lnTo>
                  <a:pt x="2018525" y="3661613"/>
                </a:lnTo>
                <a:lnTo>
                  <a:pt x="2267661" y="3718699"/>
                </a:lnTo>
                <a:lnTo>
                  <a:pt x="2237676" y="3651237"/>
                </a:lnTo>
                <a:lnTo>
                  <a:pt x="2163851" y="3485146"/>
                </a:lnTo>
                <a:lnTo>
                  <a:pt x="2154618" y="3576269"/>
                </a:lnTo>
                <a:lnTo>
                  <a:pt x="1286433" y="2861335"/>
                </a:lnTo>
                <a:lnTo>
                  <a:pt x="1673072" y="2778366"/>
                </a:lnTo>
                <a:lnTo>
                  <a:pt x="2180374" y="3428187"/>
                </a:lnTo>
                <a:lnTo>
                  <a:pt x="2089035" y="3435032"/>
                </a:lnTo>
                <a:lnTo>
                  <a:pt x="2319807" y="3544887"/>
                </a:lnTo>
                <a:lnTo>
                  <a:pt x="2300287" y="3448202"/>
                </a:lnTo>
                <a:lnTo>
                  <a:pt x="2269236" y="3294354"/>
                </a:lnTo>
                <a:lnTo>
                  <a:pt x="2240419" y="3381298"/>
                </a:lnTo>
                <a:lnTo>
                  <a:pt x="1755863" y="2760599"/>
                </a:lnTo>
                <a:lnTo>
                  <a:pt x="2075408" y="2692031"/>
                </a:lnTo>
                <a:lnTo>
                  <a:pt x="2041728" y="2777198"/>
                </a:lnTo>
                <a:lnTo>
                  <a:pt x="2241258" y="2617482"/>
                </a:lnTo>
                <a:lnTo>
                  <a:pt x="2220760" y="2612199"/>
                </a:lnTo>
                <a:lnTo>
                  <a:pt x="1993760" y="2553690"/>
                </a:lnTo>
                <a:lnTo>
                  <a:pt x="2059406" y="2617533"/>
                </a:lnTo>
                <a:lnTo>
                  <a:pt x="1703755" y="2693860"/>
                </a:lnTo>
                <a:lnTo>
                  <a:pt x="1620964" y="2587815"/>
                </a:lnTo>
                <a:lnTo>
                  <a:pt x="1620964" y="2711615"/>
                </a:lnTo>
                <a:lnTo>
                  <a:pt x="1211351" y="2799511"/>
                </a:lnTo>
                <a:lnTo>
                  <a:pt x="1116266" y="2721216"/>
                </a:lnTo>
                <a:lnTo>
                  <a:pt x="1116266" y="2819920"/>
                </a:lnTo>
                <a:lnTo>
                  <a:pt x="171653" y="3022612"/>
                </a:lnTo>
                <a:lnTo>
                  <a:pt x="654202" y="2439403"/>
                </a:lnTo>
                <a:lnTo>
                  <a:pt x="1116266" y="2819920"/>
                </a:lnTo>
                <a:lnTo>
                  <a:pt x="1116266" y="2721216"/>
                </a:lnTo>
                <a:lnTo>
                  <a:pt x="702779" y="2380691"/>
                </a:lnTo>
                <a:lnTo>
                  <a:pt x="893051" y="2150732"/>
                </a:lnTo>
                <a:lnTo>
                  <a:pt x="1257338" y="2245804"/>
                </a:lnTo>
                <a:lnTo>
                  <a:pt x="1620964" y="2711615"/>
                </a:lnTo>
                <a:lnTo>
                  <a:pt x="1620964" y="2587815"/>
                </a:lnTo>
                <a:lnTo>
                  <a:pt x="1378724" y="2277491"/>
                </a:lnTo>
                <a:lnTo>
                  <a:pt x="2131631" y="2473998"/>
                </a:lnTo>
                <a:lnTo>
                  <a:pt x="2063229" y="2534894"/>
                </a:lnTo>
                <a:lnTo>
                  <a:pt x="2313292" y="2482037"/>
                </a:lnTo>
                <a:lnTo>
                  <a:pt x="2311438" y="2480411"/>
                </a:lnTo>
                <a:lnTo>
                  <a:pt x="2131555" y="2322982"/>
                </a:lnTo>
                <a:lnTo>
                  <a:pt x="2337549" y="2362035"/>
                </a:lnTo>
                <a:close/>
              </a:path>
            </a:pathLst>
          </a:custGeom>
          <a:solidFill>
            <a:srgbClr val="00882B"/>
          </a:solidFill>
        </p:spPr>
        <p:txBody>
          <a:bodyPr wrap="square" lIns="0" tIns="0" rIns="0" bIns="0" rtlCol="0"/>
          <a:lstStyle/>
          <a:p>
            <a:endParaRPr sz="1266"/>
          </a:p>
        </p:txBody>
      </p:sp>
      <p:sp>
        <p:nvSpPr>
          <p:cNvPr id="14" name="object 14"/>
          <p:cNvSpPr/>
          <p:nvPr/>
        </p:nvSpPr>
        <p:spPr>
          <a:xfrm>
            <a:off x="4837566" y="3433619"/>
            <a:ext cx="1576090" cy="791617"/>
          </a:xfrm>
          <a:custGeom>
            <a:avLst/>
            <a:gdLst/>
            <a:ahLst/>
            <a:cxnLst/>
            <a:rect l="l" t="t" r="r" b="b"/>
            <a:pathLst>
              <a:path w="2241550" h="1125854">
                <a:moveTo>
                  <a:pt x="2064837" y="1079492"/>
                </a:moveTo>
                <a:lnTo>
                  <a:pt x="1985708" y="1125588"/>
                </a:lnTo>
                <a:lnTo>
                  <a:pt x="2241283" y="1123454"/>
                </a:lnTo>
                <a:lnTo>
                  <a:pt x="2216260" y="1090663"/>
                </a:lnTo>
                <a:lnTo>
                  <a:pt x="2087651" y="1090663"/>
                </a:lnTo>
                <a:lnTo>
                  <a:pt x="2064837" y="1079492"/>
                </a:lnTo>
                <a:close/>
              </a:path>
              <a:path w="2241550" h="1125854">
                <a:moveTo>
                  <a:pt x="2104410" y="1056439"/>
                </a:moveTo>
                <a:lnTo>
                  <a:pt x="2064837" y="1079492"/>
                </a:lnTo>
                <a:lnTo>
                  <a:pt x="2087651" y="1090663"/>
                </a:lnTo>
                <a:lnTo>
                  <a:pt x="2104410" y="1056439"/>
                </a:lnTo>
                <a:close/>
              </a:path>
              <a:path w="2241550" h="1125854">
                <a:moveTo>
                  <a:pt x="2086241" y="920280"/>
                </a:moveTo>
                <a:lnTo>
                  <a:pt x="2098357" y="1011054"/>
                </a:lnTo>
                <a:lnTo>
                  <a:pt x="2121166" y="1022222"/>
                </a:lnTo>
                <a:lnTo>
                  <a:pt x="2087651" y="1090663"/>
                </a:lnTo>
                <a:lnTo>
                  <a:pt x="2216260" y="1090663"/>
                </a:lnTo>
                <a:lnTo>
                  <a:pt x="2086241" y="920280"/>
                </a:lnTo>
                <a:close/>
              </a:path>
              <a:path w="2241550" h="1125854">
                <a:moveTo>
                  <a:pt x="33502" y="0"/>
                </a:moveTo>
                <a:lnTo>
                  <a:pt x="0" y="68440"/>
                </a:lnTo>
                <a:lnTo>
                  <a:pt x="2064837" y="1079492"/>
                </a:lnTo>
                <a:lnTo>
                  <a:pt x="2104414" y="1056431"/>
                </a:lnTo>
                <a:lnTo>
                  <a:pt x="2098357" y="1011054"/>
                </a:lnTo>
                <a:lnTo>
                  <a:pt x="33502" y="0"/>
                </a:lnTo>
                <a:close/>
              </a:path>
              <a:path w="2241550" h="1125854">
                <a:moveTo>
                  <a:pt x="2098357" y="1011054"/>
                </a:moveTo>
                <a:lnTo>
                  <a:pt x="2104414" y="1056431"/>
                </a:lnTo>
                <a:lnTo>
                  <a:pt x="2121166" y="1022222"/>
                </a:lnTo>
                <a:lnTo>
                  <a:pt x="2098357" y="1011054"/>
                </a:lnTo>
                <a:close/>
              </a:path>
            </a:pathLst>
          </a:custGeom>
          <a:solidFill>
            <a:srgbClr val="00882B"/>
          </a:solidFill>
        </p:spPr>
        <p:txBody>
          <a:bodyPr wrap="square" lIns="0" tIns="0" rIns="0" bIns="0" rtlCol="0"/>
          <a:lstStyle/>
          <a:p>
            <a:endParaRPr sz="1266"/>
          </a:p>
        </p:txBody>
      </p:sp>
      <p:sp>
        <p:nvSpPr>
          <p:cNvPr id="15" name="object 15"/>
          <p:cNvSpPr/>
          <p:nvPr/>
        </p:nvSpPr>
        <p:spPr>
          <a:xfrm>
            <a:off x="4831582" y="4258061"/>
            <a:ext cx="1579215" cy="160734"/>
          </a:xfrm>
          <a:custGeom>
            <a:avLst/>
            <a:gdLst/>
            <a:ahLst/>
            <a:cxnLst/>
            <a:rect l="l" t="t" r="r" b="b"/>
            <a:pathLst>
              <a:path w="2245995" h="228600">
                <a:moveTo>
                  <a:pt x="2017661" y="0"/>
                </a:moveTo>
                <a:lnTo>
                  <a:pt x="2068003" y="76495"/>
                </a:lnTo>
                <a:lnTo>
                  <a:pt x="2093404" y="76644"/>
                </a:lnTo>
                <a:lnTo>
                  <a:pt x="2092959" y="152844"/>
                </a:lnTo>
                <a:lnTo>
                  <a:pt x="2067455" y="152844"/>
                </a:lnTo>
                <a:lnTo>
                  <a:pt x="2016315" y="228599"/>
                </a:lnTo>
                <a:lnTo>
                  <a:pt x="2170057" y="152844"/>
                </a:lnTo>
                <a:lnTo>
                  <a:pt x="2092959" y="152844"/>
                </a:lnTo>
                <a:lnTo>
                  <a:pt x="2170360" y="152695"/>
                </a:lnTo>
                <a:lnTo>
                  <a:pt x="2245575" y="115633"/>
                </a:lnTo>
                <a:lnTo>
                  <a:pt x="2017661" y="0"/>
                </a:lnTo>
                <a:close/>
              </a:path>
              <a:path w="2245995" h="228600">
                <a:moveTo>
                  <a:pt x="2068003" y="76495"/>
                </a:moveTo>
                <a:lnTo>
                  <a:pt x="2093175" y="114744"/>
                </a:lnTo>
                <a:lnTo>
                  <a:pt x="2067556" y="152695"/>
                </a:lnTo>
                <a:lnTo>
                  <a:pt x="2092959" y="152844"/>
                </a:lnTo>
                <a:lnTo>
                  <a:pt x="2093404" y="76644"/>
                </a:lnTo>
                <a:lnTo>
                  <a:pt x="2068003" y="76495"/>
                </a:lnTo>
                <a:close/>
              </a:path>
              <a:path w="2245995" h="228600">
                <a:moveTo>
                  <a:pt x="444" y="64338"/>
                </a:moveTo>
                <a:lnTo>
                  <a:pt x="0" y="140538"/>
                </a:lnTo>
                <a:lnTo>
                  <a:pt x="2067556" y="152695"/>
                </a:lnTo>
                <a:lnTo>
                  <a:pt x="2093175" y="114744"/>
                </a:lnTo>
                <a:lnTo>
                  <a:pt x="2068003" y="76495"/>
                </a:lnTo>
                <a:lnTo>
                  <a:pt x="444" y="64338"/>
                </a:lnTo>
                <a:close/>
              </a:path>
            </a:pathLst>
          </a:custGeom>
          <a:solidFill>
            <a:srgbClr val="00882B"/>
          </a:solidFill>
        </p:spPr>
        <p:txBody>
          <a:bodyPr wrap="square" lIns="0" tIns="0" rIns="0" bIns="0" rtlCol="0"/>
          <a:lstStyle/>
          <a:p>
            <a:endParaRPr sz="1266"/>
          </a:p>
        </p:txBody>
      </p:sp>
      <p:sp>
        <p:nvSpPr>
          <p:cNvPr id="16" name="object 16"/>
          <p:cNvSpPr/>
          <p:nvPr/>
        </p:nvSpPr>
        <p:spPr>
          <a:xfrm>
            <a:off x="4838160" y="4474631"/>
            <a:ext cx="1600200" cy="738932"/>
          </a:xfrm>
          <a:custGeom>
            <a:avLst/>
            <a:gdLst/>
            <a:ahLst/>
            <a:cxnLst/>
            <a:rect l="l" t="t" r="r" b="b"/>
            <a:pathLst>
              <a:path w="2275840" h="1050925">
                <a:moveTo>
                  <a:pt x="2097453" y="49017"/>
                </a:moveTo>
                <a:lnTo>
                  <a:pt x="0" y="980694"/>
                </a:lnTo>
                <a:lnTo>
                  <a:pt x="30937" y="1050328"/>
                </a:lnTo>
                <a:lnTo>
                  <a:pt x="2128379" y="118656"/>
                </a:lnTo>
                <a:lnTo>
                  <a:pt x="2136123" y="73517"/>
                </a:lnTo>
                <a:lnTo>
                  <a:pt x="2097453" y="49017"/>
                </a:lnTo>
                <a:close/>
              </a:path>
              <a:path w="2275840" h="1050925">
                <a:moveTo>
                  <a:pt x="2253120" y="38709"/>
                </a:moveTo>
                <a:lnTo>
                  <a:pt x="2120658" y="38709"/>
                </a:lnTo>
                <a:lnTo>
                  <a:pt x="2151595" y="108343"/>
                </a:lnTo>
                <a:lnTo>
                  <a:pt x="2128379" y="118656"/>
                </a:lnTo>
                <a:lnTo>
                  <a:pt x="2112886" y="208915"/>
                </a:lnTo>
                <a:lnTo>
                  <a:pt x="2253120" y="38709"/>
                </a:lnTo>
                <a:close/>
              </a:path>
              <a:path w="2275840" h="1050925">
                <a:moveTo>
                  <a:pt x="2136126" y="73524"/>
                </a:moveTo>
                <a:lnTo>
                  <a:pt x="2128379" y="118656"/>
                </a:lnTo>
                <a:lnTo>
                  <a:pt x="2151595" y="108343"/>
                </a:lnTo>
                <a:lnTo>
                  <a:pt x="2136126" y="73524"/>
                </a:lnTo>
                <a:close/>
              </a:path>
              <a:path w="2275840" h="1050925">
                <a:moveTo>
                  <a:pt x="2120658" y="38709"/>
                </a:moveTo>
                <a:lnTo>
                  <a:pt x="2097453" y="49017"/>
                </a:lnTo>
                <a:lnTo>
                  <a:pt x="2136123" y="73517"/>
                </a:lnTo>
                <a:lnTo>
                  <a:pt x="2120658" y="38709"/>
                </a:lnTo>
                <a:close/>
              </a:path>
              <a:path w="2275840" h="1050925">
                <a:moveTo>
                  <a:pt x="2020087" y="0"/>
                </a:moveTo>
                <a:lnTo>
                  <a:pt x="2097453" y="49017"/>
                </a:lnTo>
                <a:lnTo>
                  <a:pt x="2120658" y="38709"/>
                </a:lnTo>
                <a:lnTo>
                  <a:pt x="2253120" y="38709"/>
                </a:lnTo>
                <a:lnTo>
                  <a:pt x="2275408" y="11658"/>
                </a:lnTo>
                <a:lnTo>
                  <a:pt x="2020087" y="0"/>
                </a:lnTo>
                <a:close/>
              </a:path>
            </a:pathLst>
          </a:custGeom>
          <a:solidFill>
            <a:srgbClr val="00882B"/>
          </a:solidFill>
        </p:spPr>
        <p:txBody>
          <a:bodyPr wrap="square" lIns="0" tIns="0" rIns="0" bIns="0" rtlCol="0"/>
          <a:lstStyle/>
          <a:p>
            <a:endParaRPr sz="1266"/>
          </a:p>
        </p:txBody>
      </p:sp>
      <p:sp>
        <p:nvSpPr>
          <p:cNvPr id="17" name="object 17"/>
          <p:cNvSpPr/>
          <p:nvPr/>
        </p:nvSpPr>
        <p:spPr>
          <a:xfrm>
            <a:off x="4815995" y="2503294"/>
            <a:ext cx="1660029" cy="2694980"/>
          </a:xfrm>
          <a:custGeom>
            <a:avLst/>
            <a:gdLst/>
            <a:ahLst/>
            <a:cxnLst/>
            <a:rect l="l" t="t" r="r" b="b"/>
            <a:pathLst>
              <a:path w="2360929" h="3832859">
                <a:moveTo>
                  <a:pt x="2360815" y="1140523"/>
                </a:moveTo>
                <a:lnTo>
                  <a:pt x="2125180" y="1239532"/>
                </a:lnTo>
                <a:lnTo>
                  <a:pt x="2216086" y="1250619"/>
                </a:lnTo>
                <a:lnTo>
                  <a:pt x="1810080" y="1723618"/>
                </a:lnTo>
                <a:lnTo>
                  <a:pt x="1599133" y="1518081"/>
                </a:lnTo>
                <a:lnTo>
                  <a:pt x="2168055" y="1105242"/>
                </a:lnTo>
                <a:lnTo>
                  <a:pt x="2171687" y="1196746"/>
                </a:lnTo>
                <a:lnTo>
                  <a:pt x="2259076" y="1028649"/>
                </a:lnTo>
                <a:lnTo>
                  <a:pt x="2289581" y="969975"/>
                </a:lnTo>
                <a:lnTo>
                  <a:pt x="2037435" y="1011732"/>
                </a:lnTo>
                <a:lnTo>
                  <a:pt x="2123313" y="1043571"/>
                </a:lnTo>
                <a:lnTo>
                  <a:pt x="1543761" y="1464119"/>
                </a:lnTo>
                <a:lnTo>
                  <a:pt x="1198257" y="1127480"/>
                </a:lnTo>
                <a:lnTo>
                  <a:pt x="2078761" y="907859"/>
                </a:lnTo>
                <a:lnTo>
                  <a:pt x="2047913" y="994079"/>
                </a:lnTo>
                <a:lnTo>
                  <a:pt x="2242058" y="827862"/>
                </a:lnTo>
                <a:lnTo>
                  <a:pt x="2241651" y="827773"/>
                </a:lnTo>
                <a:lnTo>
                  <a:pt x="1992591" y="772274"/>
                </a:lnTo>
                <a:lnTo>
                  <a:pt x="2060321" y="833920"/>
                </a:lnTo>
                <a:lnTo>
                  <a:pt x="1134084" y="1064945"/>
                </a:lnTo>
                <a:lnTo>
                  <a:pt x="142925" y="99187"/>
                </a:lnTo>
                <a:lnTo>
                  <a:pt x="2052739" y="622579"/>
                </a:lnTo>
                <a:lnTo>
                  <a:pt x="1983613" y="682637"/>
                </a:lnTo>
                <a:lnTo>
                  <a:pt x="2234285" y="632828"/>
                </a:lnTo>
                <a:lnTo>
                  <a:pt x="2230336" y="629285"/>
                </a:lnTo>
                <a:lnTo>
                  <a:pt x="2044026" y="462165"/>
                </a:lnTo>
                <a:lnTo>
                  <a:pt x="2072881" y="549084"/>
                </a:lnTo>
                <a:lnTo>
                  <a:pt x="69342" y="0"/>
                </a:lnTo>
                <a:lnTo>
                  <a:pt x="50952" y="67094"/>
                </a:lnTo>
                <a:lnTo>
                  <a:pt x="26530" y="92151"/>
                </a:lnTo>
                <a:lnTo>
                  <a:pt x="1047153" y="1086637"/>
                </a:lnTo>
                <a:lnTo>
                  <a:pt x="58254" y="1333284"/>
                </a:lnTo>
                <a:lnTo>
                  <a:pt x="76695" y="1407223"/>
                </a:lnTo>
                <a:lnTo>
                  <a:pt x="1111338" y="1149159"/>
                </a:lnTo>
                <a:lnTo>
                  <a:pt x="1481175" y="1509534"/>
                </a:lnTo>
                <a:lnTo>
                  <a:pt x="0" y="2584335"/>
                </a:lnTo>
                <a:lnTo>
                  <a:pt x="44754" y="2646007"/>
                </a:lnTo>
                <a:lnTo>
                  <a:pt x="1536560" y="1563484"/>
                </a:lnTo>
                <a:lnTo>
                  <a:pt x="1760347" y="1781543"/>
                </a:lnTo>
                <a:lnTo>
                  <a:pt x="42189" y="3783165"/>
                </a:lnTo>
                <a:lnTo>
                  <a:pt x="100012" y="3832796"/>
                </a:lnTo>
                <a:lnTo>
                  <a:pt x="1815033" y="1834832"/>
                </a:lnTo>
                <a:lnTo>
                  <a:pt x="2173236" y="2183841"/>
                </a:lnTo>
                <a:lnTo>
                  <a:pt x="2083663" y="2202967"/>
                </a:lnTo>
                <a:lnTo>
                  <a:pt x="2327160" y="2280640"/>
                </a:lnTo>
                <a:lnTo>
                  <a:pt x="2299665" y="2201570"/>
                </a:lnTo>
                <a:lnTo>
                  <a:pt x="2243201" y="2039239"/>
                </a:lnTo>
                <a:lnTo>
                  <a:pt x="2226411" y="2129269"/>
                </a:lnTo>
                <a:lnTo>
                  <a:pt x="1864766" y="1776895"/>
                </a:lnTo>
                <a:lnTo>
                  <a:pt x="2273909" y="1300251"/>
                </a:lnTo>
                <a:lnTo>
                  <a:pt x="2261539" y="1256169"/>
                </a:lnTo>
                <a:lnTo>
                  <a:pt x="2273909" y="1300251"/>
                </a:lnTo>
                <a:lnTo>
                  <a:pt x="2298649" y="1388440"/>
                </a:lnTo>
                <a:lnTo>
                  <a:pt x="2338032" y="1231353"/>
                </a:lnTo>
                <a:lnTo>
                  <a:pt x="2360815" y="1140523"/>
                </a:lnTo>
                <a:close/>
              </a:path>
            </a:pathLst>
          </a:custGeom>
          <a:solidFill>
            <a:srgbClr val="00882B"/>
          </a:solidFill>
        </p:spPr>
        <p:txBody>
          <a:bodyPr wrap="square" lIns="0" tIns="0" rIns="0" bIns="0" rtlCol="0"/>
          <a:lstStyle/>
          <a:p>
            <a:endParaRPr sz="1266"/>
          </a:p>
        </p:txBody>
      </p:sp>
      <p:sp>
        <p:nvSpPr>
          <p:cNvPr id="21" name="object 21"/>
          <p:cNvSpPr txBox="1"/>
          <p:nvPr/>
        </p:nvSpPr>
        <p:spPr>
          <a:xfrm>
            <a:off x="6372756" y="791816"/>
            <a:ext cx="1043880" cy="312049"/>
          </a:xfrm>
          <a:prstGeom prst="rect">
            <a:avLst/>
          </a:prstGeom>
        </p:spPr>
        <p:txBody>
          <a:bodyPr vert="horz" wrap="square" lIns="0" tIns="8930" rIns="0" bIns="0" rtlCol="0">
            <a:spAutoFit/>
          </a:bodyPr>
          <a:lstStyle/>
          <a:p>
            <a:pPr marL="8929">
              <a:spcBef>
                <a:spcPts val="70"/>
              </a:spcBef>
            </a:pPr>
            <a:r>
              <a:rPr sz="1969" dirty="0">
                <a:latin typeface="Calibri" panose="020F0502020204030204" pitchFamily="34" charset="0"/>
                <a:cs typeface="Calibri" panose="020F0502020204030204" pitchFamily="34" charset="0"/>
              </a:rPr>
              <a:t>4 + 2 = </a:t>
            </a:r>
            <a:r>
              <a:rPr sz="1969" spc="-35" dirty="0">
                <a:latin typeface="Calibri" panose="020F0502020204030204" pitchFamily="34" charset="0"/>
                <a:cs typeface="Calibri" panose="020F0502020204030204" pitchFamily="34" charset="0"/>
              </a:rPr>
              <a:t>6</a:t>
            </a:r>
            <a:endParaRPr sz="1969" dirty="0">
              <a:latin typeface="Calibri" panose="020F0502020204030204" pitchFamily="34" charset="0"/>
              <a:cs typeface="Calibri" panose="020F0502020204030204" pitchFamily="34" charset="0"/>
            </a:endParaRPr>
          </a:p>
        </p:txBody>
      </p:sp>
      <p:sp>
        <p:nvSpPr>
          <p:cNvPr id="22" name="object 22"/>
          <p:cNvSpPr txBox="1"/>
          <p:nvPr/>
        </p:nvSpPr>
        <p:spPr>
          <a:xfrm>
            <a:off x="5784916" y="1651624"/>
            <a:ext cx="2323505" cy="312049"/>
          </a:xfrm>
          <a:prstGeom prst="rect">
            <a:avLst/>
          </a:prstGeom>
        </p:spPr>
        <p:txBody>
          <a:bodyPr vert="horz" wrap="square" lIns="0" tIns="8930" rIns="0" bIns="0" rtlCol="0">
            <a:spAutoFit/>
          </a:bodyPr>
          <a:lstStyle/>
          <a:p>
            <a:pPr marL="8929">
              <a:spcBef>
                <a:spcPts val="70"/>
              </a:spcBef>
            </a:pPr>
            <a:r>
              <a:rPr sz="1969" dirty="0">
                <a:latin typeface="Calibri" panose="020F0502020204030204" pitchFamily="34" charset="0"/>
                <a:cs typeface="Calibri" panose="020F0502020204030204" pitchFamily="34" charset="0"/>
              </a:rPr>
              <a:t>(3 x 4) + (4 x 2) = </a:t>
            </a:r>
            <a:r>
              <a:rPr sz="1969" spc="-18" dirty="0">
                <a:latin typeface="Calibri" panose="020F0502020204030204" pitchFamily="34" charset="0"/>
                <a:cs typeface="Calibri" panose="020F0502020204030204" pitchFamily="34" charset="0"/>
              </a:rPr>
              <a:t>20</a:t>
            </a:r>
            <a:endParaRPr sz="1969" dirty="0">
              <a:latin typeface="Calibri" panose="020F0502020204030204" pitchFamily="34" charset="0"/>
              <a:cs typeface="Calibri" panose="020F0502020204030204" pitchFamily="34" charset="0"/>
            </a:endParaRPr>
          </a:p>
        </p:txBody>
      </p:sp>
      <p:sp>
        <p:nvSpPr>
          <p:cNvPr id="23" name="object 19">
            <a:extLst>
              <a:ext uri="{FF2B5EF4-FFF2-40B4-BE49-F238E27FC236}">
                <a16:creationId xmlns:a16="http://schemas.microsoft.com/office/drawing/2014/main" id="{01F42F53-E2DF-40D9-A3A7-7B681D913929}"/>
              </a:ext>
            </a:extLst>
          </p:cNvPr>
          <p:cNvSpPr txBox="1"/>
          <p:nvPr/>
        </p:nvSpPr>
        <p:spPr>
          <a:xfrm>
            <a:off x="906341" y="5917347"/>
            <a:ext cx="5673568" cy="439904"/>
          </a:xfrm>
          <a:prstGeom prst="rect">
            <a:avLst/>
          </a:prstGeom>
        </p:spPr>
        <p:txBody>
          <a:bodyPr vert="horz" wrap="square" lIns="0" tIns="8930" rIns="0" bIns="0" rtlCol="0">
            <a:spAutoFit/>
          </a:bodyPr>
          <a:lstStyle/>
          <a:p>
            <a:pPr marL="8929">
              <a:spcBef>
                <a:spcPts val="70"/>
              </a:spcBef>
            </a:pPr>
            <a:r>
              <a:rPr sz="2800" dirty="0">
                <a:solidFill>
                  <a:srgbClr val="0365C0"/>
                </a:solidFill>
                <a:latin typeface="Calibri" panose="020F0502020204030204" pitchFamily="34" charset="0"/>
                <a:cs typeface="Calibri" panose="020F0502020204030204" pitchFamily="34" charset="0"/>
              </a:rPr>
              <a:t>How</a:t>
            </a:r>
            <a:r>
              <a:rPr sz="2800" spc="7"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many</a:t>
            </a:r>
            <a:r>
              <a:rPr sz="2800" spc="11"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learnable</a:t>
            </a:r>
            <a:r>
              <a:rPr sz="2800" spc="14"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parameters</a:t>
            </a:r>
            <a:r>
              <a:rPr sz="2800" spc="14" dirty="0">
                <a:solidFill>
                  <a:srgbClr val="0365C0"/>
                </a:solidFill>
                <a:latin typeface="Calibri" panose="020F0502020204030204" pitchFamily="34" charset="0"/>
                <a:cs typeface="Calibri" panose="020F0502020204030204" pitchFamily="34" charset="0"/>
              </a:rPr>
              <a:t> </a:t>
            </a:r>
            <a:r>
              <a:rPr sz="2800" spc="-7" dirty="0">
                <a:solidFill>
                  <a:srgbClr val="0365C0"/>
                </a:solidFill>
                <a:latin typeface="Calibri" panose="020F0502020204030204" pitchFamily="34" charset="0"/>
                <a:cs typeface="Calibri" panose="020F0502020204030204" pitchFamily="34" charset="0"/>
              </a:rPr>
              <a:t>total?</a:t>
            </a:r>
            <a:endParaRPr sz="2800" dirty="0">
              <a:latin typeface="Calibri" panose="020F0502020204030204" pitchFamily="34" charset="0"/>
              <a:cs typeface="Calibri" panose="020F0502020204030204" pitchFamily="34" charset="0"/>
            </a:endParaRPr>
          </a:p>
        </p:txBody>
      </p:sp>
      <p:sp>
        <p:nvSpPr>
          <p:cNvPr id="24" name="object 18">
            <a:extLst>
              <a:ext uri="{FF2B5EF4-FFF2-40B4-BE49-F238E27FC236}">
                <a16:creationId xmlns:a16="http://schemas.microsoft.com/office/drawing/2014/main" id="{F80FC4E6-069F-F008-1E45-FE2100E3C99A}"/>
              </a:ext>
            </a:extLst>
          </p:cNvPr>
          <p:cNvSpPr txBox="1"/>
          <p:nvPr/>
        </p:nvSpPr>
        <p:spPr>
          <a:xfrm>
            <a:off x="888588" y="720447"/>
            <a:ext cx="6388905" cy="1301679"/>
          </a:xfrm>
          <a:prstGeom prst="rect">
            <a:avLst/>
          </a:prstGeom>
        </p:spPr>
        <p:txBody>
          <a:bodyPr vert="horz" wrap="square" lIns="0" tIns="8930" rIns="0" bIns="0" rtlCol="0">
            <a:spAutoFit/>
          </a:bodyPr>
          <a:lstStyle/>
          <a:p>
            <a:pPr marL="21430">
              <a:spcBef>
                <a:spcPts val="70"/>
              </a:spcBef>
            </a:pPr>
            <a:r>
              <a:rPr sz="2800" dirty="0">
                <a:solidFill>
                  <a:srgbClr val="0365C0"/>
                </a:solidFill>
                <a:latin typeface="Calibri" panose="020F0502020204030204" pitchFamily="34" charset="0"/>
                <a:cs typeface="Calibri" panose="020F0502020204030204" pitchFamily="34" charset="0"/>
              </a:rPr>
              <a:t>How</a:t>
            </a:r>
            <a:r>
              <a:rPr sz="2800" spc="4"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many</a:t>
            </a:r>
            <a:r>
              <a:rPr sz="2800" spc="7"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neurons</a:t>
            </a:r>
            <a:r>
              <a:rPr sz="2800" spc="11" dirty="0">
                <a:solidFill>
                  <a:srgbClr val="0365C0"/>
                </a:solidFill>
                <a:latin typeface="Calibri" panose="020F0502020204030204" pitchFamily="34" charset="0"/>
                <a:cs typeface="Calibri" panose="020F0502020204030204" pitchFamily="34" charset="0"/>
              </a:rPr>
              <a:t> </a:t>
            </a:r>
            <a:r>
              <a:rPr sz="2800" spc="-7" dirty="0">
                <a:solidFill>
                  <a:srgbClr val="0365C0"/>
                </a:solidFill>
                <a:latin typeface="Calibri" panose="020F0502020204030204" pitchFamily="34" charset="0"/>
                <a:cs typeface="Calibri" panose="020F0502020204030204" pitchFamily="34" charset="0"/>
              </a:rPr>
              <a:t>(perceptrons)?</a:t>
            </a:r>
            <a:endParaRPr sz="2800" dirty="0">
              <a:latin typeface="Calibri" panose="020F0502020204030204" pitchFamily="34" charset="0"/>
              <a:cs typeface="Calibri" panose="020F0502020204030204" pitchFamily="34" charset="0"/>
            </a:endParaRPr>
          </a:p>
          <a:p>
            <a:pPr>
              <a:spcBef>
                <a:spcPts val="4"/>
              </a:spcBef>
            </a:pPr>
            <a:endParaRPr sz="2800" dirty="0">
              <a:latin typeface="Calibri" panose="020F0502020204030204" pitchFamily="34" charset="0"/>
              <a:cs typeface="Calibri" panose="020F0502020204030204" pitchFamily="34" charset="0"/>
            </a:endParaRPr>
          </a:p>
          <a:p>
            <a:pPr marL="8929"/>
            <a:r>
              <a:rPr sz="2800" dirty="0">
                <a:solidFill>
                  <a:srgbClr val="0365C0"/>
                </a:solidFill>
                <a:latin typeface="Calibri" panose="020F0502020204030204" pitchFamily="34" charset="0"/>
                <a:cs typeface="Calibri" panose="020F0502020204030204" pitchFamily="34" charset="0"/>
              </a:rPr>
              <a:t>How many</a:t>
            </a:r>
            <a:r>
              <a:rPr sz="2800" spc="4"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weights</a:t>
            </a:r>
            <a:r>
              <a:rPr sz="2800" spc="4" dirty="0">
                <a:solidFill>
                  <a:srgbClr val="0365C0"/>
                </a:solidFill>
                <a:latin typeface="Calibri" panose="020F0502020204030204" pitchFamily="34" charset="0"/>
                <a:cs typeface="Calibri" panose="020F0502020204030204" pitchFamily="34" charset="0"/>
              </a:rPr>
              <a:t> </a:t>
            </a:r>
            <a:r>
              <a:rPr sz="2800" spc="-7" dirty="0">
                <a:solidFill>
                  <a:srgbClr val="0365C0"/>
                </a:solidFill>
                <a:latin typeface="Calibri" panose="020F0502020204030204" pitchFamily="34" charset="0"/>
                <a:cs typeface="Calibri" panose="020F0502020204030204" pitchFamily="34" charset="0"/>
              </a:rPr>
              <a:t>(edges)?</a:t>
            </a:r>
            <a:endParaRPr sz="2800" dirty="0">
              <a:latin typeface="Calibri" panose="020F0502020204030204" pitchFamily="34" charset="0"/>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85182" y="2658456"/>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3" name="object 3"/>
          <p:cNvSpPr/>
          <p:nvPr/>
        </p:nvSpPr>
        <p:spPr>
          <a:xfrm>
            <a:off x="2185182" y="3542495"/>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4" name="object 4"/>
          <p:cNvSpPr/>
          <p:nvPr/>
        </p:nvSpPr>
        <p:spPr>
          <a:xfrm>
            <a:off x="2185182" y="4426534"/>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5" name="object 5"/>
          <p:cNvSpPr/>
          <p:nvPr/>
        </p:nvSpPr>
        <p:spPr>
          <a:xfrm>
            <a:off x="4314913" y="2287874"/>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32751">
            <a:solidFill>
              <a:srgbClr val="00882B"/>
            </a:solidFill>
          </a:ln>
        </p:spPr>
        <p:txBody>
          <a:bodyPr wrap="square" lIns="0" tIns="0" rIns="0" bIns="0" rtlCol="0"/>
          <a:lstStyle/>
          <a:p>
            <a:endParaRPr sz="1266"/>
          </a:p>
        </p:txBody>
      </p:sp>
      <p:sp>
        <p:nvSpPr>
          <p:cNvPr id="6" name="object 6"/>
          <p:cNvSpPr/>
          <p:nvPr/>
        </p:nvSpPr>
        <p:spPr>
          <a:xfrm>
            <a:off x="4314913" y="3171913"/>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32751">
            <a:solidFill>
              <a:srgbClr val="00882B"/>
            </a:solidFill>
          </a:ln>
        </p:spPr>
        <p:txBody>
          <a:bodyPr wrap="square" lIns="0" tIns="0" rIns="0" bIns="0" rtlCol="0"/>
          <a:lstStyle/>
          <a:p>
            <a:endParaRPr sz="1266"/>
          </a:p>
        </p:txBody>
      </p:sp>
      <p:sp>
        <p:nvSpPr>
          <p:cNvPr id="7" name="object 7"/>
          <p:cNvSpPr/>
          <p:nvPr/>
        </p:nvSpPr>
        <p:spPr>
          <a:xfrm>
            <a:off x="4314913" y="4055952"/>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32751">
            <a:solidFill>
              <a:srgbClr val="00882B"/>
            </a:solidFill>
          </a:ln>
        </p:spPr>
        <p:txBody>
          <a:bodyPr wrap="square" lIns="0" tIns="0" rIns="0" bIns="0" rtlCol="0"/>
          <a:lstStyle/>
          <a:p>
            <a:endParaRPr sz="1266"/>
          </a:p>
        </p:txBody>
      </p:sp>
      <p:sp>
        <p:nvSpPr>
          <p:cNvPr id="8" name="object 8"/>
          <p:cNvSpPr/>
          <p:nvPr/>
        </p:nvSpPr>
        <p:spPr>
          <a:xfrm>
            <a:off x="4314913" y="4939991"/>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32751">
            <a:solidFill>
              <a:srgbClr val="00882B"/>
            </a:solidFill>
          </a:ln>
        </p:spPr>
        <p:txBody>
          <a:bodyPr wrap="square" lIns="0" tIns="0" rIns="0" bIns="0" rtlCol="0"/>
          <a:lstStyle/>
          <a:p>
            <a:endParaRPr sz="1266"/>
          </a:p>
        </p:txBody>
      </p:sp>
      <p:sp>
        <p:nvSpPr>
          <p:cNvPr id="9" name="object 9"/>
          <p:cNvSpPr/>
          <p:nvPr/>
        </p:nvSpPr>
        <p:spPr>
          <a:xfrm>
            <a:off x="6432319" y="2824928"/>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32751">
            <a:solidFill>
              <a:srgbClr val="00882B"/>
            </a:solidFill>
          </a:ln>
        </p:spPr>
        <p:txBody>
          <a:bodyPr wrap="square" lIns="0" tIns="0" rIns="0" bIns="0" rtlCol="0"/>
          <a:lstStyle/>
          <a:p>
            <a:endParaRPr sz="1266"/>
          </a:p>
        </p:txBody>
      </p:sp>
      <p:sp>
        <p:nvSpPr>
          <p:cNvPr id="10" name="object 10"/>
          <p:cNvSpPr/>
          <p:nvPr/>
        </p:nvSpPr>
        <p:spPr>
          <a:xfrm>
            <a:off x="6444643" y="4060417"/>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32751">
            <a:solidFill>
              <a:srgbClr val="00882B"/>
            </a:solidFill>
          </a:ln>
        </p:spPr>
        <p:txBody>
          <a:bodyPr wrap="square" lIns="0" tIns="0" rIns="0" bIns="0" rtlCol="0"/>
          <a:lstStyle/>
          <a:p>
            <a:endParaRPr sz="1266"/>
          </a:p>
        </p:txBody>
      </p:sp>
      <p:sp>
        <p:nvSpPr>
          <p:cNvPr id="11" name="object 11"/>
          <p:cNvSpPr/>
          <p:nvPr/>
        </p:nvSpPr>
        <p:spPr>
          <a:xfrm>
            <a:off x="2726976" y="2922585"/>
            <a:ext cx="1598414" cy="436662"/>
          </a:xfrm>
          <a:custGeom>
            <a:avLst/>
            <a:gdLst/>
            <a:ahLst/>
            <a:cxnLst/>
            <a:rect l="l" t="t" r="r" b="b"/>
            <a:pathLst>
              <a:path w="2273300" h="621029">
                <a:moveTo>
                  <a:pt x="2091377" y="557651"/>
                </a:moveTo>
                <a:lnTo>
                  <a:pt x="2024722" y="620445"/>
                </a:lnTo>
                <a:lnTo>
                  <a:pt x="2261551" y="563372"/>
                </a:lnTo>
                <a:lnTo>
                  <a:pt x="2116124" y="563372"/>
                </a:lnTo>
                <a:lnTo>
                  <a:pt x="2091377" y="557651"/>
                </a:lnTo>
                <a:close/>
              </a:path>
              <a:path w="2273300" h="621029">
                <a:moveTo>
                  <a:pt x="2124710" y="526249"/>
                </a:moveTo>
                <a:lnTo>
                  <a:pt x="2091377" y="557651"/>
                </a:lnTo>
                <a:lnTo>
                  <a:pt x="2116124" y="563372"/>
                </a:lnTo>
                <a:lnTo>
                  <a:pt x="2124710" y="526249"/>
                </a:lnTo>
                <a:close/>
              </a:path>
              <a:path w="2273300" h="621029">
                <a:moveTo>
                  <a:pt x="2076208" y="397725"/>
                </a:moveTo>
                <a:lnTo>
                  <a:pt x="2108542" y="483406"/>
                </a:lnTo>
                <a:lnTo>
                  <a:pt x="2133295" y="489127"/>
                </a:lnTo>
                <a:lnTo>
                  <a:pt x="2116124" y="563372"/>
                </a:lnTo>
                <a:lnTo>
                  <a:pt x="2261551" y="563372"/>
                </a:lnTo>
                <a:lnTo>
                  <a:pt x="2273198" y="560565"/>
                </a:lnTo>
                <a:lnTo>
                  <a:pt x="2076208" y="397725"/>
                </a:lnTo>
                <a:close/>
              </a:path>
              <a:path w="2273300" h="621029">
                <a:moveTo>
                  <a:pt x="17157" y="0"/>
                </a:moveTo>
                <a:lnTo>
                  <a:pt x="0" y="74244"/>
                </a:lnTo>
                <a:lnTo>
                  <a:pt x="2091377" y="557651"/>
                </a:lnTo>
                <a:lnTo>
                  <a:pt x="2124710" y="526249"/>
                </a:lnTo>
                <a:lnTo>
                  <a:pt x="2108542" y="483406"/>
                </a:lnTo>
                <a:lnTo>
                  <a:pt x="17157" y="0"/>
                </a:lnTo>
                <a:close/>
              </a:path>
              <a:path w="2273300" h="621029">
                <a:moveTo>
                  <a:pt x="2108542" y="483406"/>
                </a:moveTo>
                <a:lnTo>
                  <a:pt x="2124710" y="526249"/>
                </a:lnTo>
                <a:lnTo>
                  <a:pt x="2133295" y="489127"/>
                </a:lnTo>
                <a:lnTo>
                  <a:pt x="2108542" y="483406"/>
                </a:lnTo>
                <a:close/>
              </a:path>
            </a:pathLst>
          </a:custGeom>
          <a:solidFill>
            <a:srgbClr val="00882B"/>
          </a:solidFill>
        </p:spPr>
        <p:txBody>
          <a:bodyPr wrap="square" lIns="0" tIns="0" rIns="0" bIns="0" rtlCol="0"/>
          <a:lstStyle/>
          <a:p>
            <a:endParaRPr sz="1266"/>
          </a:p>
        </p:txBody>
      </p:sp>
      <p:sp>
        <p:nvSpPr>
          <p:cNvPr id="12" name="object 12"/>
          <p:cNvSpPr/>
          <p:nvPr/>
        </p:nvSpPr>
        <p:spPr>
          <a:xfrm>
            <a:off x="2709794" y="3435241"/>
            <a:ext cx="1647081" cy="1267123"/>
          </a:xfrm>
          <a:custGeom>
            <a:avLst/>
            <a:gdLst/>
            <a:ahLst/>
            <a:cxnLst/>
            <a:rect l="l" t="t" r="r" b="b"/>
            <a:pathLst>
              <a:path w="2342515" h="1802129">
                <a:moveTo>
                  <a:pt x="2272182" y="63893"/>
                </a:moveTo>
                <a:lnTo>
                  <a:pt x="2251468" y="58547"/>
                </a:lnTo>
                <a:lnTo>
                  <a:pt x="2024722" y="0"/>
                </a:lnTo>
                <a:lnTo>
                  <a:pt x="2090331" y="63868"/>
                </a:lnTo>
                <a:lnTo>
                  <a:pt x="0" y="511517"/>
                </a:lnTo>
                <a:lnTo>
                  <a:pt x="15951" y="586028"/>
                </a:lnTo>
                <a:lnTo>
                  <a:pt x="2106307" y="138379"/>
                </a:lnTo>
                <a:lnTo>
                  <a:pt x="2072589" y="223532"/>
                </a:lnTo>
                <a:lnTo>
                  <a:pt x="2272182" y="63893"/>
                </a:lnTo>
                <a:close/>
              </a:path>
              <a:path w="2342515" h="1802129">
                <a:moveTo>
                  <a:pt x="2342286" y="248627"/>
                </a:moveTo>
                <a:lnTo>
                  <a:pt x="2088502" y="278904"/>
                </a:lnTo>
                <a:lnTo>
                  <a:pt x="2172855" y="314604"/>
                </a:lnTo>
                <a:lnTo>
                  <a:pt x="11620" y="1738033"/>
                </a:lnTo>
                <a:lnTo>
                  <a:pt x="53530" y="1801672"/>
                </a:lnTo>
                <a:lnTo>
                  <a:pt x="2214753" y="378256"/>
                </a:lnTo>
                <a:lnTo>
                  <a:pt x="2214245" y="469823"/>
                </a:lnTo>
                <a:lnTo>
                  <a:pt x="2312187" y="300634"/>
                </a:lnTo>
                <a:lnTo>
                  <a:pt x="2342286" y="248627"/>
                </a:lnTo>
                <a:close/>
              </a:path>
            </a:pathLst>
          </a:custGeom>
          <a:solidFill>
            <a:srgbClr val="00882B"/>
          </a:solidFill>
        </p:spPr>
        <p:txBody>
          <a:bodyPr wrap="square" lIns="0" tIns="0" rIns="0" bIns="0" rtlCol="0"/>
          <a:lstStyle/>
          <a:p>
            <a:endParaRPr sz="1266"/>
          </a:p>
        </p:txBody>
      </p:sp>
      <p:sp>
        <p:nvSpPr>
          <p:cNvPr id="13" name="object 13"/>
          <p:cNvSpPr/>
          <p:nvPr/>
        </p:nvSpPr>
        <p:spPr>
          <a:xfrm>
            <a:off x="2699213" y="2503625"/>
            <a:ext cx="1643955" cy="2763292"/>
          </a:xfrm>
          <a:custGeom>
            <a:avLst/>
            <a:gdLst/>
            <a:ahLst/>
            <a:cxnLst/>
            <a:rect l="l" t="t" r="r" b="b"/>
            <a:pathLst>
              <a:path w="2338070" h="3930015">
                <a:moveTo>
                  <a:pt x="2337549" y="2362035"/>
                </a:moveTo>
                <a:lnTo>
                  <a:pt x="2307120" y="2299995"/>
                </a:lnTo>
                <a:lnTo>
                  <a:pt x="2224989" y="2132584"/>
                </a:lnTo>
                <a:lnTo>
                  <a:pt x="2219210" y="2223973"/>
                </a:lnTo>
                <a:lnTo>
                  <a:pt x="2173020" y="2188794"/>
                </a:lnTo>
                <a:lnTo>
                  <a:pt x="2173020" y="2284590"/>
                </a:lnTo>
                <a:lnTo>
                  <a:pt x="2086444" y="2314422"/>
                </a:lnTo>
                <a:lnTo>
                  <a:pt x="2123656" y="2321483"/>
                </a:lnTo>
                <a:lnTo>
                  <a:pt x="2150884" y="2400274"/>
                </a:lnTo>
                <a:lnTo>
                  <a:pt x="1301508" y="2178583"/>
                </a:lnTo>
                <a:lnTo>
                  <a:pt x="1180122" y="2023097"/>
                </a:lnTo>
                <a:lnTo>
                  <a:pt x="1180122" y="2146897"/>
                </a:lnTo>
                <a:lnTo>
                  <a:pt x="946632" y="2085962"/>
                </a:lnTo>
                <a:lnTo>
                  <a:pt x="1042289" y="1970354"/>
                </a:lnTo>
                <a:lnTo>
                  <a:pt x="1180122" y="2146897"/>
                </a:lnTo>
                <a:lnTo>
                  <a:pt x="1180122" y="2023097"/>
                </a:lnTo>
                <a:lnTo>
                  <a:pt x="1092022" y="1910245"/>
                </a:lnTo>
                <a:lnTo>
                  <a:pt x="1319999" y="1634705"/>
                </a:lnTo>
                <a:lnTo>
                  <a:pt x="2173020" y="2284590"/>
                </a:lnTo>
                <a:lnTo>
                  <a:pt x="2173020" y="2188794"/>
                </a:lnTo>
                <a:lnTo>
                  <a:pt x="1368615" y="1575943"/>
                </a:lnTo>
                <a:lnTo>
                  <a:pt x="2252053" y="508228"/>
                </a:lnTo>
                <a:lnTo>
                  <a:pt x="2278380" y="595934"/>
                </a:lnTo>
                <a:lnTo>
                  <a:pt x="2314473" y="440080"/>
                </a:lnTo>
                <a:lnTo>
                  <a:pt x="2336038" y="346951"/>
                </a:lnTo>
                <a:lnTo>
                  <a:pt x="2102256" y="450215"/>
                </a:lnTo>
                <a:lnTo>
                  <a:pt x="2193340" y="459651"/>
                </a:lnTo>
                <a:lnTo>
                  <a:pt x="1307960" y="1529727"/>
                </a:lnTo>
                <a:lnTo>
                  <a:pt x="1259332" y="1492681"/>
                </a:lnTo>
                <a:lnTo>
                  <a:pt x="1259332" y="1588490"/>
                </a:lnTo>
                <a:lnTo>
                  <a:pt x="1044016" y="1848739"/>
                </a:lnTo>
                <a:lnTo>
                  <a:pt x="994283" y="1785035"/>
                </a:lnTo>
                <a:lnTo>
                  <a:pt x="994283" y="1908848"/>
                </a:lnTo>
                <a:lnTo>
                  <a:pt x="865301" y="2064727"/>
                </a:lnTo>
                <a:lnTo>
                  <a:pt x="811707" y="2050745"/>
                </a:lnTo>
                <a:lnTo>
                  <a:pt x="811707" y="2129498"/>
                </a:lnTo>
                <a:lnTo>
                  <a:pt x="643953" y="2332253"/>
                </a:lnTo>
                <a:lnTo>
                  <a:pt x="205651" y="1971294"/>
                </a:lnTo>
                <a:lnTo>
                  <a:pt x="811707" y="2129498"/>
                </a:lnTo>
                <a:lnTo>
                  <a:pt x="811707" y="2050745"/>
                </a:lnTo>
                <a:lnTo>
                  <a:pt x="114998" y="1868868"/>
                </a:lnTo>
                <a:lnTo>
                  <a:pt x="647725" y="1464881"/>
                </a:lnTo>
                <a:lnTo>
                  <a:pt x="994283" y="1908848"/>
                </a:lnTo>
                <a:lnTo>
                  <a:pt x="994283" y="1785035"/>
                </a:lnTo>
                <a:lnTo>
                  <a:pt x="708431" y="1418831"/>
                </a:lnTo>
                <a:lnTo>
                  <a:pt x="872934" y="1294091"/>
                </a:lnTo>
                <a:lnTo>
                  <a:pt x="1259332" y="1588490"/>
                </a:lnTo>
                <a:lnTo>
                  <a:pt x="1259332" y="1492681"/>
                </a:lnTo>
                <a:lnTo>
                  <a:pt x="935951" y="1246301"/>
                </a:lnTo>
                <a:lnTo>
                  <a:pt x="2124049" y="345300"/>
                </a:lnTo>
                <a:lnTo>
                  <a:pt x="2129612" y="436727"/>
                </a:lnTo>
                <a:lnTo>
                  <a:pt x="2212251" y="269240"/>
                </a:lnTo>
                <a:lnTo>
                  <a:pt x="2242693" y="207518"/>
                </a:lnTo>
                <a:lnTo>
                  <a:pt x="1991474" y="254571"/>
                </a:lnTo>
                <a:lnTo>
                  <a:pt x="2077999" y="284594"/>
                </a:lnTo>
                <a:lnTo>
                  <a:pt x="873048" y="1198372"/>
                </a:lnTo>
                <a:lnTo>
                  <a:pt x="810031" y="1150366"/>
                </a:lnTo>
                <a:lnTo>
                  <a:pt x="810031" y="1246162"/>
                </a:lnTo>
                <a:lnTo>
                  <a:pt x="661543" y="1358773"/>
                </a:lnTo>
                <a:lnTo>
                  <a:pt x="226707" y="801725"/>
                </a:lnTo>
                <a:lnTo>
                  <a:pt x="810031" y="1246162"/>
                </a:lnTo>
                <a:lnTo>
                  <a:pt x="810031" y="1150366"/>
                </a:lnTo>
                <a:lnTo>
                  <a:pt x="164922" y="658850"/>
                </a:lnTo>
                <a:lnTo>
                  <a:pt x="2081288" y="133553"/>
                </a:lnTo>
                <a:lnTo>
                  <a:pt x="2052447" y="220472"/>
                </a:lnTo>
                <a:lnTo>
                  <a:pt x="2238743" y="53352"/>
                </a:lnTo>
                <a:lnTo>
                  <a:pt x="2242693" y="49809"/>
                </a:lnTo>
                <a:lnTo>
                  <a:pt x="1992007" y="0"/>
                </a:lnTo>
                <a:lnTo>
                  <a:pt x="2061146" y="60071"/>
                </a:lnTo>
                <a:lnTo>
                  <a:pt x="58039" y="609142"/>
                </a:lnTo>
                <a:lnTo>
                  <a:pt x="62064" y="623862"/>
                </a:lnTo>
                <a:lnTo>
                  <a:pt x="18034" y="658228"/>
                </a:lnTo>
                <a:lnTo>
                  <a:pt x="600837" y="1404810"/>
                </a:lnTo>
                <a:lnTo>
                  <a:pt x="0" y="1860448"/>
                </a:lnTo>
                <a:lnTo>
                  <a:pt x="34975" y="1906600"/>
                </a:lnTo>
                <a:lnTo>
                  <a:pt x="23761" y="1920214"/>
                </a:lnTo>
                <a:lnTo>
                  <a:pt x="595376" y="2390952"/>
                </a:lnTo>
                <a:lnTo>
                  <a:pt x="42379" y="3059315"/>
                </a:lnTo>
                <a:lnTo>
                  <a:pt x="50647" y="3066173"/>
                </a:lnTo>
                <a:lnTo>
                  <a:pt x="30975" y="3119336"/>
                </a:lnTo>
                <a:lnTo>
                  <a:pt x="2075065" y="3875659"/>
                </a:lnTo>
                <a:lnTo>
                  <a:pt x="2000973" y="3929494"/>
                </a:lnTo>
                <a:lnTo>
                  <a:pt x="2255037" y="3901630"/>
                </a:lnTo>
                <a:lnTo>
                  <a:pt x="2238959" y="3884472"/>
                </a:lnTo>
                <a:lnTo>
                  <a:pt x="2080298" y="3715105"/>
                </a:lnTo>
                <a:lnTo>
                  <a:pt x="2101494" y="3804196"/>
                </a:lnTo>
                <a:lnTo>
                  <a:pt x="189433" y="3096730"/>
                </a:lnTo>
                <a:lnTo>
                  <a:pt x="1191336" y="2881744"/>
                </a:lnTo>
                <a:lnTo>
                  <a:pt x="2106180" y="3635095"/>
                </a:lnTo>
                <a:lnTo>
                  <a:pt x="2018525" y="3661613"/>
                </a:lnTo>
                <a:lnTo>
                  <a:pt x="2267661" y="3718699"/>
                </a:lnTo>
                <a:lnTo>
                  <a:pt x="2237676" y="3651237"/>
                </a:lnTo>
                <a:lnTo>
                  <a:pt x="2163851" y="3485146"/>
                </a:lnTo>
                <a:lnTo>
                  <a:pt x="2154618" y="3576269"/>
                </a:lnTo>
                <a:lnTo>
                  <a:pt x="1286433" y="2861335"/>
                </a:lnTo>
                <a:lnTo>
                  <a:pt x="1673072" y="2778366"/>
                </a:lnTo>
                <a:lnTo>
                  <a:pt x="2180374" y="3428187"/>
                </a:lnTo>
                <a:lnTo>
                  <a:pt x="2089035" y="3435032"/>
                </a:lnTo>
                <a:lnTo>
                  <a:pt x="2319807" y="3544887"/>
                </a:lnTo>
                <a:lnTo>
                  <a:pt x="2300287" y="3448202"/>
                </a:lnTo>
                <a:lnTo>
                  <a:pt x="2269236" y="3294354"/>
                </a:lnTo>
                <a:lnTo>
                  <a:pt x="2240419" y="3381298"/>
                </a:lnTo>
                <a:lnTo>
                  <a:pt x="1755863" y="2760599"/>
                </a:lnTo>
                <a:lnTo>
                  <a:pt x="2075408" y="2692031"/>
                </a:lnTo>
                <a:lnTo>
                  <a:pt x="2041728" y="2777198"/>
                </a:lnTo>
                <a:lnTo>
                  <a:pt x="2241258" y="2617482"/>
                </a:lnTo>
                <a:lnTo>
                  <a:pt x="2220760" y="2612199"/>
                </a:lnTo>
                <a:lnTo>
                  <a:pt x="1993760" y="2553690"/>
                </a:lnTo>
                <a:lnTo>
                  <a:pt x="2059406" y="2617533"/>
                </a:lnTo>
                <a:lnTo>
                  <a:pt x="1703755" y="2693860"/>
                </a:lnTo>
                <a:lnTo>
                  <a:pt x="1620964" y="2587815"/>
                </a:lnTo>
                <a:lnTo>
                  <a:pt x="1620964" y="2711615"/>
                </a:lnTo>
                <a:lnTo>
                  <a:pt x="1211351" y="2799511"/>
                </a:lnTo>
                <a:lnTo>
                  <a:pt x="1116266" y="2721216"/>
                </a:lnTo>
                <a:lnTo>
                  <a:pt x="1116266" y="2819920"/>
                </a:lnTo>
                <a:lnTo>
                  <a:pt x="171653" y="3022612"/>
                </a:lnTo>
                <a:lnTo>
                  <a:pt x="654202" y="2439403"/>
                </a:lnTo>
                <a:lnTo>
                  <a:pt x="1116266" y="2819920"/>
                </a:lnTo>
                <a:lnTo>
                  <a:pt x="1116266" y="2721216"/>
                </a:lnTo>
                <a:lnTo>
                  <a:pt x="702779" y="2380691"/>
                </a:lnTo>
                <a:lnTo>
                  <a:pt x="893051" y="2150732"/>
                </a:lnTo>
                <a:lnTo>
                  <a:pt x="1257338" y="2245804"/>
                </a:lnTo>
                <a:lnTo>
                  <a:pt x="1620964" y="2711615"/>
                </a:lnTo>
                <a:lnTo>
                  <a:pt x="1620964" y="2587815"/>
                </a:lnTo>
                <a:lnTo>
                  <a:pt x="1378724" y="2277491"/>
                </a:lnTo>
                <a:lnTo>
                  <a:pt x="2131631" y="2473998"/>
                </a:lnTo>
                <a:lnTo>
                  <a:pt x="2063229" y="2534894"/>
                </a:lnTo>
                <a:lnTo>
                  <a:pt x="2313292" y="2482037"/>
                </a:lnTo>
                <a:lnTo>
                  <a:pt x="2311438" y="2480411"/>
                </a:lnTo>
                <a:lnTo>
                  <a:pt x="2131555" y="2322982"/>
                </a:lnTo>
                <a:lnTo>
                  <a:pt x="2337549" y="2362035"/>
                </a:lnTo>
                <a:close/>
              </a:path>
            </a:pathLst>
          </a:custGeom>
          <a:solidFill>
            <a:srgbClr val="00882B"/>
          </a:solidFill>
        </p:spPr>
        <p:txBody>
          <a:bodyPr wrap="square" lIns="0" tIns="0" rIns="0" bIns="0" rtlCol="0"/>
          <a:lstStyle/>
          <a:p>
            <a:endParaRPr sz="1266"/>
          </a:p>
        </p:txBody>
      </p:sp>
      <p:sp>
        <p:nvSpPr>
          <p:cNvPr id="14" name="object 14"/>
          <p:cNvSpPr/>
          <p:nvPr/>
        </p:nvSpPr>
        <p:spPr>
          <a:xfrm>
            <a:off x="4837566" y="3433619"/>
            <a:ext cx="1576090" cy="791617"/>
          </a:xfrm>
          <a:custGeom>
            <a:avLst/>
            <a:gdLst/>
            <a:ahLst/>
            <a:cxnLst/>
            <a:rect l="l" t="t" r="r" b="b"/>
            <a:pathLst>
              <a:path w="2241550" h="1125854">
                <a:moveTo>
                  <a:pt x="2064837" y="1079492"/>
                </a:moveTo>
                <a:lnTo>
                  <a:pt x="1985708" y="1125588"/>
                </a:lnTo>
                <a:lnTo>
                  <a:pt x="2241283" y="1123454"/>
                </a:lnTo>
                <a:lnTo>
                  <a:pt x="2216260" y="1090663"/>
                </a:lnTo>
                <a:lnTo>
                  <a:pt x="2087651" y="1090663"/>
                </a:lnTo>
                <a:lnTo>
                  <a:pt x="2064837" y="1079492"/>
                </a:lnTo>
                <a:close/>
              </a:path>
              <a:path w="2241550" h="1125854">
                <a:moveTo>
                  <a:pt x="2104410" y="1056439"/>
                </a:moveTo>
                <a:lnTo>
                  <a:pt x="2064837" y="1079492"/>
                </a:lnTo>
                <a:lnTo>
                  <a:pt x="2087651" y="1090663"/>
                </a:lnTo>
                <a:lnTo>
                  <a:pt x="2104410" y="1056439"/>
                </a:lnTo>
                <a:close/>
              </a:path>
              <a:path w="2241550" h="1125854">
                <a:moveTo>
                  <a:pt x="2086241" y="920280"/>
                </a:moveTo>
                <a:lnTo>
                  <a:pt x="2098357" y="1011054"/>
                </a:lnTo>
                <a:lnTo>
                  <a:pt x="2121166" y="1022222"/>
                </a:lnTo>
                <a:lnTo>
                  <a:pt x="2087651" y="1090663"/>
                </a:lnTo>
                <a:lnTo>
                  <a:pt x="2216260" y="1090663"/>
                </a:lnTo>
                <a:lnTo>
                  <a:pt x="2086241" y="920280"/>
                </a:lnTo>
                <a:close/>
              </a:path>
              <a:path w="2241550" h="1125854">
                <a:moveTo>
                  <a:pt x="33502" y="0"/>
                </a:moveTo>
                <a:lnTo>
                  <a:pt x="0" y="68440"/>
                </a:lnTo>
                <a:lnTo>
                  <a:pt x="2064837" y="1079492"/>
                </a:lnTo>
                <a:lnTo>
                  <a:pt x="2104414" y="1056431"/>
                </a:lnTo>
                <a:lnTo>
                  <a:pt x="2098357" y="1011054"/>
                </a:lnTo>
                <a:lnTo>
                  <a:pt x="33502" y="0"/>
                </a:lnTo>
                <a:close/>
              </a:path>
              <a:path w="2241550" h="1125854">
                <a:moveTo>
                  <a:pt x="2098357" y="1011054"/>
                </a:moveTo>
                <a:lnTo>
                  <a:pt x="2104414" y="1056431"/>
                </a:lnTo>
                <a:lnTo>
                  <a:pt x="2121166" y="1022222"/>
                </a:lnTo>
                <a:lnTo>
                  <a:pt x="2098357" y="1011054"/>
                </a:lnTo>
                <a:close/>
              </a:path>
            </a:pathLst>
          </a:custGeom>
          <a:solidFill>
            <a:srgbClr val="00882B"/>
          </a:solidFill>
        </p:spPr>
        <p:txBody>
          <a:bodyPr wrap="square" lIns="0" tIns="0" rIns="0" bIns="0" rtlCol="0"/>
          <a:lstStyle/>
          <a:p>
            <a:endParaRPr sz="1266"/>
          </a:p>
        </p:txBody>
      </p:sp>
      <p:sp>
        <p:nvSpPr>
          <p:cNvPr id="15" name="object 15"/>
          <p:cNvSpPr/>
          <p:nvPr/>
        </p:nvSpPr>
        <p:spPr>
          <a:xfrm>
            <a:off x="4831582" y="4258061"/>
            <a:ext cx="1579215" cy="160734"/>
          </a:xfrm>
          <a:custGeom>
            <a:avLst/>
            <a:gdLst/>
            <a:ahLst/>
            <a:cxnLst/>
            <a:rect l="l" t="t" r="r" b="b"/>
            <a:pathLst>
              <a:path w="2245995" h="228600">
                <a:moveTo>
                  <a:pt x="2017661" y="0"/>
                </a:moveTo>
                <a:lnTo>
                  <a:pt x="2068003" y="76495"/>
                </a:lnTo>
                <a:lnTo>
                  <a:pt x="2093404" y="76644"/>
                </a:lnTo>
                <a:lnTo>
                  <a:pt x="2092959" y="152844"/>
                </a:lnTo>
                <a:lnTo>
                  <a:pt x="2067455" y="152844"/>
                </a:lnTo>
                <a:lnTo>
                  <a:pt x="2016315" y="228599"/>
                </a:lnTo>
                <a:lnTo>
                  <a:pt x="2170057" y="152844"/>
                </a:lnTo>
                <a:lnTo>
                  <a:pt x="2092959" y="152844"/>
                </a:lnTo>
                <a:lnTo>
                  <a:pt x="2170360" y="152695"/>
                </a:lnTo>
                <a:lnTo>
                  <a:pt x="2245575" y="115633"/>
                </a:lnTo>
                <a:lnTo>
                  <a:pt x="2017661" y="0"/>
                </a:lnTo>
                <a:close/>
              </a:path>
              <a:path w="2245995" h="228600">
                <a:moveTo>
                  <a:pt x="2068003" y="76495"/>
                </a:moveTo>
                <a:lnTo>
                  <a:pt x="2093175" y="114744"/>
                </a:lnTo>
                <a:lnTo>
                  <a:pt x="2067556" y="152695"/>
                </a:lnTo>
                <a:lnTo>
                  <a:pt x="2092959" y="152844"/>
                </a:lnTo>
                <a:lnTo>
                  <a:pt x="2093404" y="76644"/>
                </a:lnTo>
                <a:lnTo>
                  <a:pt x="2068003" y="76495"/>
                </a:lnTo>
                <a:close/>
              </a:path>
              <a:path w="2245995" h="228600">
                <a:moveTo>
                  <a:pt x="444" y="64338"/>
                </a:moveTo>
                <a:lnTo>
                  <a:pt x="0" y="140538"/>
                </a:lnTo>
                <a:lnTo>
                  <a:pt x="2067556" y="152695"/>
                </a:lnTo>
                <a:lnTo>
                  <a:pt x="2093175" y="114744"/>
                </a:lnTo>
                <a:lnTo>
                  <a:pt x="2068003" y="76495"/>
                </a:lnTo>
                <a:lnTo>
                  <a:pt x="444" y="64338"/>
                </a:lnTo>
                <a:close/>
              </a:path>
            </a:pathLst>
          </a:custGeom>
          <a:solidFill>
            <a:srgbClr val="00882B"/>
          </a:solidFill>
        </p:spPr>
        <p:txBody>
          <a:bodyPr wrap="square" lIns="0" tIns="0" rIns="0" bIns="0" rtlCol="0"/>
          <a:lstStyle/>
          <a:p>
            <a:endParaRPr sz="1266"/>
          </a:p>
        </p:txBody>
      </p:sp>
      <p:sp>
        <p:nvSpPr>
          <p:cNvPr id="16" name="object 16"/>
          <p:cNvSpPr/>
          <p:nvPr/>
        </p:nvSpPr>
        <p:spPr>
          <a:xfrm>
            <a:off x="4838160" y="4474631"/>
            <a:ext cx="1600200" cy="738932"/>
          </a:xfrm>
          <a:custGeom>
            <a:avLst/>
            <a:gdLst/>
            <a:ahLst/>
            <a:cxnLst/>
            <a:rect l="l" t="t" r="r" b="b"/>
            <a:pathLst>
              <a:path w="2275840" h="1050925">
                <a:moveTo>
                  <a:pt x="2097453" y="49017"/>
                </a:moveTo>
                <a:lnTo>
                  <a:pt x="0" y="980694"/>
                </a:lnTo>
                <a:lnTo>
                  <a:pt x="30937" y="1050328"/>
                </a:lnTo>
                <a:lnTo>
                  <a:pt x="2128379" y="118656"/>
                </a:lnTo>
                <a:lnTo>
                  <a:pt x="2136123" y="73517"/>
                </a:lnTo>
                <a:lnTo>
                  <a:pt x="2097453" y="49017"/>
                </a:lnTo>
                <a:close/>
              </a:path>
              <a:path w="2275840" h="1050925">
                <a:moveTo>
                  <a:pt x="2253120" y="38709"/>
                </a:moveTo>
                <a:lnTo>
                  <a:pt x="2120658" y="38709"/>
                </a:lnTo>
                <a:lnTo>
                  <a:pt x="2151595" y="108343"/>
                </a:lnTo>
                <a:lnTo>
                  <a:pt x="2128379" y="118656"/>
                </a:lnTo>
                <a:lnTo>
                  <a:pt x="2112886" y="208915"/>
                </a:lnTo>
                <a:lnTo>
                  <a:pt x="2253120" y="38709"/>
                </a:lnTo>
                <a:close/>
              </a:path>
              <a:path w="2275840" h="1050925">
                <a:moveTo>
                  <a:pt x="2136126" y="73524"/>
                </a:moveTo>
                <a:lnTo>
                  <a:pt x="2128379" y="118656"/>
                </a:lnTo>
                <a:lnTo>
                  <a:pt x="2151595" y="108343"/>
                </a:lnTo>
                <a:lnTo>
                  <a:pt x="2136126" y="73524"/>
                </a:lnTo>
                <a:close/>
              </a:path>
              <a:path w="2275840" h="1050925">
                <a:moveTo>
                  <a:pt x="2120658" y="38709"/>
                </a:moveTo>
                <a:lnTo>
                  <a:pt x="2097453" y="49017"/>
                </a:lnTo>
                <a:lnTo>
                  <a:pt x="2136123" y="73517"/>
                </a:lnTo>
                <a:lnTo>
                  <a:pt x="2120658" y="38709"/>
                </a:lnTo>
                <a:close/>
              </a:path>
              <a:path w="2275840" h="1050925">
                <a:moveTo>
                  <a:pt x="2020087" y="0"/>
                </a:moveTo>
                <a:lnTo>
                  <a:pt x="2097453" y="49017"/>
                </a:lnTo>
                <a:lnTo>
                  <a:pt x="2120658" y="38709"/>
                </a:lnTo>
                <a:lnTo>
                  <a:pt x="2253120" y="38709"/>
                </a:lnTo>
                <a:lnTo>
                  <a:pt x="2275408" y="11658"/>
                </a:lnTo>
                <a:lnTo>
                  <a:pt x="2020087" y="0"/>
                </a:lnTo>
                <a:close/>
              </a:path>
            </a:pathLst>
          </a:custGeom>
          <a:solidFill>
            <a:srgbClr val="00882B"/>
          </a:solidFill>
        </p:spPr>
        <p:txBody>
          <a:bodyPr wrap="square" lIns="0" tIns="0" rIns="0" bIns="0" rtlCol="0"/>
          <a:lstStyle/>
          <a:p>
            <a:endParaRPr sz="1266"/>
          </a:p>
        </p:txBody>
      </p:sp>
      <p:sp>
        <p:nvSpPr>
          <p:cNvPr id="17" name="object 17"/>
          <p:cNvSpPr/>
          <p:nvPr/>
        </p:nvSpPr>
        <p:spPr>
          <a:xfrm>
            <a:off x="4815995" y="2503294"/>
            <a:ext cx="1660029" cy="2694980"/>
          </a:xfrm>
          <a:custGeom>
            <a:avLst/>
            <a:gdLst/>
            <a:ahLst/>
            <a:cxnLst/>
            <a:rect l="l" t="t" r="r" b="b"/>
            <a:pathLst>
              <a:path w="2360929" h="3832859">
                <a:moveTo>
                  <a:pt x="2360815" y="1140523"/>
                </a:moveTo>
                <a:lnTo>
                  <a:pt x="2125180" y="1239532"/>
                </a:lnTo>
                <a:lnTo>
                  <a:pt x="2216086" y="1250619"/>
                </a:lnTo>
                <a:lnTo>
                  <a:pt x="1810080" y="1723618"/>
                </a:lnTo>
                <a:lnTo>
                  <a:pt x="1599133" y="1518081"/>
                </a:lnTo>
                <a:lnTo>
                  <a:pt x="2168055" y="1105242"/>
                </a:lnTo>
                <a:lnTo>
                  <a:pt x="2171687" y="1196746"/>
                </a:lnTo>
                <a:lnTo>
                  <a:pt x="2259076" y="1028649"/>
                </a:lnTo>
                <a:lnTo>
                  <a:pt x="2289581" y="969975"/>
                </a:lnTo>
                <a:lnTo>
                  <a:pt x="2037435" y="1011732"/>
                </a:lnTo>
                <a:lnTo>
                  <a:pt x="2123313" y="1043571"/>
                </a:lnTo>
                <a:lnTo>
                  <a:pt x="1543761" y="1464119"/>
                </a:lnTo>
                <a:lnTo>
                  <a:pt x="1198257" y="1127480"/>
                </a:lnTo>
                <a:lnTo>
                  <a:pt x="2078761" y="907859"/>
                </a:lnTo>
                <a:lnTo>
                  <a:pt x="2047913" y="994079"/>
                </a:lnTo>
                <a:lnTo>
                  <a:pt x="2242058" y="827862"/>
                </a:lnTo>
                <a:lnTo>
                  <a:pt x="2241651" y="827773"/>
                </a:lnTo>
                <a:lnTo>
                  <a:pt x="1992591" y="772274"/>
                </a:lnTo>
                <a:lnTo>
                  <a:pt x="2060321" y="833920"/>
                </a:lnTo>
                <a:lnTo>
                  <a:pt x="1134084" y="1064945"/>
                </a:lnTo>
                <a:lnTo>
                  <a:pt x="142925" y="99187"/>
                </a:lnTo>
                <a:lnTo>
                  <a:pt x="2052739" y="622579"/>
                </a:lnTo>
                <a:lnTo>
                  <a:pt x="1983613" y="682637"/>
                </a:lnTo>
                <a:lnTo>
                  <a:pt x="2234285" y="632828"/>
                </a:lnTo>
                <a:lnTo>
                  <a:pt x="2230336" y="629285"/>
                </a:lnTo>
                <a:lnTo>
                  <a:pt x="2044026" y="462165"/>
                </a:lnTo>
                <a:lnTo>
                  <a:pt x="2072881" y="549084"/>
                </a:lnTo>
                <a:lnTo>
                  <a:pt x="69342" y="0"/>
                </a:lnTo>
                <a:lnTo>
                  <a:pt x="50952" y="67094"/>
                </a:lnTo>
                <a:lnTo>
                  <a:pt x="26530" y="92151"/>
                </a:lnTo>
                <a:lnTo>
                  <a:pt x="1047153" y="1086637"/>
                </a:lnTo>
                <a:lnTo>
                  <a:pt x="58254" y="1333284"/>
                </a:lnTo>
                <a:lnTo>
                  <a:pt x="76695" y="1407223"/>
                </a:lnTo>
                <a:lnTo>
                  <a:pt x="1111338" y="1149159"/>
                </a:lnTo>
                <a:lnTo>
                  <a:pt x="1481175" y="1509534"/>
                </a:lnTo>
                <a:lnTo>
                  <a:pt x="0" y="2584335"/>
                </a:lnTo>
                <a:lnTo>
                  <a:pt x="44754" y="2646007"/>
                </a:lnTo>
                <a:lnTo>
                  <a:pt x="1536560" y="1563484"/>
                </a:lnTo>
                <a:lnTo>
                  <a:pt x="1760347" y="1781543"/>
                </a:lnTo>
                <a:lnTo>
                  <a:pt x="42189" y="3783165"/>
                </a:lnTo>
                <a:lnTo>
                  <a:pt x="100012" y="3832796"/>
                </a:lnTo>
                <a:lnTo>
                  <a:pt x="1815033" y="1834832"/>
                </a:lnTo>
                <a:lnTo>
                  <a:pt x="2173236" y="2183841"/>
                </a:lnTo>
                <a:lnTo>
                  <a:pt x="2083663" y="2202967"/>
                </a:lnTo>
                <a:lnTo>
                  <a:pt x="2327160" y="2280640"/>
                </a:lnTo>
                <a:lnTo>
                  <a:pt x="2299665" y="2201570"/>
                </a:lnTo>
                <a:lnTo>
                  <a:pt x="2243201" y="2039239"/>
                </a:lnTo>
                <a:lnTo>
                  <a:pt x="2226411" y="2129269"/>
                </a:lnTo>
                <a:lnTo>
                  <a:pt x="1864766" y="1776895"/>
                </a:lnTo>
                <a:lnTo>
                  <a:pt x="2273909" y="1300251"/>
                </a:lnTo>
                <a:lnTo>
                  <a:pt x="2261539" y="1256169"/>
                </a:lnTo>
                <a:lnTo>
                  <a:pt x="2273909" y="1300251"/>
                </a:lnTo>
                <a:lnTo>
                  <a:pt x="2298649" y="1388440"/>
                </a:lnTo>
                <a:lnTo>
                  <a:pt x="2338032" y="1231353"/>
                </a:lnTo>
                <a:lnTo>
                  <a:pt x="2360815" y="1140523"/>
                </a:lnTo>
                <a:close/>
              </a:path>
            </a:pathLst>
          </a:custGeom>
          <a:solidFill>
            <a:srgbClr val="00882B"/>
          </a:solidFill>
        </p:spPr>
        <p:txBody>
          <a:bodyPr wrap="square" lIns="0" tIns="0" rIns="0" bIns="0" rtlCol="0"/>
          <a:lstStyle/>
          <a:p>
            <a:endParaRPr sz="1266"/>
          </a:p>
        </p:txBody>
      </p:sp>
      <p:sp>
        <p:nvSpPr>
          <p:cNvPr id="23" name="object 23"/>
          <p:cNvSpPr txBox="1"/>
          <p:nvPr/>
        </p:nvSpPr>
        <p:spPr>
          <a:xfrm>
            <a:off x="6701818" y="5859665"/>
            <a:ext cx="1766739" cy="737882"/>
          </a:xfrm>
          <a:prstGeom prst="rect">
            <a:avLst/>
          </a:prstGeom>
        </p:spPr>
        <p:txBody>
          <a:bodyPr vert="horz" wrap="square" lIns="0" tIns="83046" rIns="0" bIns="0" rtlCol="0">
            <a:spAutoFit/>
          </a:bodyPr>
          <a:lstStyle/>
          <a:p>
            <a:pPr algn="ctr">
              <a:spcBef>
                <a:spcPts val="654"/>
              </a:spcBef>
            </a:pPr>
            <a:r>
              <a:rPr sz="2000" dirty="0">
                <a:latin typeface="Calibri" panose="020F0502020204030204" pitchFamily="34" charset="0"/>
                <a:cs typeface="Calibri" panose="020F0502020204030204" pitchFamily="34" charset="0"/>
              </a:rPr>
              <a:t>20 + 4 + 2 =</a:t>
            </a:r>
            <a:r>
              <a:rPr sz="2000" spc="4" dirty="0">
                <a:latin typeface="Calibri" panose="020F0502020204030204" pitchFamily="34" charset="0"/>
                <a:cs typeface="Calibri" panose="020F0502020204030204" pitchFamily="34" charset="0"/>
              </a:rPr>
              <a:t> </a:t>
            </a:r>
            <a:r>
              <a:rPr sz="2000" spc="-18" dirty="0">
                <a:latin typeface="Calibri" panose="020F0502020204030204" pitchFamily="34" charset="0"/>
                <a:cs typeface="Calibri" panose="020F0502020204030204" pitchFamily="34" charset="0"/>
              </a:rPr>
              <a:t>26</a:t>
            </a:r>
            <a:endParaRPr sz="2000" dirty="0">
              <a:latin typeface="Calibri" panose="020F0502020204030204" pitchFamily="34" charset="0"/>
              <a:cs typeface="Calibri" panose="020F0502020204030204" pitchFamily="34" charset="0"/>
            </a:endParaRPr>
          </a:p>
          <a:p>
            <a:pPr algn="ctr">
              <a:spcBef>
                <a:spcPts val="252"/>
              </a:spcBef>
            </a:pPr>
            <a:r>
              <a:rPr sz="2000" dirty="0">
                <a:solidFill>
                  <a:srgbClr val="00882B"/>
                </a:solidFill>
                <a:latin typeface="Calibri" panose="020F0502020204030204" pitchFamily="34" charset="0"/>
                <a:cs typeface="Calibri" panose="020F0502020204030204" pitchFamily="34" charset="0"/>
              </a:rPr>
              <a:t>bias</a:t>
            </a:r>
            <a:r>
              <a:rPr sz="2000" spc="-7" dirty="0">
                <a:solidFill>
                  <a:srgbClr val="00882B"/>
                </a:solidFill>
                <a:latin typeface="Calibri" panose="020F0502020204030204" pitchFamily="34" charset="0"/>
                <a:cs typeface="Calibri" panose="020F0502020204030204" pitchFamily="34" charset="0"/>
              </a:rPr>
              <a:t> </a:t>
            </a:r>
            <a:r>
              <a:rPr sz="2000" spc="-14" dirty="0">
                <a:solidFill>
                  <a:srgbClr val="00882B"/>
                </a:solidFill>
                <a:latin typeface="Calibri" panose="020F0502020204030204" pitchFamily="34" charset="0"/>
                <a:cs typeface="Calibri" panose="020F0502020204030204" pitchFamily="34" charset="0"/>
              </a:rPr>
              <a:t>terms</a:t>
            </a:r>
            <a:endParaRPr sz="2000" dirty="0">
              <a:latin typeface="Calibri" panose="020F0502020204030204" pitchFamily="34" charset="0"/>
              <a:cs typeface="Calibri" panose="020F0502020204030204" pitchFamily="34" charset="0"/>
            </a:endParaRPr>
          </a:p>
        </p:txBody>
      </p:sp>
      <p:sp>
        <p:nvSpPr>
          <p:cNvPr id="26" name="object 21">
            <a:extLst>
              <a:ext uri="{FF2B5EF4-FFF2-40B4-BE49-F238E27FC236}">
                <a16:creationId xmlns:a16="http://schemas.microsoft.com/office/drawing/2014/main" id="{A246E211-FC63-DB2B-22AD-E664FC699959}"/>
              </a:ext>
            </a:extLst>
          </p:cNvPr>
          <p:cNvSpPr txBox="1"/>
          <p:nvPr/>
        </p:nvSpPr>
        <p:spPr>
          <a:xfrm>
            <a:off x="6372756" y="791816"/>
            <a:ext cx="1043880" cy="312049"/>
          </a:xfrm>
          <a:prstGeom prst="rect">
            <a:avLst/>
          </a:prstGeom>
        </p:spPr>
        <p:txBody>
          <a:bodyPr vert="horz" wrap="square" lIns="0" tIns="8930" rIns="0" bIns="0" rtlCol="0">
            <a:spAutoFit/>
          </a:bodyPr>
          <a:lstStyle/>
          <a:p>
            <a:pPr marL="8929">
              <a:spcBef>
                <a:spcPts val="70"/>
              </a:spcBef>
            </a:pPr>
            <a:r>
              <a:rPr sz="1969" dirty="0">
                <a:latin typeface="Calibri" panose="020F0502020204030204" pitchFamily="34" charset="0"/>
                <a:cs typeface="Calibri" panose="020F0502020204030204" pitchFamily="34" charset="0"/>
              </a:rPr>
              <a:t>4 + 2 = </a:t>
            </a:r>
            <a:r>
              <a:rPr sz="1969" spc="-35" dirty="0">
                <a:latin typeface="Calibri" panose="020F0502020204030204" pitchFamily="34" charset="0"/>
                <a:cs typeface="Calibri" panose="020F0502020204030204" pitchFamily="34" charset="0"/>
              </a:rPr>
              <a:t>6</a:t>
            </a:r>
            <a:endParaRPr sz="1969" dirty="0">
              <a:latin typeface="Calibri" panose="020F0502020204030204" pitchFamily="34" charset="0"/>
              <a:cs typeface="Calibri" panose="020F0502020204030204" pitchFamily="34" charset="0"/>
            </a:endParaRPr>
          </a:p>
        </p:txBody>
      </p:sp>
      <p:sp>
        <p:nvSpPr>
          <p:cNvPr id="27" name="object 22">
            <a:extLst>
              <a:ext uri="{FF2B5EF4-FFF2-40B4-BE49-F238E27FC236}">
                <a16:creationId xmlns:a16="http://schemas.microsoft.com/office/drawing/2014/main" id="{AD7F7FDC-A039-52DF-2AFD-189EAFBE2C8F}"/>
              </a:ext>
            </a:extLst>
          </p:cNvPr>
          <p:cNvSpPr txBox="1"/>
          <p:nvPr/>
        </p:nvSpPr>
        <p:spPr>
          <a:xfrm>
            <a:off x="5784916" y="1651624"/>
            <a:ext cx="2323505" cy="312049"/>
          </a:xfrm>
          <a:prstGeom prst="rect">
            <a:avLst/>
          </a:prstGeom>
        </p:spPr>
        <p:txBody>
          <a:bodyPr vert="horz" wrap="square" lIns="0" tIns="8930" rIns="0" bIns="0" rtlCol="0">
            <a:spAutoFit/>
          </a:bodyPr>
          <a:lstStyle/>
          <a:p>
            <a:pPr marL="8929">
              <a:spcBef>
                <a:spcPts val="70"/>
              </a:spcBef>
            </a:pPr>
            <a:r>
              <a:rPr sz="1969" dirty="0">
                <a:latin typeface="Calibri" panose="020F0502020204030204" pitchFamily="34" charset="0"/>
                <a:cs typeface="Calibri" panose="020F0502020204030204" pitchFamily="34" charset="0"/>
              </a:rPr>
              <a:t>(3 x 4) + (4 x 2) = </a:t>
            </a:r>
            <a:r>
              <a:rPr sz="1969" spc="-18" dirty="0">
                <a:latin typeface="Calibri" panose="020F0502020204030204" pitchFamily="34" charset="0"/>
                <a:cs typeface="Calibri" panose="020F0502020204030204" pitchFamily="34" charset="0"/>
              </a:rPr>
              <a:t>20</a:t>
            </a:r>
            <a:endParaRPr sz="1969" dirty="0">
              <a:latin typeface="Calibri" panose="020F0502020204030204" pitchFamily="34" charset="0"/>
              <a:cs typeface="Calibri" panose="020F0502020204030204" pitchFamily="34" charset="0"/>
            </a:endParaRPr>
          </a:p>
        </p:txBody>
      </p:sp>
      <p:sp>
        <p:nvSpPr>
          <p:cNvPr id="28" name="object 18">
            <a:extLst>
              <a:ext uri="{FF2B5EF4-FFF2-40B4-BE49-F238E27FC236}">
                <a16:creationId xmlns:a16="http://schemas.microsoft.com/office/drawing/2014/main" id="{C7B62956-7EDC-39D5-96B5-8984D2D5276A}"/>
              </a:ext>
            </a:extLst>
          </p:cNvPr>
          <p:cNvSpPr txBox="1"/>
          <p:nvPr/>
        </p:nvSpPr>
        <p:spPr>
          <a:xfrm>
            <a:off x="888588" y="720447"/>
            <a:ext cx="6388905" cy="1301679"/>
          </a:xfrm>
          <a:prstGeom prst="rect">
            <a:avLst/>
          </a:prstGeom>
        </p:spPr>
        <p:txBody>
          <a:bodyPr vert="horz" wrap="square" lIns="0" tIns="8930" rIns="0" bIns="0" rtlCol="0">
            <a:spAutoFit/>
          </a:bodyPr>
          <a:lstStyle/>
          <a:p>
            <a:pPr marL="21430">
              <a:spcBef>
                <a:spcPts val="70"/>
              </a:spcBef>
            </a:pPr>
            <a:r>
              <a:rPr sz="2800" dirty="0">
                <a:solidFill>
                  <a:srgbClr val="0365C0"/>
                </a:solidFill>
                <a:latin typeface="Calibri" panose="020F0502020204030204" pitchFamily="34" charset="0"/>
                <a:cs typeface="Calibri" panose="020F0502020204030204" pitchFamily="34" charset="0"/>
              </a:rPr>
              <a:t>How</a:t>
            </a:r>
            <a:r>
              <a:rPr sz="2800" spc="4"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many</a:t>
            </a:r>
            <a:r>
              <a:rPr sz="2800" spc="7"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neurons</a:t>
            </a:r>
            <a:r>
              <a:rPr sz="2800" spc="11" dirty="0">
                <a:solidFill>
                  <a:srgbClr val="0365C0"/>
                </a:solidFill>
                <a:latin typeface="Calibri" panose="020F0502020204030204" pitchFamily="34" charset="0"/>
                <a:cs typeface="Calibri" panose="020F0502020204030204" pitchFamily="34" charset="0"/>
              </a:rPr>
              <a:t> </a:t>
            </a:r>
            <a:r>
              <a:rPr sz="2800" spc="-7" dirty="0">
                <a:solidFill>
                  <a:srgbClr val="0365C0"/>
                </a:solidFill>
                <a:latin typeface="Calibri" panose="020F0502020204030204" pitchFamily="34" charset="0"/>
                <a:cs typeface="Calibri" panose="020F0502020204030204" pitchFamily="34" charset="0"/>
              </a:rPr>
              <a:t>(perceptrons)?</a:t>
            </a:r>
            <a:endParaRPr sz="2800" dirty="0">
              <a:latin typeface="Calibri" panose="020F0502020204030204" pitchFamily="34" charset="0"/>
              <a:cs typeface="Calibri" panose="020F0502020204030204" pitchFamily="34" charset="0"/>
            </a:endParaRPr>
          </a:p>
          <a:p>
            <a:pPr>
              <a:spcBef>
                <a:spcPts val="4"/>
              </a:spcBef>
            </a:pPr>
            <a:endParaRPr sz="2800" dirty="0">
              <a:latin typeface="Calibri" panose="020F0502020204030204" pitchFamily="34" charset="0"/>
              <a:cs typeface="Calibri" panose="020F0502020204030204" pitchFamily="34" charset="0"/>
            </a:endParaRPr>
          </a:p>
          <a:p>
            <a:pPr marL="8929"/>
            <a:r>
              <a:rPr sz="2800" dirty="0">
                <a:solidFill>
                  <a:srgbClr val="0365C0"/>
                </a:solidFill>
                <a:latin typeface="Calibri" panose="020F0502020204030204" pitchFamily="34" charset="0"/>
                <a:cs typeface="Calibri" panose="020F0502020204030204" pitchFamily="34" charset="0"/>
              </a:rPr>
              <a:t>How many</a:t>
            </a:r>
            <a:r>
              <a:rPr sz="2800" spc="4"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weights</a:t>
            </a:r>
            <a:r>
              <a:rPr sz="2800" spc="4" dirty="0">
                <a:solidFill>
                  <a:srgbClr val="0365C0"/>
                </a:solidFill>
                <a:latin typeface="Calibri" panose="020F0502020204030204" pitchFamily="34" charset="0"/>
                <a:cs typeface="Calibri" panose="020F0502020204030204" pitchFamily="34" charset="0"/>
              </a:rPr>
              <a:t> </a:t>
            </a:r>
            <a:r>
              <a:rPr sz="2800" spc="-7" dirty="0">
                <a:solidFill>
                  <a:srgbClr val="0365C0"/>
                </a:solidFill>
                <a:latin typeface="Calibri" panose="020F0502020204030204" pitchFamily="34" charset="0"/>
                <a:cs typeface="Calibri" panose="020F0502020204030204" pitchFamily="34" charset="0"/>
              </a:rPr>
              <a:t>(edges)?</a:t>
            </a:r>
            <a:endParaRPr sz="2800" dirty="0">
              <a:latin typeface="Calibri" panose="020F0502020204030204" pitchFamily="34" charset="0"/>
              <a:cs typeface="Calibri" panose="020F0502020204030204" pitchFamily="34" charset="0"/>
            </a:endParaRPr>
          </a:p>
        </p:txBody>
      </p:sp>
      <p:sp>
        <p:nvSpPr>
          <p:cNvPr id="29" name="object 19">
            <a:extLst>
              <a:ext uri="{FF2B5EF4-FFF2-40B4-BE49-F238E27FC236}">
                <a16:creationId xmlns:a16="http://schemas.microsoft.com/office/drawing/2014/main" id="{86D73054-6C19-03EC-DA11-668E5D89F04A}"/>
              </a:ext>
            </a:extLst>
          </p:cNvPr>
          <p:cNvSpPr txBox="1"/>
          <p:nvPr/>
        </p:nvSpPr>
        <p:spPr>
          <a:xfrm>
            <a:off x="906341" y="5917347"/>
            <a:ext cx="5673568" cy="439904"/>
          </a:xfrm>
          <a:prstGeom prst="rect">
            <a:avLst/>
          </a:prstGeom>
        </p:spPr>
        <p:txBody>
          <a:bodyPr vert="horz" wrap="square" lIns="0" tIns="8930" rIns="0" bIns="0" rtlCol="0">
            <a:spAutoFit/>
          </a:bodyPr>
          <a:lstStyle/>
          <a:p>
            <a:pPr marL="8929">
              <a:spcBef>
                <a:spcPts val="70"/>
              </a:spcBef>
            </a:pPr>
            <a:r>
              <a:rPr sz="2800" dirty="0">
                <a:solidFill>
                  <a:srgbClr val="0365C0"/>
                </a:solidFill>
                <a:latin typeface="Calibri" panose="020F0502020204030204" pitchFamily="34" charset="0"/>
                <a:cs typeface="Calibri" panose="020F0502020204030204" pitchFamily="34" charset="0"/>
              </a:rPr>
              <a:t>How</a:t>
            </a:r>
            <a:r>
              <a:rPr sz="2800" spc="7"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many</a:t>
            </a:r>
            <a:r>
              <a:rPr sz="2800" spc="11"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learnable</a:t>
            </a:r>
            <a:r>
              <a:rPr sz="2800" spc="14" dirty="0">
                <a:solidFill>
                  <a:srgbClr val="0365C0"/>
                </a:solidFill>
                <a:latin typeface="Calibri" panose="020F0502020204030204" pitchFamily="34" charset="0"/>
                <a:cs typeface="Calibri" panose="020F0502020204030204" pitchFamily="34" charset="0"/>
              </a:rPr>
              <a:t> </a:t>
            </a:r>
            <a:r>
              <a:rPr sz="2800" dirty="0">
                <a:solidFill>
                  <a:srgbClr val="0365C0"/>
                </a:solidFill>
                <a:latin typeface="Calibri" panose="020F0502020204030204" pitchFamily="34" charset="0"/>
                <a:cs typeface="Calibri" panose="020F0502020204030204" pitchFamily="34" charset="0"/>
              </a:rPr>
              <a:t>parameters</a:t>
            </a:r>
            <a:r>
              <a:rPr sz="2800" spc="14" dirty="0">
                <a:solidFill>
                  <a:srgbClr val="0365C0"/>
                </a:solidFill>
                <a:latin typeface="Calibri" panose="020F0502020204030204" pitchFamily="34" charset="0"/>
                <a:cs typeface="Calibri" panose="020F0502020204030204" pitchFamily="34" charset="0"/>
              </a:rPr>
              <a:t> </a:t>
            </a:r>
            <a:r>
              <a:rPr sz="2800" spc="-7" dirty="0">
                <a:solidFill>
                  <a:srgbClr val="0365C0"/>
                </a:solidFill>
                <a:latin typeface="Calibri" panose="020F0502020204030204" pitchFamily="34" charset="0"/>
                <a:cs typeface="Calibri" panose="020F0502020204030204" pitchFamily="34" charset="0"/>
              </a:rPr>
              <a:t>total?</a:t>
            </a:r>
            <a:endParaRPr sz="2800" dirty="0">
              <a:latin typeface="Calibri" panose="020F0502020204030204" pitchFamily="34" charset="0"/>
              <a:cs typeface="Calibri" panose="020F05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字方塊 63"/>
          <p:cNvSpPr txBox="1"/>
          <p:nvPr/>
        </p:nvSpPr>
        <p:spPr>
          <a:xfrm>
            <a:off x="5482109" y="5053080"/>
            <a:ext cx="1985368" cy="461665"/>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65" name="文字方塊 64"/>
          <p:cNvSpPr txBox="1"/>
          <p:nvPr/>
        </p:nvSpPr>
        <p:spPr>
          <a:xfrm>
            <a:off x="2883916" y="5172079"/>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66" name="右大括弧 65"/>
          <p:cNvSpPr/>
          <p:nvPr/>
        </p:nvSpPr>
        <p:spPr>
          <a:xfrm rot="5400000">
            <a:off x="3844836" y="3524807"/>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9" name="矩形 58"/>
          <p:cNvSpPr/>
          <p:nvPr/>
        </p:nvSpPr>
        <p:spPr>
          <a:xfrm>
            <a:off x="1321462" y="225251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0" name="文字方塊 59"/>
          <p:cNvSpPr txBox="1"/>
          <p:nvPr/>
        </p:nvSpPr>
        <p:spPr>
          <a:xfrm>
            <a:off x="741092" y="5019896"/>
            <a:ext cx="1699385" cy="461665"/>
          </a:xfrm>
          <a:prstGeom prst="rect">
            <a:avLst/>
          </a:prstGeom>
          <a:noFill/>
        </p:spPr>
        <p:txBody>
          <a:bodyPr wrap="square" rtlCol="0">
            <a:spAutoFit/>
          </a:bodyPr>
          <a:lstStyle/>
          <a:p>
            <a:pPr algn="ctr"/>
            <a:r>
              <a:rPr lang="en-US" altLang="zh-TW" sz="2400" b="1" dirty="0"/>
              <a:t>Input Layer</a:t>
            </a:r>
            <a:endParaRPr lang="zh-TW" altLang="en-US" sz="2400" b="1" dirty="0"/>
          </a:p>
        </p:txBody>
      </p:sp>
      <p:sp>
        <p:nvSpPr>
          <p:cNvPr id="2" name="標題 1"/>
          <p:cNvSpPr>
            <a:spLocks noGrp="1"/>
          </p:cNvSpPr>
          <p:nvPr>
            <p:ph type="title"/>
          </p:nvPr>
        </p:nvSpPr>
        <p:spPr>
          <a:xfrm>
            <a:off x="548045" y="233535"/>
            <a:ext cx="7886700" cy="1325563"/>
          </a:xfrm>
        </p:spPr>
        <p:txBody>
          <a:bodyPr/>
          <a:lstStyle/>
          <a:p>
            <a:r>
              <a:rPr lang="en-US" altLang="zh-TW" dirty="0"/>
              <a:t>Neural Network</a:t>
            </a:r>
            <a:endParaRPr lang="zh-TW" altLang="en-US" dirty="0"/>
          </a:p>
        </p:txBody>
      </p:sp>
      <p:sp>
        <p:nvSpPr>
          <p:cNvPr id="7" name="文字方塊 6"/>
          <p:cNvSpPr txBox="1"/>
          <p:nvPr/>
        </p:nvSpPr>
        <p:spPr>
          <a:xfrm>
            <a:off x="993976" y="1770729"/>
            <a:ext cx="1134648" cy="461665"/>
          </a:xfrm>
          <a:prstGeom prst="rect">
            <a:avLst/>
          </a:prstGeom>
          <a:noFill/>
        </p:spPr>
        <p:txBody>
          <a:bodyPr wrap="square" rtlCol="0">
            <a:spAutoFit/>
          </a:bodyPr>
          <a:lstStyle/>
          <a:p>
            <a:pPr algn="ctr"/>
            <a:r>
              <a:rPr lang="en-US" altLang="zh-TW" sz="2400" dirty="0"/>
              <a:t>Input</a:t>
            </a:r>
          </a:p>
        </p:txBody>
      </p:sp>
      <p:sp>
        <p:nvSpPr>
          <p:cNvPr id="8" name="文字方塊 7"/>
          <p:cNvSpPr txBox="1"/>
          <p:nvPr/>
        </p:nvSpPr>
        <p:spPr>
          <a:xfrm>
            <a:off x="7138018" y="1770729"/>
            <a:ext cx="1134648" cy="461665"/>
          </a:xfrm>
          <a:prstGeom prst="rect">
            <a:avLst/>
          </a:prstGeom>
          <a:noFill/>
        </p:spPr>
        <p:txBody>
          <a:bodyPr wrap="square" rtlCol="0">
            <a:spAutoFit/>
          </a:bodyPr>
          <a:lstStyle/>
          <a:p>
            <a:pPr algn="ctr"/>
            <a:r>
              <a:rPr lang="en-US" altLang="zh-TW" sz="2400" dirty="0"/>
              <a:t>Output</a:t>
            </a:r>
          </a:p>
        </p:txBody>
      </p:sp>
      <p:cxnSp>
        <p:nvCxnSpPr>
          <p:cNvPr id="11" name="直線單箭頭接點 10"/>
          <p:cNvCxnSpPr/>
          <p:nvPr/>
        </p:nvCxnSpPr>
        <p:spPr>
          <a:xfrm>
            <a:off x="6433736" y="3273292"/>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6543052" y="4519182"/>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409852" y="2494489"/>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89850" y="297020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1395668" y="239987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ext uri="{D42A27DB-BD31-4B8C-83A1-F6EECF244321}">
                <p14:modId xmlns:p14="http://schemas.microsoft.com/office/powerpoint/2010/main" val="1038737765"/>
              </p:ext>
            </p:extLst>
          </p:nvPr>
        </p:nvGraphicFramePr>
        <p:xfrm>
          <a:off x="1408367" y="2304627"/>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1408367" y="230462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ext uri="{D42A27DB-BD31-4B8C-83A1-F6EECF244321}">
                <p14:modId xmlns:p14="http://schemas.microsoft.com/office/powerpoint/2010/main" val="1370193013"/>
              </p:ext>
            </p:extLst>
          </p:nvPr>
        </p:nvGraphicFramePr>
        <p:xfrm>
          <a:off x="1413663" y="2887356"/>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1413663" y="288735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8" name="群組 77"/>
          <p:cNvGrpSpPr/>
          <p:nvPr/>
        </p:nvGrpSpPr>
        <p:grpSpPr>
          <a:xfrm>
            <a:off x="2332137" y="1770729"/>
            <a:ext cx="1134648" cy="3130011"/>
            <a:chOff x="2332137" y="1770729"/>
            <a:chExt cx="1134648" cy="3130011"/>
          </a:xfrm>
        </p:grpSpPr>
        <p:sp>
          <p:nvSpPr>
            <p:cNvPr id="61"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 name="文字方塊 3"/>
            <p:cNvSpPr txBox="1"/>
            <p:nvPr/>
          </p:nvSpPr>
          <p:spPr>
            <a:xfrm>
              <a:off x="2332137" y="1770729"/>
              <a:ext cx="1134648" cy="461665"/>
            </a:xfrm>
            <a:prstGeom prst="rect">
              <a:avLst/>
            </a:prstGeom>
            <a:noFill/>
          </p:spPr>
          <p:txBody>
            <a:bodyPr wrap="square" rtlCol="0">
              <a:spAutoFit/>
            </a:bodyPr>
            <a:lstStyle/>
            <a:p>
              <a:pPr algn="ctr"/>
              <a:r>
                <a:rPr lang="en-US" altLang="zh-TW" sz="2400" dirty="0"/>
                <a:t>Layer 1</a:t>
              </a:r>
              <a:endParaRPr lang="zh-TW" altLang="en-US" sz="2400" dirty="0"/>
            </a:p>
          </p:txBody>
        </p:sp>
        <p:sp>
          <p:nvSpPr>
            <p:cNvPr id="18"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2" name="矩形 21"/>
          <p:cNvSpPr/>
          <p:nvPr/>
        </p:nvSpPr>
        <p:spPr>
          <a:xfrm>
            <a:off x="1399375" y="43679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ext uri="{D42A27DB-BD31-4B8C-83A1-F6EECF244321}">
                <p14:modId xmlns:p14="http://schemas.microsoft.com/office/powerpoint/2010/main" val="2599264759"/>
              </p:ext>
            </p:extLst>
          </p:nvPr>
        </p:nvGraphicFramePr>
        <p:xfrm>
          <a:off x="1396259" y="4271709"/>
          <a:ext cx="407988" cy="488950"/>
        </p:xfrm>
        <a:graphic>
          <a:graphicData uri="http://schemas.openxmlformats.org/presentationml/2006/ole">
            <mc:AlternateContent xmlns:mc="http://schemas.openxmlformats.org/markup-compatibility/2006">
              <mc:Choice xmlns:v="urn:schemas-microsoft-com:vml" Requires="v">
                <p:oleObj name="方程式" r:id="rId7" imgW="190440" imgH="228600" progId="Equation.3">
                  <p:embed/>
                </p:oleObj>
              </mc:Choice>
              <mc:Fallback>
                <p:oleObj name="方程式" r:id="rId7" imgW="190440" imgH="228600" progId="Equation.3">
                  <p:embed/>
                  <p:pic>
                    <p:nvPicPr>
                      <p:cNvPr id="0" name=""/>
                      <p:cNvPicPr>
                        <a:picLocks noChangeAspect="1" noChangeArrowheads="1"/>
                      </p:cNvPicPr>
                      <p:nvPr/>
                    </p:nvPicPr>
                    <p:blipFill>
                      <a:blip r:embed="rId8"/>
                      <a:srcRect/>
                      <a:stretch>
                        <a:fillRect/>
                      </a:stretch>
                    </p:blipFill>
                    <p:spPr bwMode="auto">
                      <a:xfrm>
                        <a:off x="1396259" y="4271709"/>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23"/>
          <p:cNvSpPr txBox="1"/>
          <p:nvPr/>
        </p:nvSpPr>
        <p:spPr>
          <a:xfrm rot="5400000">
            <a:off x="1275307" y="365290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9" name="群組 78"/>
          <p:cNvGrpSpPr/>
          <p:nvPr/>
        </p:nvGrpSpPr>
        <p:grpSpPr>
          <a:xfrm>
            <a:off x="3657035" y="1770729"/>
            <a:ext cx="1134648" cy="3113664"/>
            <a:chOff x="3657035" y="1770729"/>
            <a:chExt cx="1134648" cy="3113664"/>
          </a:xfrm>
        </p:grpSpPr>
        <p:sp>
          <p:nvSpPr>
            <p:cNvPr id="62"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文字方塊 4"/>
            <p:cNvSpPr txBox="1"/>
            <p:nvPr/>
          </p:nvSpPr>
          <p:spPr>
            <a:xfrm>
              <a:off x="3657035" y="1770729"/>
              <a:ext cx="1134648" cy="461665"/>
            </a:xfrm>
            <a:prstGeom prst="rect">
              <a:avLst/>
            </a:prstGeom>
            <a:noFill/>
          </p:spPr>
          <p:txBody>
            <a:bodyPr wrap="square" rtlCol="0">
              <a:spAutoFit/>
            </a:bodyPr>
            <a:lstStyle/>
            <a:p>
              <a:pPr algn="ctr"/>
              <a:r>
                <a:rPr lang="en-US" altLang="zh-TW" sz="2400" dirty="0"/>
                <a:t>Layer 2</a:t>
              </a:r>
              <a:endParaRPr lang="zh-TW" altLang="en-US" sz="2400" dirty="0"/>
            </a:p>
          </p:txBody>
        </p:sp>
        <p:sp>
          <p:nvSpPr>
            <p:cNvPr id="25"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80" name="群組 79"/>
          <p:cNvGrpSpPr/>
          <p:nvPr/>
        </p:nvGrpSpPr>
        <p:grpSpPr>
          <a:xfrm>
            <a:off x="5868381" y="1770729"/>
            <a:ext cx="1134648" cy="3130011"/>
            <a:chOff x="5868381" y="1770729"/>
            <a:chExt cx="1134648" cy="3130011"/>
          </a:xfrm>
        </p:grpSpPr>
        <p:sp>
          <p:nvSpPr>
            <p:cNvPr id="63"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文字方塊 5"/>
            <p:cNvSpPr txBox="1"/>
            <p:nvPr/>
          </p:nvSpPr>
          <p:spPr>
            <a:xfrm>
              <a:off x="5868381" y="1770729"/>
              <a:ext cx="1134648" cy="461665"/>
            </a:xfrm>
            <a:prstGeom prst="rect">
              <a:avLst/>
            </a:prstGeom>
            <a:noFill/>
          </p:spPr>
          <p:txBody>
            <a:bodyPr wrap="square" rtlCol="0">
              <a:spAutoFit/>
            </a:bodyPr>
            <a:lstStyle/>
            <a:p>
              <a:pPr algn="ctr"/>
              <a:r>
                <a:rPr lang="en-US" altLang="zh-TW" sz="2400" dirty="0"/>
                <a:t>Layer L</a:t>
              </a:r>
              <a:endParaRPr lang="zh-TW" altLang="en-US" sz="2400" dirty="0"/>
            </a:p>
          </p:txBody>
        </p:sp>
        <p:sp>
          <p:nvSpPr>
            <p:cNvPr id="29"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33" name="文字方塊 32"/>
          <p:cNvSpPr txBox="1"/>
          <p:nvPr/>
        </p:nvSpPr>
        <p:spPr>
          <a:xfrm>
            <a:off x="4600123" y="219186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4" name="文字方塊 33"/>
          <p:cNvSpPr txBox="1"/>
          <p:nvPr/>
        </p:nvSpPr>
        <p:spPr>
          <a:xfrm>
            <a:off x="4607072" y="295284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5" name="文字方塊 34"/>
          <p:cNvSpPr txBox="1"/>
          <p:nvPr/>
        </p:nvSpPr>
        <p:spPr>
          <a:xfrm>
            <a:off x="4636088" y="4168184"/>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1" name="群組 80"/>
          <p:cNvGrpSpPr/>
          <p:nvPr/>
        </p:nvGrpSpPr>
        <p:grpSpPr>
          <a:xfrm>
            <a:off x="3166542" y="2522953"/>
            <a:ext cx="753037" cy="2013721"/>
            <a:chOff x="3166542" y="2522953"/>
            <a:chExt cx="753037" cy="2013721"/>
          </a:xfrm>
        </p:grpSpPr>
        <p:cxnSp>
          <p:nvCxnSpPr>
            <p:cNvPr id="36" name="直線單箭頭接點 35"/>
            <p:cNvCxnSpPr>
              <a:stCxn id="18" idx="6"/>
              <a:endCxn id="25" idx="2"/>
            </p:cNvCxnSpPr>
            <p:nvPr/>
          </p:nvCxnSpPr>
          <p:spPr>
            <a:xfrm>
              <a:off x="3175833" y="252295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9" idx="6"/>
              <a:endCxn id="25" idx="2"/>
            </p:cNvCxnSpPr>
            <p:nvPr/>
          </p:nvCxnSpPr>
          <p:spPr>
            <a:xfrm flipV="1">
              <a:off x="3178175" y="252295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8" idx="6"/>
              <a:endCxn id="26" idx="2"/>
            </p:cNvCxnSpPr>
            <p:nvPr/>
          </p:nvCxnSpPr>
          <p:spPr>
            <a:xfrm>
              <a:off x="3175833" y="252295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8" idx="6"/>
              <a:endCxn id="27" idx="2"/>
            </p:cNvCxnSpPr>
            <p:nvPr/>
          </p:nvCxnSpPr>
          <p:spPr>
            <a:xfrm>
              <a:off x="3175833" y="252295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9" idx="6"/>
              <a:endCxn id="27" idx="2"/>
            </p:cNvCxnSpPr>
            <p:nvPr/>
          </p:nvCxnSpPr>
          <p:spPr>
            <a:xfrm>
              <a:off x="3178175" y="330152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20" idx="6"/>
              <a:endCxn id="25" idx="2"/>
            </p:cNvCxnSpPr>
            <p:nvPr/>
          </p:nvCxnSpPr>
          <p:spPr>
            <a:xfrm flipV="1">
              <a:off x="3166542" y="252295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20" idx="6"/>
              <a:endCxn id="26" idx="2"/>
            </p:cNvCxnSpPr>
            <p:nvPr/>
          </p:nvCxnSpPr>
          <p:spPr>
            <a:xfrm flipV="1">
              <a:off x="3166542" y="330152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單箭頭接點 44"/>
          <p:cNvCxnSpPr>
            <a:endCxn id="18" idx="2"/>
          </p:cNvCxnSpPr>
          <p:nvPr/>
        </p:nvCxnSpPr>
        <p:spPr>
          <a:xfrm flipV="1">
            <a:off x="1742275" y="252295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15" idx="3"/>
            <a:endCxn id="19" idx="2"/>
          </p:cNvCxnSpPr>
          <p:nvPr/>
        </p:nvCxnSpPr>
        <p:spPr>
          <a:xfrm>
            <a:off x="1738568" y="257132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5" idx="3"/>
            <a:endCxn id="20" idx="2"/>
          </p:cNvCxnSpPr>
          <p:nvPr/>
        </p:nvCxnSpPr>
        <p:spPr>
          <a:xfrm>
            <a:off x="1738568" y="257132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7" idx="3"/>
            <a:endCxn id="18" idx="2"/>
          </p:cNvCxnSpPr>
          <p:nvPr/>
        </p:nvCxnSpPr>
        <p:spPr>
          <a:xfrm flipV="1">
            <a:off x="1766088" y="252295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4" idx="3"/>
            <a:endCxn id="19" idx="2"/>
          </p:cNvCxnSpPr>
          <p:nvPr/>
        </p:nvCxnSpPr>
        <p:spPr>
          <a:xfrm>
            <a:off x="1732750" y="314165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4" idx="3"/>
            <a:endCxn id="20" idx="2"/>
          </p:cNvCxnSpPr>
          <p:nvPr/>
        </p:nvCxnSpPr>
        <p:spPr>
          <a:xfrm>
            <a:off x="1732750" y="314165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3" idx="3"/>
            <a:endCxn id="18" idx="2"/>
          </p:cNvCxnSpPr>
          <p:nvPr/>
        </p:nvCxnSpPr>
        <p:spPr>
          <a:xfrm flipV="1">
            <a:off x="1804247" y="252295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3" idx="3"/>
            <a:endCxn id="19" idx="2"/>
          </p:cNvCxnSpPr>
          <p:nvPr/>
        </p:nvCxnSpPr>
        <p:spPr>
          <a:xfrm flipV="1">
            <a:off x="1777878" y="330152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23" idx="3"/>
            <a:endCxn id="20" idx="2"/>
          </p:cNvCxnSpPr>
          <p:nvPr/>
        </p:nvCxnSpPr>
        <p:spPr>
          <a:xfrm>
            <a:off x="1777878" y="451612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rot="5400000">
            <a:off x="7402414" y="367345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5" name="文字方塊 54"/>
          <p:cNvSpPr txBox="1"/>
          <p:nvPr/>
        </p:nvSpPr>
        <p:spPr>
          <a:xfrm>
            <a:off x="7471507" y="2154629"/>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56" name="文字方塊 55"/>
          <p:cNvSpPr txBox="1"/>
          <p:nvPr/>
        </p:nvSpPr>
        <p:spPr>
          <a:xfrm>
            <a:off x="7460224" y="2952849"/>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57" name="文字方塊 56"/>
          <p:cNvSpPr txBox="1"/>
          <p:nvPr/>
        </p:nvSpPr>
        <p:spPr>
          <a:xfrm>
            <a:off x="7460224" y="4219081"/>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68" name="文字方塊 67"/>
          <p:cNvSpPr txBox="1"/>
          <p:nvPr/>
        </p:nvSpPr>
        <p:spPr>
          <a:xfrm>
            <a:off x="2136850" y="5937293"/>
            <a:ext cx="5239013"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Deep means many hidden layers</a:t>
            </a:r>
            <a:endParaRPr lang="zh-TW" altLang="en-US" sz="2800" dirty="0"/>
          </a:p>
        </p:txBody>
      </p:sp>
      <p:grpSp>
        <p:nvGrpSpPr>
          <p:cNvPr id="82" name="群組 81"/>
          <p:cNvGrpSpPr/>
          <p:nvPr/>
        </p:nvGrpSpPr>
        <p:grpSpPr>
          <a:xfrm>
            <a:off x="5357094" y="2515814"/>
            <a:ext cx="753037" cy="2013721"/>
            <a:chOff x="5357094" y="2515814"/>
            <a:chExt cx="753037" cy="2013721"/>
          </a:xfrm>
        </p:grpSpPr>
        <p:cxnSp>
          <p:nvCxnSpPr>
            <p:cNvPr id="67"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字方塊 2"/>
          <p:cNvSpPr txBox="1"/>
          <p:nvPr/>
        </p:nvSpPr>
        <p:spPr>
          <a:xfrm>
            <a:off x="4984751" y="1165844"/>
            <a:ext cx="118158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neuron</a:t>
            </a:r>
            <a:endParaRPr lang="zh-TW" altLang="en-US" sz="2400" dirty="0"/>
          </a:p>
        </p:txBody>
      </p:sp>
      <p:cxnSp>
        <p:nvCxnSpPr>
          <p:cNvPr id="10" name="直線單箭頭接點 9"/>
          <p:cNvCxnSpPr>
            <a:endCxn id="3" idx="2"/>
          </p:cNvCxnSpPr>
          <p:nvPr/>
        </p:nvCxnSpPr>
        <p:spPr>
          <a:xfrm flipV="1">
            <a:off x="4159624" y="1627509"/>
            <a:ext cx="1415920" cy="94381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19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animBg="1"/>
      <p:bldP spid="59" grpId="0" animBg="1"/>
      <p:bldP spid="60" grpId="0"/>
      <p:bldP spid="7" grpId="0"/>
      <p:bldP spid="8" grpId="0"/>
      <p:bldP spid="14" grpId="0" animBg="1"/>
      <p:bldP spid="15" grpId="0" animBg="1"/>
      <p:bldP spid="22" grpId="0" animBg="1"/>
      <p:bldP spid="24" grpId="0"/>
      <p:bldP spid="33" grpId="0"/>
      <p:bldP spid="34" grpId="0"/>
      <p:bldP spid="35" grpId="0"/>
      <p:bldP spid="54" grpId="0"/>
      <p:bldP spid="55" grpId="0"/>
      <p:bldP spid="56" grpId="0"/>
      <p:bldP spid="57" grpId="0"/>
      <p:bldP spid="68" grpId="0" animBg="1"/>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群組 128"/>
          <p:cNvGrpSpPr/>
          <p:nvPr/>
        </p:nvGrpSpPr>
        <p:grpSpPr>
          <a:xfrm>
            <a:off x="6906115" y="3813978"/>
            <a:ext cx="458287" cy="831947"/>
            <a:chOff x="10102194" y="1939763"/>
            <a:chExt cx="458287" cy="831947"/>
          </a:xfrm>
        </p:grpSpPr>
        <p:sp>
          <p:nvSpPr>
            <p:cNvPr id="130"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p:cNvGrpSpPr/>
          <p:nvPr/>
        </p:nvGrpSpPr>
        <p:grpSpPr>
          <a:xfrm>
            <a:off x="4676173" y="3786657"/>
            <a:ext cx="458287" cy="831947"/>
            <a:chOff x="10102194" y="1939763"/>
            <a:chExt cx="458287" cy="831947"/>
          </a:xfrm>
        </p:grpSpPr>
        <p:sp>
          <p:nvSpPr>
            <p:cNvPr id="118"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p:cNvSpPr>
            <a:spLocks noGrp="1"/>
          </p:cNvSpPr>
          <p:nvPr>
            <p:ph type="title"/>
          </p:nvPr>
        </p:nvSpPr>
        <p:spPr/>
        <p:txBody>
          <a:bodyPr/>
          <a:lstStyle/>
          <a:p>
            <a:r>
              <a:rPr lang="en-US" altLang="zh-TW" dirty="0"/>
              <a:t>Example of Neural Network </a:t>
            </a:r>
            <a:endParaRPr lang="zh-TW" altLang="en-US" dirty="0"/>
          </a:p>
        </p:txBody>
      </p:sp>
      <p:cxnSp>
        <p:nvCxnSpPr>
          <p:cNvPr id="13"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6" name="矩形 15"/>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1108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3327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5527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群組 2"/>
          <p:cNvGrpSpPr/>
          <p:nvPr/>
        </p:nvGrpSpPr>
        <p:grpSpPr>
          <a:xfrm>
            <a:off x="3615463" y="4585976"/>
            <a:ext cx="5297714" cy="2078894"/>
            <a:chOff x="3615463" y="4585976"/>
            <a:chExt cx="5297714" cy="2078894"/>
          </a:xfrm>
        </p:grpSpPr>
        <p:sp>
          <p:nvSpPr>
            <p:cNvPr id="137" name="圓角矩形圖說文字 136"/>
            <p:cNvSpPr/>
            <p:nvPr/>
          </p:nvSpPr>
          <p:spPr>
            <a:xfrm>
              <a:off x="3615463" y="4585976"/>
              <a:ext cx="5297714" cy="2078894"/>
            </a:xfrm>
            <a:prstGeom prst="wedgeRoundRectCallout">
              <a:avLst>
                <a:gd name="adj1" fmla="val -59656"/>
                <a:gd name="adj2" fmla="val -163051"/>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p:cNvGrpSpPr/>
            <p:nvPr/>
          </p:nvGrpSpPr>
          <p:grpSpPr>
            <a:xfrm>
              <a:off x="5943645" y="4731685"/>
              <a:ext cx="2743688" cy="1838325"/>
              <a:chOff x="4096343" y="4657321"/>
              <a:chExt cx="2743688" cy="1838325"/>
            </a:xfrm>
          </p:grpSpPr>
          <p:pic>
            <p:nvPicPr>
              <p:cNvPr id="5" name="圖片 4"/>
              <p:cNvPicPr>
                <a:picLocks noChangeAspect="1"/>
              </p:cNvPicPr>
              <p:nvPr/>
            </p:nvPicPr>
            <p:blipFill>
              <a:blip r:embed="rId3"/>
              <a:stretch>
                <a:fillRect/>
              </a:stretch>
            </p:blipFill>
            <p:spPr>
              <a:xfrm>
                <a:off x="4096343" y="4657321"/>
                <a:ext cx="2571750" cy="1838325"/>
              </a:xfrm>
              <a:prstGeom prst="rect">
                <a:avLst/>
              </a:prstGeom>
            </p:spPr>
          </p:pic>
          <p:graphicFrame>
            <p:nvGraphicFramePr>
              <p:cNvPr id="6" name="Object 12"/>
              <p:cNvGraphicFramePr>
                <a:graphicFrameLocks noChangeAspect="1"/>
              </p:cNvGraphicFramePr>
              <p:nvPr/>
            </p:nvGraphicFramePr>
            <p:xfrm>
              <a:off x="4474734" y="4768231"/>
              <a:ext cx="717072" cy="489740"/>
            </p:xfrm>
            <a:graphic>
              <a:graphicData uri="http://schemas.openxmlformats.org/presentationml/2006/ole">
                <mc:AlternateContent xmlns:mc="http://schemas.openxmlformats.org/markup-compatibility/2006">
                  <mc:Choice xmlns:v="urn:schemas-microsoft-com:vml" Requires="v">
                    <p:oleObj name="方程式" r:id="rId4" imgW="317160" imgH="215640" progId="Equation.3">
                      <p:embed/>
                    </p:oleObj>
                  </mc:Choice>
                  <mc:Fallback>
                    <p:oleObj name="方程式" r:id="rId4" imgW="317160" imgH="215640" progId="Equation.3">
                      <p:embed/>
                      <p:pic>
                        <p:nvPicPr>
                          <p:cNvPr id="0" name=""/>
                          <p:cNvPicPr>
                            <a:picLocks noChangeAspect="1" noChangeArrowheads="1"/>
                          </p:cNvPicPr>
                          <p:nvPr/>
                        </p:nvPicPr>
                        <p:blipFill>
                          <a:blip r:embed="rId5"/>
                          <a:srcRect/>
                          <a:stretch>
                            <a:fillRect/>
                          </a:stretch>
                        </p:blipFill>
                        <p:spPr bwMode="auto">
                          <a:xfrm>
                            <a:off x="4474734" y="4768231"/>
                            <a:ext cx="717072" cy="489740"/>
                          </a:xfrm>
                          <a:prstGeom prst="rect">
                            <a:avLst/>
                          </a:prstGeom>
                          <a:noFill/>
                        </p:spPr>
                      </p:pic>
                    </p:oleObj>
                  </mc:Fallback>
                </mc:AlternateContent>
              </a:graphicData>
            </a:graphic>
          </p:graphicFrame>
          <p:graphicFrame>
            <p:nvGraphicFramePr>
              <p:cNvPr id="7" name="Object 12"/>
              <p:cNvGraphicFramePr>
                <a:graphicFrameLocks noChangeAspect="1"/>
              </p:cNvGraphicFramePr>
              <p:nvPr/>
            </p:nvGraphicFramePr>
            <p:xfrm>
              <a:off x="6512897" y="6101982"/>
              <a:ext cx="327134" cy="325661"/>
            </p:xfrm>
            <a:graphic>
              <a:graphicData uri="http://schemas.openxmlformats.org/presentationml/2006/ole">
                <mc:AlternateContent xmlns:mc="http://schemas.openxmlformats.org/markup-compatibility/2006">
                  <mc:Choice xmlns:v="urn:schemas-microsoft-com:vml" Requires="v">
                    <p:oleObj name="方程式" r:id="rId6" imgW="126720" imgH="126720" progId="Equation.3">
                      <p:embed/>
                    </p:oleObj>
                  </mc:Choice>
                  <mc:Fallback>
                    <p:oleObj name="方程式" r:id="rId6" imgW="126720" imgH="126720" progId="Equation.3">
                      <p:embed/>
                      <p:pic>
                        <p:nvPicPr>
                          <p:cNvPr id="0" name=""/>
                          <p:cNvPicPr>
                            <a:picLocks noChangeAspect="1" noChangeArrowheads="1"/>
                          </p:cNvPicPr>
                          <p:nvPr/>
                        </p:nvPicPr>
                        <p:blipFill>
                          <a:blip r:embed="rId7"/>
                          <a:srcRect/>
                          <a:stretch>
                            <a:fillRect/>
                          </a:stretch>
                        </p:blipFill>
                        <p:spPr bwMode="auto">
                          <a:xfrm>
                            <a:off x="6512897" y="6101982"/>
                            <a:ext cx="327134" cy="325661"/>
                          </a:xfrm>
                          <a:prstGeom prst="rect">
                            <a:avLst/>
                          </a:prstGeom>
                          <a:noFill/>
                        </p:spPr>
                      </p:pic>
                    </p:oleObj>
                  </mc:Fallback>
                </mc:AlternateContent>
              </a:graphicData>
            </a:graphic>
          </p:graphicFrame>
        </p:grpSp>
        <p:graphicFrame>
          <p:nvGraphicFramePr>
            <p:cNvPr id="79" name="Object 12"/>
            <p:cNvGraphicFramePr>
              <a:graphicFrameLocks noChangeAspect="1"/>
            </p:cNvGraphicFramePr>
            <p:nvPr>
              <p:extLst>
                <p:ext uri="{D42A27DB-BD31-4B8C-83A1-F6EECF244321}">
                  <p14:modId xmlns:p14="http://schemas.microsoft.com/office/powerpoint/2010/main" val="1293819652"/>
                </p:ext>
              </p:extLst>
            </p:nvPr>
          </p:nvGraphicFramePr>
          <p:xfrm>
            <a:off x="3800520" y="5368768"/>
            <a:ext cx="2143125" cy="973138"/>
          </p:xfrm>
          <a:graphic>
            <a:graphicData uri="http://schemas.openxmlformats.org/presentationml/2006/ole">
              <mc:AlternateContent xmlns:mc="http://schemas.openxmlformats.org/markup-compatibility/2006">
                <mc:Choice xmlns:v="urn:schemas-microsoft-com:vml" Requires="v">
                  <p:oleObj name="方程式" r:id="rId8" imgW="863280" imgH="393480" progId="Equation.3">
                    <p:embed/>
                  </p:oleObj>
                </mc:Choice>
                <mc:Fallback>
                  <p:oleObj name="方程式" r:id="rId8" imgW="863280" imgH="393480" progId="Equation.3">
                    <p:embed/>
                    <p:pic>
                      <p:nvPicPr>
                        <p:cNvPr id="0" name=""/>
                        <p:cNvPicPr>
                          <a:picLocks noChangeAspect="1" noChangeArrowheads="1"/>
                        </p:cNvPicPr>
                        <p:nvPr/>
                      </p:nvPicPr>
                      <p:blipFill>
                        <a:blip r:embed="rId9"/>
                        <a:srcRect/>
                        <a:stretch>
                          <a:fillRect/>
                        </a:stretch>
                      </p:blipFill>
                      <p:spPr bwMode="auto">
                        <a:xfrm>
                          <a:off x="3800520" y="5368768"/>
                          <a:ext cx="2143125" cy="973138"/>
                        </a:xfrm>
                        <a:prstGeom prst="rect">
                          <a:avLst/>
                        </a:prstGeom>
                        <a:noFill/>
                      </p:spPr>
                    </p:pic>
                  </p:oleObj>
                </mc:Fallback>
              </mc:AlternateContent>
            </a:graphicData>
          </a:graphic>
        </p:graphicFrame>
        <p:sp>
          <p:nvSpPr>
            <p:cNvPr id="103" name="文字方塊 102"/>
            <p:cNvSpPr txBox="1"/>
            <p:nvPr/>
          </p:nvSpPr>
          <p:spPr>
            <a:xfrm>
              <a:off x="3800520" y="4795570"/>
              <a:ext cx="2463800" cy="461665"/>
            </a:xfrm>
            <a:prstGeom prst="rect">
              <a:avLst/>
            </a:prstGeom>
            <a:noFill/>
          </p:spPr>
          <p:txBody>
            <a:bodyPr wrap="square" rtlCol="0">
              <a:spAutoFit/>
            </a:bodyPr>
            <a:lstStyle/>
            <a:p>
              <a:r>
                <a:rPr lang="en-US" altLang="zh-TW" sz="2400" dirty="0"/>
                <a:t>Sigmoid Function</a:t>
              </a:r>
              <a:endParaRPr lang="zh-TW" altLang="en-US" sz="2400" dirty="0"/>
            </a:p>
          </p:txBody>
        </p:sp>
      </p:grpSp>
      <p:sp>
        <p:nvSpPr>
          <p:cNvPr id="10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文字方塊 110"/>
          <p:cNvSpPr txBox="1"/>
          <p:nvPr/>
        </p:nvSpPr>
        <p:spPr>
          <a:xfrm>
            <a:off x="760961" y="1978208"/>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12" name="文字方塊 111"/>
          <p:cNvSpPr txBox="1"/>
          <p:nvPr/>
        </p:nvSpPr>
        <p:spPr>
          <a:xfrm>
            <a:off x="655177" y="3577639"/>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13"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7" name="矩形 116"/>
          <p:cNvSpPr/>
          <p:nvPr/>
        </p:nvSpPr>
        <p:spPr>
          <a:xfrm>
            <a:off x="2471151" y="265764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2698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2493998" y="2644731"/>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2" name="矩形 131"/>
          <p:cNvSpPr/>
          <p:nvPr/>
        </p:nvSpPr>
        <p:spPr>
          <a:xfrm>
            <a:off x="2480676" y="420698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2707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2497284" y="4200528"/>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35" name="文字方塊 134"/>
          <p:cNvSpPr txBox="1"/>
          <p:nvPr/>
        </p:nvSpPr>
        <p:spPr>
          <a:xfrm>
            <a:off x="2410434" y="1640959"/>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2296396" y="3244826"/>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3109050" y="160202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3131369" y="320755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grpSp>
        <p:nvGrpSpPr>
          <p:cNvPr id="97" name="群組 96"/>
          <p:cNvGrpSpPr/>
          <p:nvPr/>
        </p:nvGrpSpPr>
        <p:grpSpPr>
          <a:xfrm>
            <a:off x="4673795" y="2262334"/>
            <a:ext cx="458287" cy="831947"/>
            <a:chOff x="10102194" y="1939763"/>
            <a:chExt cx="458287" cy="831947"/>
          </a:xfrm>
        </p:grpSpPr>
        <p:sp>
          <p:nvSpPr>
            <p:cNvPr id="98"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5" name="群組 124"/>
          <p:cNvGrpSpPr/>
          <p:nvPr/>
        </p:nvGrpSpPr>
        <p:grpSpPr>
          <a:xfrm>
            <a:off x="6852035" y="2257142"/>
            <a:ext cx="458287" cy="831947"/>
            <a:chOff x="10102194" y="1939763"/>
            <a:chExt cx="458287" cy="831947"/>
          </a:xfrm>
        </p:grpSpPr>
        <p:sp>
          <p:nvSpPr>
            <p:cNvPr id="126"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730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113" grpId="0"/>
      <p:bldP spid="114" grpId="0"/>
      <p:bldP spid="115" grpId="0"/>
      <p:bldP spid="116" grpId="0"/>
      <p:bldP spid="120" grpId="0"/>
      <p:bldP spid="134" grpId="0"/>
      <p:bldP spid="135" grpId="0"/>
      <p:bldP spid="136" grpId="0"/>
      <p:bldP spid="138" grpId="0" animBg="1"/>
      <p:bldP spid="1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73011" y="2524097"/>
            <a:ext cx="1177412" cy="1152897"/>
          </a:xfrm>
          <a:prstGeom prst="rect">
            <a:avLst/>
          </a:prstGeom>
          <a:blipFill>
            <a:blip r:embed="rId2" cstate="print"/>
            <a:stretch>
              <a:fillRect/>
            </a:stretch>
          </a:blipFill>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4" name="object 4"/>
          <p:cNvSpPr txBox="1"/>
          <p:nvPr/>
        </p:nvSpPr>
        <p:spPr>
          <a:xfrm>
            <a:off x="608086" y="2095703"/>
            <a:ext cx="871855" cy="391160"/>
          </a:xfrm>
          <a:prstGeom prst="rect">
            <a:avLst/>
          </a:prstGeom>
        </p:spPr>
        <p:txBody>
          <a:bodyPr vert="horz" wrap="square" lIns="0" tIns="12700" rIns="0" bIns="0" rtlCol="0">
            <a:spAutoFit/>
          </a:bodyPr>
          <a:lstStyle/>
          <a:p>
            <a:pPr marL="12700">
              <a:spcBef>
                <a:spcPts val="100"/>
              </a:spcBef>
            </a:pPr>
            <a:r>
              <a:rPr sz="2400" spc="-5" dirty="0">
                <a:solidFill>
                  <a:srgbClr val="0000FF"/>
                </a:solidFill>
                <a:latin typeface="Calibri" panose="020F0502020204030204" pitchFamily="34" charset="0"/>
                <a:cs typeface="Calibri" panose="020F0502020204030204" pitchFamily="34" charset="0"/>
              </a:rPr>
              <a:t>Image</a:t>
            </a:r>
            <a:endParaRPr sz="2400">
              <a:latin typeface="Calibri" panose="020F0502020204030204" pitchFamily="34" charset="0"/>
              <a:cs typeface="Calibri" panose="020F0502020204030204" pitchFamily="34" charset="0"/>
            </a:endParaRPr>
          </a:p>
        </p:txBody>
      </p:sp>
      <p:sp>
        <p:nvSpPr>
          <p:cNvPr id="5" name="object 5"/>
          <p:cNvSpPr txBox="1"/>
          <p:nvPr/>
        </p:nvSpPr>
        <p:spPr>
          <a:xfrm>
            <a:off x="3328340" y="3921337"/>
            <a:ext cx="1566545" cy="1388110"/>
          </a:xfrm>
          <a:prstGeom prst="rect">
            <a:avLst/>
          </a:prstGeom>
        </p:spPr>
        <p:txBody>
          <a:bodyPr vert="horz" wrap="square" lIns="0" tIns="12700" rIns="0" bIns="0" rtlCol="0">
            <a:spAutoFit/>
          </a:bodyPr>
          <a:lstStyle/>
          <a:p>
            <a:pPr marR="74930" algn="ctr">
              <a:lnSpc>
                <a:spcPts val="5380"/>
              </a:lnSpc>
              <a:spcBef>
                <a:spcPts val="100"/>
              </a:spcBef>
            </a:pPr>
            <a:r>
              <a:rPr sz="4800" dirty="0">
                <a:solidFill>
                  <a:srgbClr val="FF0000"/>
                </a:solidFill>
                <a:latin typeface="Calibri" panose="020F0502020204030204" pitchFamily="34" charset="0"/>
                <a:cs typeface="Calibri" panose="020F0502020204030204" pitchFamily="34" charset="0"/>
              </a:rPr>
              <a:t>W</a:t>
            </a:r>
            <a:endParaRPr sz="4800" dirty="0">
              <a:latin typeface="Calibri" panose="020F0502020204030204" pitchFamily="34" charset="0"/>
              <a:cs typeface="Calibri" panose="020F0502020204030204" pitchFamily="34" charset="0"/>
            </a:endParaRPr>
          </a:p>
          <a:p>
            <a:pPr marL="12700">
              <a:lnSpc>
                <a:spcPts val="2485"/>
              </a:lnSpc>
            </a:pPr>
            <a:r>
              <a:rPr sz="2400" spc="-5" dirty="0">
                <a:solidFill>
                  <a:srgbClr val="FF0000"/>
                </a:solidFill>
                <a:latin typeface="Calibri" panose="020F0502020204030204" pitchFamily="34" charset="0"/>
                <a:cs typeface="Calibri" panose="020F0502020204030204" pitchFamily="34" charset="0"/>
              </a:rPr>
              <a:t>parameters</a:t>
            </a:r>
            <a:endParaRPr sz="2400" dirty="0">
              <a:latin typeface="Calibri" panose="020F0502020204030204" pitchFamily="34" charset="0"/>
              <a:cs typeface="Calibri" panose="020F0502020204030204" pitchFamily="34" charset="0"/>
            </a:endParaRPr>
          </a:p>
          <a:p>
            <a:pPr marL="12700">
              <a:lnSpc>
                <a:spcPts val="2865"/>
              </a:lnSpc>
            </a:pPr>
            <a:r>
              <a:rPr sz="2400" spc="-5" dirty="0">
                <a:solidFill>
                  <a:srgbClr val="FF0000"/>
                </a:solidFill>
                <a:latin typeface="Calibri" panose="020F0502020204030204" pitchFamily="34" charset="0"/>
                <a:cs typeface="Calibri" panose="020F0502020204030204" pitchFamily="34" charset="0"/>
              </a:rPr>
              <a:t>or</a:t>
            </a:r>
            <a:r>
              <a:rPr sz="2400" spc="-100" dirty="0">
                <a:solidFill>
                  <a:srgbClr val="FF0000"/>
                </a:solidFill>
                <a:latin typeface="Calibri" panose="020F0502020204030204" pitchFamily="34" charset="0"/>
                <a:cs typeface="Calibri" panose="020F0502020204030204" pitchFamily="34" charset="0"/>
              </a:rPr>
              <a:t> </a:t>
            </a:r>
            <a:r>
              <a:rPr sz="2400" spc="-5" dirty="0">
                <a:solidFill>
                  <a:srgbClr val="FF0000"/>
                </a:solidFill>
                <a:latin typeface="Calibri" panose="020F0502020204030204" pitchFamily="34" charset="0"/>
                <a:cs typeface="Calibri" panose="020F0502020204030204" pitchFamily="34" charset="0"/>
              </a:rPr>
              <a:t>weights</a:t>
            </a:r>
            <a:endParaRPr sz="2400" dirty="0">
              <a:latin typeface="Calibri" panose="020F0502020204030204" pitchFamily="34" charset="0"/>
              <a:cs typeface="Calibri" panose="020F0502020204030204" pitchFamily="34" charset="0"/>
            </a:endParaRPr>
          </a:p>
        </p:txBody>
      </p:sp>
      <p:sp>
        <p:nvSpPr>
          <p:cNvPr id="6" name="object 6"/>
          <p:cNvSpPr/>
          <p:nvPr/>
        </p:nvSpPr>
        <p:spPr>
          <a:xfrm>
            <a:off x="1819646" y="3100545"/>
            <a:ext cx="1449070" cy="0"/>
          </a:xfrm>
          <a:custGeom>
            <a:avLst/>
            <a:gdLst/>
            <a:ahLst/>
            <a:cxnLst/>
            <a:rect l="l" t="t" r="r" b="b"/>
            <a:pathLst>
              <a:path w="1449070">
                <a:moveTo>
                  <a:pt x="0" y="0"/>
                </a:moveTo>
                <a:lnTo>
                  <a:pt x="1448547" y="0"/>
                </a:lnTo>
              </a:path>
            </a:pathLst>
          </a:custGeom>
          <a:ln w="28574">
            <a:solidFill>
              <a:srgbClr val="000000"/>
            </a:solidFill>
          </a:ln>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7" name="object 7"/>
          <p:cNvSpPr/>
          <p:nvPr/>
        </p:nvSpPr>
        <p:spPr>
          <a:xfrm>
            <a:off x="3253907" y="3039061"/>
            <a:ext cx="158249" cy="122969"/>
          </a:xfrm>
          <a:prstGeom prst="rect">
            <a:avLst/>
          </a:prstGeom>
          <a:blipFill>
            <a:blip r:embed="rId3" cstate="print"/>
            <a:stretch>
              <a:fillRect/>
            </a:stretch>
          </a:blipFill>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8" name="object 8"/>
          <p:cNvSpPr/>
          <p:nvPr/>
        </p:nvSpPr>
        <p:spPr>
          <a:xfrm>
            <a:off x="4121241" y="3571645"/>
            <a:ext cx="0" cy="301625"/>
          </a:xfrm>
          <a:custGeom>
            <a:avLst/>
            <a:gdLst/>
            <a:ahLst/>
            <a:cxnLst/>
            <a:rect l="l" t="t" r="r" b="b"/>
            <a:pathLst>
              <a:path h="301625">
                <a:moveTo>
                  <a:pt x="0" y="301049"/>
                </a:moveTo>
                <a:lnTo>
                  <a:pt x="0" y="0"/>
                </a:lnTo>
              </a:path>
            </a:pathLst>
          </a:custGeom>
          <a:ln w="28574">
            <a:solidFill>
              <a:srgbClr val="000000"/>
            </a:solidFill>
          </a:ln>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9" name="object 9"/>
          <p:cNvSpPr/>
          <p:nvPr/>
        </p:nvSpPr>
        <p:spPr>
          <a:xfrm>
            <a:off x="4059754" y="3427683"/>
            <a:ext cx="122974" cy="158249"/>
          </a:xfrm>
          <a:prstGeom prst="rect">
            <a:avLst/>
          </a:prstGeom>
          <a:blipFill>
            <a:blip r:embed="rId4" cstate="print"/>
            <a:stretch>
              <a:fillRect/>
            </a:stretch>
          </a:blipFill>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10" name="object 10"/>
          <p:cNvSpPr/>
          <p:nvPr/>
        </p:nvSpPr>
        <p:spPr>
          <a:xfrm>
            <a:off x="4652265" y="3100545"/>
            <a:ext cx="1069340" cy="0"/>
          </a:xfrm>
          <a:custGeom>
            <a:avLst/>
            <a:gdLst/>
            <a:ahLst/>
            <a:cxnLst/>
            <a:rect l="l" t="t" r="r" b="b"/>
            <a:pathLst>
              <a:path w="1069339">
                <a:moveTo>
                  <a:pt x="0" y="0"/>
                </a:moveTo>
                <a:lnTo>
                  <a:pt x="1068747" y="0"/>
                </a:lnTo>
              </a:path>
            </a:pathLst>
          </a:custGeom>
          <a:ln w="28574">
            <a:solidFill>
              <a:srgbClr val="000000"/>
            </a:solidFill>
          </a:ln>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11" name="object 11"/>
          <p:cNvSpPr/>
          <p:nvPr/>
        </p:nvSpPr>
        <p:spPr>
          <a:xfrm>
            <a:off x="5706727" y="3039061"/>
            <a:ext cx="158249" cy="122969"/>
          </a:xfrm>
          <a:prstGeom prst="rect">
            <a:avLst/>
          </a:prstGeom>
          <a:blipFill>
            <a:blip r:embed="rId3" cstate="print"/>
            <a:stretch>
              <a:fillRect/>
            </a:stretch>
          </a:blipFill>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12" name="object 12"/>
          <p:cNvSpPr txBox="1"/>
          <p:nvPr/>
        </p:nvSpPr>
        <p:spPr>
          <a:xfrm>
            <a:off x="6149314" y="2740803"/>
            <a:ext cx="2514600" cy="772005"/>
          </a:xfrm>
          <a:prstGeom prst="rect">
            <a:avLst/>
          </a:prstGeom>
        </p:spPr>
        <p:txBody>
          <a:bodyPr vert="horz" wrap="square" lIns="0" tIns="27939" rIns="0" bIns="0" rtlCol="0">
            <a:spAutoFit/>
          </a:bodyPr>
          <a:lstStyle/>
          <a:p>
            <a:pPr marL="12700" marR="5080">
              <a:lnSpc>
                <a:spcPts val="2850"/>
              </a:lnSpc>
              <a:spcBef>
                <a:spcPts val="219"/>
              </a:spcBef>
            </a:pPr>
            <a:r>
              <a:rPr sz="2400" b="1" spc="-5" dirty="0">
                <a:latin typeface="Calibri" panose="020F0502020204030204" pitchFamily="34" charset="0"/>
                <a:cs typeface="Calibri" panose="020F0502020204030204" pitchFamily="34" charset="0"/>
              </a:rPr>
              <a:t>10 </a:t>
            </a:r>
            <a:r>
              <a:rPr sz="2400" spc="-5" dirty="0">
                <a:latin typeface="Calibri" panose="020F0502020204030204" pitchFamily="34" charset="0"/>
                <a:cs typeface="Calibri" panose="020F0502020204030204" pitchFamily="34" charset="0"/>
              </a:rPr>
              <a:t>numbers</a:t>
            </a:r>
            <a:r>
              <a:rPr sz="2400" spc="-95" dirty="0">
                <a:latin typeface="Calibri" panose="020F0502020204030204" pitchFamily="34" charset="0"/>
                <a:cs typeface="Calibri" panose="020F0502020204030204" pitchFamily="34" charset="0"/>
              </a:rPr>
              <a:t> </a:t>
            </a:r>
            <a:r>
              <a:rPr sz="2400" spc="-5" dirty="0">
                <a:latin typeface="Calibri" panose="020F0502020204030204" pitchFamily="34" charset="0"/>
                <a:cs typeface="Calibri" panose="020F0502020204030204" pitchFamily="34" charset="0"/>
              </a:rPr>
              <a:t>giving  </a:t>
            </a:r>
            <a:r>
              <a:rPr sz="2400" dirty="0">
                <a:latin typeface="Calibri" panose="020F0502020204030204" pitchFamily="34" charset="0"/>
                <a:cs typeface="Calibri" panose="020F0502020204030204" pitchFamily="34" charset="0"/>
              </a:rPr>
              <a:t>class</a:t>
            </a:r>
            <a:r>
              <a:rPr sz="2400" spc="-15" dirty="0">
                <a:latin typeface="Calibri" panose="020F0502020204030204" pitchFamily="34" charset="0"/>
                <a:cs typeface="Calibri" panose="020F0502020204030204" pitchFamily="34" charset="0"/>
              </a:rPr>
              <a:t> </a:t>
            </a:r>
            <a:r>
              <a:rPr sz="2400" dirty="0">
                <a:latin typeface="Calibri" panose="020F0502020204030204" pitchFamily="34" charset="0"/>
                <a:cs typeface="Calibri" panose="020F0502020204030204" pitchFamily="34" charset="0"/>
              </a:rPr>
              <a:t>scores</a:t>
            </a:r>
            <a:endParaRPr sz="2400">
              <a:latin typeface="Calibri" panose="020F0502020204030204" pitchFamily="34" charset="0"/>
              <a:cs typeface="Calibri" panose="020F0502020204030204" pitchFamily="34" charset="0"/>
            </a:endParaRPr>
          </a:p>
        </p:txBody>
      </p:sp>
      <p:sp>
        <p:nvSpPr>
          <p:cNvPr id="13" name="object 13"/>
          <p:cNvSpPr txBox="1"/>
          <p:nvPr/>
        </p:nvSpPr>
        <p:spPr>
          <a:xfrm>
            <a:off x="37150" y="3746803"/>
            <a:ext cx="2732405" cy="575945"/>
          </a:xfrm>
          <a:prstGeom prst="rect">
            <a:avLst/>
          </a:prstGeom>
        </p:spPr>
        <p:txBody>
          <a:bodyPr vert="horz" wrap="square" lIns="0" tIns="10795" rIns="0" bIns="0" rtlCol="0">
            <a:spAutoFit/>
          </a:bodyPr>
          <a:lstStyle/>
          <a:p>
            <a:pPr marL="12700" marR="5080">
              <a:lnSpc>
                <a:spcPct val="100699"/>
              </a:lnSpc>
              <a:spcBef>
                <a:spcPts val="85"/>
              </a:spcBef>
            </a:pPr>
            <a:r>
              <a:rPr spc="-5" dirty="0">
                <a:latin typeface="Calibri" panose="020F0502020204030204" pitchFamily="34" charset="0"/>
                <a:cs typeface="Calibri" panose="020F0502020204030204" pitchFamily="34" charset="0"/>
              </a:rPr>
              <a:t>Array of </a:t>
            </a:r>
            <a:r>
              <a:rPr b="1" spc="-5" dirty="0">
                <a:latin typeface="Calibri" panose="020F0502020204030204" pitchFamily="34" charset="0"/>
                <a:cs typeface="Calibri" panose="020F0502020204030204" pitchFamily="34" charset="0"/>
              </a:rPr>
              <a:t>32x32x3 </a:t>
            </a:r>
            <a:r>
              <a:rPr spc="-5" dirty="0">
                <a:latin typeface="Calibri" panose="020F0502020204030204" pitchFamily="34" charset="0"/>
                <a:cs typeface="Calibri" panose="020F0502020204030204" pitchFamily="34" charset="0"/>
              </a:rPr>
              <a:t>numbers  </a:t>
            </a:r>
            <a:r>
              <a:rPr dirty="0">
                <a:latin typeface="Calibri" panose="020F0502020204030204" pitchFamily="34" charset="0"/>
                <a:cs typeface="Calibri" panose="020F0502020204030204" pitchFamily="34" charset="0"/>
              </a:rPr>
              <a:t>(3072 </a:t>
            </a:r>
            <a:r>
              <a:rPr spc="-5" dirty="0">
                <a:latin typeface="Calibri" panose="020F0502020204030204" pitchFamily="34" charset="0"/>
                <a:cs typeface="Calibri" panose="020F0502020204030204" pitchFamily="34" charset="0"/>
              </a:rPr>
              <a:t>numbers</a:t>
            </a:r>
            <a:r>
              <a:rPr spc="-3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total)</a:t>
            </a:r>
            <a:endParaRPr>
              <a:latin typeface="Calibri" panose="020F0502020204030204" pitchFamily="34" charset="0"/>
              <a:cs typeface="Calibri" panose="020F0502020204030204" pitchFamily="34" charset="0"/>
            </a:endParaRPr>
          </a:p>
        </p:txBody>
      </p:sp>
      <p:sp>
        <p:nvSpPr>
          <p:cNvPr id="14" name="object 14"/>
          <p:cNvSpPr/>
          <p:nvPr/>
        </p:nvSpPr>
        <p:spPr>
          <a:xfrm>
            <a:off x="4943469" y="1956971"/>
            <a:ext cx="223520" cy="310515"/>
          </a:xfrm>
          <a:custGeom>
            <a:avLst/>
            <a:gdLst/>
            <a:ahLst/>
            <a:cxnLst/>
            <a:rect l="l" t="t" r="r" b="b"/>
            <a:pathLst>
              <a:path w="223520" h="310515">
                <a:moveTo>
                  <a:pt x="0" y="0"/>
                </a:moveTo>
                <a:lnTo>
                  <a:pt x="223199" y="0"/>
                </a:lnTo>
                <a:lnTo>
                  <a:pt x="223199" y="310199"/>
                </a:lnTo>
                <a:lnTo>
                  <a:pt x="0" y="310199"/>
                </a:lnTo>
                <a:lnTo>
                  <a:pt x="0" y="0"/>
                </a:lnTo>
                <a:close/>
              </a:path>
            </a:pathLst>
          </a:custGeom>
          <a:ln w="28574">
            <a:solidFill>
              <a:srgbClr val="0000FF"/>
            </a:solidFill>
          </a:ln>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15" name="object 15"/>
          <p:cNvSpPr/>
          <p:nvPr/>
        </p:nvSpPr>
        <p:spPr>
          <a:xfrm>
            <a:off x="4415114" y="1846722"/>
            <a:ext cx="483234" cy="457834"/>
          </a:xfrm>
          <a:custGeom>
            <a:avLst/>
            <a:gdLst/>
            <a:ahLst/>
            <a:cxnLst/>
            <a:rect l="l" t="t" r="r" b="b"/>
            <a:pathLst>
              <a:path w="483235" h="457834">
                <a:moveTo>
                  <a:pt x="0" y="0"/>
                </a:moveTo>
                <a:lnTo>
                  <a:pt x="482999" y="0"/>
                </a:lnTo>
                <a:lnTo>
                  <a:pt x="482999" y="457799"/>
                </a:lnTo>
                <a:lnTo>
                  <a:pt x="0" y="457799"/>
                </a:lnTo>
                <a:lnTo>
                  <a:pt x="0" y="0"/>
                </a:lnTo>
                <a:close/>
              </a:path>
            </a:pathLst>
          </a:custGeom>
          <a:ln w="28574">
            <a:solidFill>
              <a:srgbClr val="FF0000"/>
            </a:solidFill>
          </a:ln>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16" name="object 16"/>
          <p:cNvSpPr txBox="1"/>
          <p:nvPr/>
        </p:nvSpPr>
        <p:spPr>
          <a:xfrm>
            <a:off x="2718545" y="1483418"/>
            <a:ext cx="3161665" cy="1858010"/>
          </a:xfrm>
          <a:prstGeom prst="rect">
            <a:avLst/>
          </a:prstGeom>
        </p:spPr>
        <p:txBody>
          <a:bodyPr vert="horz" wrap="square" lIns="0" tIns="12700" rIns="0" bIns="0" rtlCol="0">
            <a:spAutoFit/>
          </a:bodyPr>
          <a:lstStyle/>
          <a:p>
            <a:pPr marR="5080" algn="r">
              <a:lnSpc>
                <a:spcPts val="2630"/>
              </a:lnSpc>
              <a:spcBef>
                <a:spcPts val="100"/>
              </a:spcBef>
            </a:pPr>
            <a:r>
              <a:rPr sz="2400" b="1" spc="-5" dirty="0">
                <a:solidFill>
                  <a:srgbClr val="0000FF"/>
                </a:solidFill>
                <a:latin typeface="Calibri" panose="020F0502020204030204" pitchFamily="34" charset="0"/>
                <a:cs typeface="Calibri" panose="020F0502020204030204" pitchFamily="34" charset="0"/>
              </a:rPr>
              <a:t>3072x1</a:t>
            </a:r>
            <a:endParaRPr sz="2400" dirty="0">
              <a:latin typeface="Calibri" panose="020F0502020204030204" pitchFamily="34" charset="0"/>
              <a:cs typeface="Calibri" panose="020F0502020204030204" pitchFamily="34" charset="0"/>
            </a:endParaRPr>
          </a:p>
          <a:p>
            <a:pPr marR="488315" algn="ctr">
              <a:lnSpc>
                <a:spcPts val="4070"/>
              </a:lnSpc>
            </a:pPr>
            <a:r>
              <a:rPr sz="3600" spc="-10" dirty="0">
                <a:latin typeface="Calibri" panose="020F0502020204030204" pitchFamily="34" charset="0"/>
                <a:cs typeface="Calibri" panose="020F0502020204030204" pitchFamily="34" charset="0"/>
              </a:rPr>
              <a:t>f(x,W) </a:t>
            </a:r>
            <a:r>
              <a:rPr sz="3600" dirty="0">
                <a:latin typeface="Calibri" panose="020F0502020204030204" pitchFamily="34" charset="0"/>
                <a:cs typeface="Calibri" panose="020F0502020204030204" pitchFamily="34" charset="0"/>
              </a:rPr>
              <a:t>=</a:t>
            </a:r>
            <a:r>
              <a:rPr sz="3600" spc="-75" dirty="0">
                <a:latin typeface="Calibri" panose="020F0502020204030204" pitchFamily="34" charset="0"/>
                <a:cs typeface="Calibri" panose="020F0502020204030204" pitchFamily="34" charset="0"/>
              </a:rPr>
              <a:t> </a:t>
            </a:r>
            <a:r>
              <a:rPr sz="3600" spc="-5" dirty="0">
                <a:latin typeface="Calibri" panose="020F0502020204030204" pitchFamily="34" charset="0"/>
                <a:cs typeface="Calibri" panose="020F0502020204030204" pitchFamily="34" charset="0"/>
              </a:rPr>
              <a:t>W</a:t>
            </a:r>
            <a:r>
              <a:rPr lang="zh-CN" altLang="en-US" sz="3600" spc="-5" dirty="0">
                <a:latin typeface="Calibri" panose="020F0502020204030204" pitchFamily="34" charset="0"/>
                <a:cs typeface="Calibri" panose="020F0502020204030204" pitchFamily="34" charset="0"/>
              </a:rPr>
              <a:t> </a:t>
            </a:r>
            <a:r>
              <a:rPr sz="3600" spc="-5" dirty="0">
                <a:latin typeface="Calibri" panose="020F0502020204030204" pitchFamily="34" charset="0"/>
                <a:cs typeface="Calibri" panose="020F0502020204030204" pitchFamily="34" charset="0"/>
              </a:rPr>
              <a:t>x</a:t>
            </a:r>
            <a:endParaRPr sz="3600" dirty="0">
              <a:latin typeface="Calibri" panose="020F0502020204030204" pitchFamily="34" charset="0"/>
              <a:cs typeface="Calibri" panose="020F0502020204030204" pitchFamily="34" charset="0"/>
            </a:endParaRPr>
          </a:p>
          <a:p>
            <a:pPr marL="407034">
              <a:spcBef>
                <a:spcPts val="725"/>
              </a:spcBef>
              <a:tabLst>
                <a:tab pos="1435735" algn="l"/>
              </a:tabLst>
            </a:pPr>
            <a:r>
              <a:rPr sz="2400" b="1" spc="-5" dirty="0">
                <a:solidFill>
                  <a:srgbClr val="38751C"/>
                </a:solidFill>
                <a:latin typeface="Calibri" panose="020F0502020204030204" pitchFamily="34" charset="0"/>
                <a:cs typeface="Calibri" panose="020F0502020204030204" pitchFamily="34" charset="0"/>
              </a:rPr>
              <a:t>10x1	</a:t>
            </a:r>
            <a:r>
              <a:rPr sz="2400" b="1" spc="-5" dirty="0">
                <a:solidFill>
                  <a:srgbClr val="FF0000"/>
                </a:solidFill>
                <a:latin typeface="Calibri" panose="020F0502020204030204" pitchFamily="34" charset="0"/>
                <a:cs typeface="Calibri" panose="020F0502020204030204" pitchFamily="34" charset="0"/>
              </a:rPr>
              <a:t>10x3072</a:t>
            </a:r>
            <a:endParaRPr sz="2400" dirty="0">
              <a:latin typeface="Calibri" panose="020F0502020204030204" pitchFamily="34" charset="0"/>
              <a:cs typeface="Calibri" panose="020F0502020204030204" pitchFamily="34" charset="0"/>
            </a:endParaRPr>
          </a:p>
          <a:p>
            <a:pPr marR="502920" algn="ctr">
              <a:spcBef>
                <a:spcPts val="520"/>
              </a:spcBef>
            </a:pPr>
            <a:r>
              <a:rPr sz="3000" spc="-5" dirty="0">
                <a:latin typeface="Calibri" panose="020F0502020204030204" pitchFamily="34" charset="0"/>
                <a:cs typeface="Calibri" panose="020F0502020204030204" pitchFamily="34" charset="0"/>
              </a:rPr>
              <a:t>f(</a:t>
            </a:r>
            <a:r>
              <a:rPr sz="3000" b="1" spc="-5" dirty="0">
                <a:solidFill>
                  <a:srgbClr val="0000FF"/>
                </a:solidFill>
                <a:latin typeface="Calibri" panose="020F0502020204030204" pitchFamily="34" charset="0"/>
                <a:cs typeface="Calibri" panose="020F0502020204030204" pitchFamily="34" charset="0"/>
              </a:rPr>
              <a:t>x</a:t>
            </a:r>
            <a:r>
              <a:rPr sz="3000" spc="-5" dirty="0">
                <a:latin typeface="Calibri" panose="020F0502020204030204" pitchFamily="34" charset="0"/>
                <a:cs typeface="Calibri" panose="020F0502020204030204" pitchFamily="34" charset="0"/>
              </a:rPr>
              <a:t>,</a:t>
            </a:r>
            <a:r>
              <a:rPr sz="3000" b="1" spc="-5" dirty="0">
                <a:solidFill>
                  <a:srgbClr val="FF0000"/>
                </a:solidFill>
                <a:latin typeface="Calibri" panose="020F0502020204030204" pitchFamily="34" charset="0"/>
                <a:cs typeface="Calibri" panose="020F0502020204030204" pitchFamily="34" charset="0"/>
              </a:rPr>
              <a:t>W</a:t>
            </a:r>
            <a:r>
              <a:rPr sz="3000" spc="-5" dirty="0">
                <a:latin typeface="Calibri" panose="020F0502020204030204" pitchFamily="34" charset="0"/>
                <a:cs typeface="Calibri" panose="020F0502020204030204" pitchFamily="34" charset="0"/>
              </a:rPr>
              <a:t>)</a:t>
            </a:r>
            <a:endParaRPr sz="3000" dirty="0">
              <a:latin typeface="Calibri" panose="020F0502020204030204" pitchFamily="34" charset="0"/>
              <a:cs typeface="Calibri" panose="020F0502020204030204" pitchFamily="34" charset="0"/>
            </a:endParaRPr>
          </a:p>
        </p:txBody>
      </p:sp>
      <p:sp>
        <p:nvSpPr>
          <p:cNvPr id="17" name="object 17"/>
          <p:cNvSpPr txBox="1">
            <a:spLocks noGrp="1"/>
          </p:cNvSpPr>
          <p:nvPr>
            <p:ph type="dt" sz="half" idx="6"/>
          </p:nvPr>
        </p:nvSpPr>
        <p:spPr>
          <a:xfrm>
            <a:off x="7634718" y="7613079"/>
            <a:ext cx="1433195" cy="1077218"/>
          </a:xfrm>
          <a:prstGeom prst="rect">
            <a:avLst/>
          </a:prstGeom>
        </p:spPr>
        <p:txBody>
          <a:bodyPr vert="horz" wrap="square" lIns="0" tIns="0" rIns="0" bIns="0" rtlCol="0" anchor="ctr">
            <a:spAutoFit/>
          </a:bodyPr>
          <a:lstStyle/>
          <a:p>
            <a:pPr marL="12700">
              <a:lnSpc>
                <a:spcPts val="2090"/>
              </a:lnSpc>
            </a:pPr>
            <a:r>
              <a:rPr spc="-5" dirty="0">
                <a:latin typeface="Calibri" panose="020F0502020204030204" pitchFamily="34" charset="0"/>
                <a:cs typeface="Calibri" panose="020F0502020204030204" pitchFamily="34" charset="0"/>
              </a:rPr>
              <a:t>Fei-Fei Li </a:t>
            </a:r>
            <a:r>
              <a:rPr dirty="0">
                <a:latin typeface="Calibri" panose="020F0502020204030204" pitchFamily="34" charset="0"/>
                <a:cs typeface="Calibri" panose="020F0502020204030204" pitchFamily="34" charset="0"/>
              </a:rPr>
              <a:t>&amp; Justin Johnson &amp; </a:t>
            </a:r>
            <a:r>
              <a:rPr spc="-5" dirty="0">
                <a:latin typeface="Calibri" panose="020F0502020204030204" pitchFamily="34" charset="0"/>
                <a:cs typeface="Calibri" panose="020F0502020204030204" pitchFamily="34" charset="0"/>
              </a:rPr>
              <a:t>Serena</a:t>
            </a:r>
            <a:r>
              <a:rPr spc="-125"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Yeung</a:t>
            </a:r>
          </a:p>
        </p:txBody>
      </p:sp>
      <p:sp>
        <p:nvSpPr>
          <p:cNvPr id="18" name="object 18"/>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Calibri" panose="020F0502020204030204" pitchFamily="34" charset="0"/>
                <a:cs typeface="Calibri" panose="020F0502020204030204" pitchFamily="34" charset="0"/>
              </a:rPr>
              <a:t>Lecture </a:t>
            </a:r>
            <a:r>
              <a:rPr dirty="0">
                <a:solidFill>
                  <a:srgbClr val="FFFFFF"/>
                </a:solidFill>
                <a:latin typeface="Calibri" panose="020F0502020204030204" pitchFamily="34" charset="0"/>
                <a:cs typeface="Calibri" panose="020F0502020204030204" pitchFamily="34" charset="0"/>
              </a:rPr>
              <a:t>2</a:t>
            </a:r>
            <a:r>
              <a:rPr spc="-90" dirty="0">
                <a:solidFill>
                  <a:srgbClr val="FFFFFF"/>
                </a:solidFill>
                <a:latin typeface="Calibri" panose="020F0502020204030204" pitchFamily="34" charset="0"/>
                <a:cs typeface="Calibri" panose="020F0502020204030204" pitchFamily="34" charset="0"/>
              </a:rPr>
              <a:t> </a:t>
            </a:r>
            <a:r>
              <a:rPr dirty="0">
                <a:solidFill>
                  <a:srgbClr val="FFFFFF"/>
                </a:solidFill>
                <a:latin typeface="Calibri" panose="020F0502020204030204" pitchFamily="34" charset="0"/>
                <a:cs typeface="Calibri" panose="020F0502020204030204" pitchFamily="34" charset="0"/>
              </a:rPr>
              <a:t>-</a:t>
            </a:r>
            <a:endParaRPr>
              <a:latin typeface="Calibri" panose="020F0502020204030204" pitchFamily="34" charset="0"/>
              <a:cs typeface="Calibri" panose="020F0502020204030204" pitchFamily="34" charset="0"/>
            </a:endParaRPr>
          </a:p>
        </p:txBody>
      </p:sp>
      <p:sp>
        <p:nvSpPr>
          <p:cNvPr id="19" name="object 19"/>
          <p:cNvSpPr txBox="1">
            <a:spLocks noGrp="1"/>
          </p:cNvSpPr>
          <p:nvPr>
            <p:ph type="sldNum" sz="quarter" idx="7"/>
          </p:nvPr>
        </p:nvSpPr>
        <p:spPr>
          <a:xfrm>
            <a:off x="5105646" y="8017023"/>
            <a:ext cx="1432559" cy="269304"/>
          </a:xfrm>
          <a:prstGeom prst="rect">
            <a:avLst/>
          </a:prstGeom>
        </p:spPr>
        <p:txBody>
          <a:bodyPr vert="horz" wrap="square" lIns="0" tIns="0" rIns="0" bIns="0" rtlCol="0" anchor="ctr">
            <a:spAutoFit/>
          </a:bodyPr>
          <a:lstStyle/>
          <a:p>
            <a:pPr marL="25400">
              <a:lnSpc>
                <a:spcPts val="2090"/>
              </a:lnSpc>
            </a:pPr>
            <a:fld id="{81D60167-4931-47E6-BA6A-407CBD079E47}" type="slidenum">
              <a:rPr dirty="0">
                <a:latin typeface="Calibri" panose="020F0502020204030204" pitchFamily="34" charset="0"/>
                <a:cs typeface="Calibri" panose="020F0502020204030204" pitchFamily="34" charset="0"/>
              </a:rPr>
              <a:pPr marL="25400">
                <a:lnSpc>
                  <a:spcPts val="2090"/>
                </a:lnSpc>
              </a:pPr>
              <a:t>4</a:t>
            </a:fld>
            <a:endParaRPr dirty="0">
              <a:latin typeface="Calibri" panose="020F0502020204030204" pitchFamily="34" charset="0"/>
              <a:cs typeface="Calibri" panose="020F0502020204030204" pitchFamily="34" charset="0"/>
            </a:endParaRPr>
          </a:p>
        </p:txBody>
      </p:sp>
      <p:sp>
        <p:nvSpPr>
          <p:cNvPr id="20" name="object 20"/>
          <p:cNvSpPr txBox="1">
            <a:spLocks noGrp="1"/>
          </p:cNvSpPr>
          <p:nvPr>
            <p:ph type="ftr" sz="quarter" idx="5"/>
          </p:nvPr>
        </p:nvSpPr>
        <p:spPr>
          <a:xfrm>
            <a:off x="72824" y="8017036"/>
            <a:ext cx="4514850" cy="269304"/>
          </a:xfrm>
          <a:prstGeom prst="rect">
            <a:avLst/>
          </a:prstGeom>
        </p:spPr>
        <p:txBody>
          <a:bodyPr vert="horz" wrap="square" lIns="0" tIns="0" rIns="0" bIns="0" rtlCol="0" anchor="ctr">
            <a:spAutoFit/>
          </a:bodyPr>
          <a:lstStyle/>
          <a:p>
            <a:pPr marL="12700">
              <a:lnSpc>
                <a:spcPts val="2090"/>
              </a:lnSpc>
            </a:pPr>
            <a:r>
              <a:rPr spc="-5" dirty="0">
                <a:latin typeface="Calibri" panose="020F0502020204030204" pitchFamily="34" charset="0"/>
                <a:cs typeface="Calibri" panose="020F0502020204030204" pitchFamily="34" charset="0"/>
              </a:rPr>
              <a:t>April 5,</a:t>
            </a:r>
            <a:r>
              <a:rPr spc="-9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2018</a:t>
            </a:r>
          </a:p>
        </p:txBody>
      </p:sp>
      <p:sp>
        <p:nvSpPr>
          <p:cNvPr id="2" name="TextBox 1">
            <a:extLst>
              <a:ext uri="{FF2B5EF4-FFF2-40B4-BE49-F238E27FC236}">
                <a16:creationId xmlns:a16="http://schemas.microsoft.com/office/drawing/2014/main" id="{6D09E9C3-AC5D-7D4E-671C-D3930144E4D4}"/>
              </a:ext>
            </a:extLst>
          </p:cNvPr>
          <p:cNvSpPr txBox="1"/>
          <p:nvPr/>
        </p:nvSpPr>
        <p:spPr>
          <a:xfrm>
            <a:off x="384725" y="450593"/>
            <a:ext cx="7016973" cy="646331"/>
          </a:xfrm>
          <a:prstGeom prst="rect">
            <a:avLst/>
          </a:prstGeom>
          <a:noFill/>
        </p:spPr>
        <p:txBody>
          <a:bodyPr wrap="square" rtlCol="0">
            <a:spAutoFit/>
          </a:bodyPr>
          <a:lstStyle/>
          <a:p>
            <a:r>
              <a:rPr lang="en-US" altLang="zh-CN" sz="3600" dirty="0">
                <a:latin typeface="+mj-lt"/>
              </a:rPr>
              <a:t>Linear</a:t>
            </a:r>
            <a:r>
              <a:rPr lang="zh-CN" altLang="en-US" sz="3600" dirty="0">
                <a:latin typeface="+mj-lt"/>
              </a:rPr>
              <a:t> </a:t>
            </a:r>
            <a:r>
              <a:rPr lang="en-US" altLang="zh-CN" sz="3600" dirty="0">
                <a:latin typeface="+mj-lt"/>
              </a:rPr>
              <a:t>Classifier</a:t>
            </a:r>
            <a:r>
              <a:rPr lang="zh-CN" altLang="en-US" sz="3600" dirty="0">
                <a:latin typeface="+mj-lt"/>
              </a:rPr>
              <a:t> </a:t>
            </a:r>
            <a:r>
              <a:rPr lang="en-US" altLang="zh-CN" sz="3600" dirty="0">
                <a:latin typeface="+mj-lt"/>
              </a:rPr>
              <a:t>–</a:t>
            </a:r>
            <a:r>
              <a:rPr lang="zh-CN" altLang="en-US" sz="3600" dirty="0">
                <a:latin typeface="+mj-lt"/>
              </a:rPr>
              <a:t> </a:t>
            </a:r>
            <a:r>
              <a:rPr lang="en-US" altLang="zh-CN" sz="3600" dirty="0">
                <a:latin typeface="+mj-lt"/>
              </a:rPr>
              <a:t>Score</a:t>
            </a:r>
            <a:r>
              <a:rPr lang="zh-CN" altLang="en-US" sz="3600" dirty="0">
                <a:latin typeface="+mj-lt"/>
              </a:rPr>
              <a:t> </a:t>
            </a:r>
            <a:r>
              <a:rPr lang="en-US" altLang="zh-CN" sz="3600" dirty="0">
                <a:latin typeface="+mj-lt"/>
              </a:rPr>
              <a:t>Function</a:t>
            </a:r>
            <a:endParaRPr lang="en-US" sz="3600" dirty="0">
              <a:latin typeface="+mj-lt"/>
            </a:endParaRPr>
          </a:p>
        </p:txBody>
      </p:sp>
    </p:spTree>
    <p:extLst>
      <p:ext uri="{BB962C8B-B14F-4D97-AF65-F5344CB8AC3E}">
        <p14:creationId xmlns:p14="http://schemas.microsoft.com/office/powerpoint/2010/main" val="13464785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11024" y="1680256"/>
            <a:ext cx="1225550" cy="1644040"/>
          </a:xfrm>
          <a:prstGeom prst="rect">
            <a:avLst/>
          </a:prstGeom>
        </p:spPr>
        <p:txBody>
          <a:bodyPr vert="horz" wrap="square" lIns="0" tIns="12700" rIns="0" bIns="0" rtlCol="0">
            <a:spAutoFit/>
          </a:bodyPr>
          <a:lstStyle/>
          <a:p>
            <a:pPr marL="12700">
              <a:spcBef>
                <a:spcPts val="100"/>
              </a:spcBef>
            </a:pPr>
            <a:r>
              <a:rPr sz="2400" spc="-5" dirty="0">
                <a:latin typeface="Calibri" panose="020F0502020204030204" pitchFamily="34" charset="0"/>
                <a:cs typeface="Calibri" panose="020F0502020204030204" pitchFamily="34" charset="0"/>
              </a:rPr>
              <a:t>Sigmoid</a:t>
            </a:r>
            <a:endParaRPr sz="2400" dirty="0">
              <a:latin typeface="Calibri" panose="020F0502020204030204" pitchFamily="34" charset="0"/>
              <a:cs typeface="Calibri" panose="020F0502020204030204" pitchFamily="34" charset="0"/>
            </a:endParaRPr>
          </a:p>
          <a:p>
            <a:pPr>
              <a:lnSpc>
                <a:spcPct val="100000"/>
              </a:lnSpc>
            </a:pPr>
            <a:endParaRPr sz="2700" dirty="0">
              <a:latin typeface="Times New Roman"/>
              <a:cs typeface="Times New Roman"/>
            </a:endParaRPr>
          </a:p>
          <a:p>
            <a:pPr>
              <a:spcBef>
                <a:spcPts val="20"/>
              </a:spcBef>
            </a:pPr>
            <a:endParaRPr sz="3100" dirty="0">
              <a:latin typeface="Times New Roman"/>
              <a:cs typeface="Times New Roman"/>
            </a:endParaRPr>
          </a:p>
          <a:p>
            <a:pPr marL="12700"/>
            <a:r>
              <a:rPr sz="2400" dirty="0">
                <a:latin typeface="Calibri" panose="020F0502020204030204" pitchFamily="34" charset="0"/>
                <a:cs typeface="Calibri" panose="020F0502020204030204" pitchFamily="34" charset="0"/>
              </a:rPr>
              <a:t>tanh</a:t>
            </a:r>
          </a:p>
        </p:txBody>
      </p:sp>
      <p:sp>
        <p:nvSpPr>
          <p:cNvPr id="3" name="object 3"/>
          <p:cNvSpPr txBox="1"/>
          <p:nvPr/>
        </p:nvSpPr>
        <p:spPr>
          <a:xfrm>
            <a:off x="411024" y="4185799"/>
            <a:ext cx="821690" cy="391160"/>
          </a:xfrm>
          <a:prstGeom prst="rect">
            <a:avLst/>
          </a:prstGeom>
        </p:spPr>
        <p:txBody>
          <a:bodyPr vert="horz" wrap="square" lIns="0" tIns="12700" rIns="0" bIns="0" rtlCol="0">
            <a:spAutoFit/>
          </a:bodyPr>
          <a:lstStyle/>
          <a:p>
            <a:pPr marL="12700">
              <a:spcBef>
                <a:spcPts val="100"/>
              </a:spcBef>
            </a:pPr>
            <a:r>
              <a:rPr sz="2400" spc="-5" dirty="0">
                <a:latin typeface="Calibri" panose="020F0502020204030204" pitchFamily="34" charset="0"/>
                <a:cs typeface="Calibri" panose="020F0502020204030204" pitchFamily="34" charset="0"/>
              </a:rPr>
              <a:t>ReLU</a:t>
            </a:r>
            <a:endParaRPr sz="2400" dirty="0">
              <a:latin typeface="Calibri" panose="020F0502020204030204" pitchFamily="34" charset="0"/>
              <a:cs typeface="Calibri" panose="020F0502020204030204" pitchFamily="34" charset="0"/>
            </a:endParaRPr>
          </a:p>
        </p:txBody>
      </p:sp>
      <p:sp>
        <p:nvSpPr>
          <p:cNvPr id="4" name="object 4"/>
          <p:cNvSpPr txBox="1"/>
          <p:nvPr/>
        </p:nvSpPr>
        <p:spPr>
          <a:xfrm>
            <a:off x="4864959" y="1620037"/>
            <a:ext cx="1767839" cy="391160"/>
          </a:xfrm>
          <a:prstGeom prst="rect">
            <a:avLst/>
          </a:prstGeom>
        </p:spPr>
        <p:txBody>
          <a:bodyPr vert="horz" wrap="square" lIns="0" tIns="12700" rIns="0" bIns="0" rtlCol="0">
            <a:spAutoFit/>
          </a:bodyPr>
          <a:lstStyle/>
          <a:p>
            <a:pPr marL="12700">
              <a:spcBef>
                <a:spcPts val="100"/>
              </a:spcBef>
            </a:pPr>
            <a:r>
              <a:rPr sz="2400" spc="-5" dirty="0">
                <a:latin typeface="Calibri" panose="020F0502020204030204" pitchFamily="34" charset="0"/>
                <a:cs typeface="Calibri" panose="020F0502020204030204" pitchFamily="34" charset="0"/>
              </a:rPr>
              <a:t>Leaky</a:t>
            </a:r>
            <a:r>
              <a:rPr sz="2400" spc="-90" dirty="0">
                <a:latin typeface="Calibri" panose="020F0502020204030204" pitchFamily="34" charset="0"/>
                <a:cs typeface="Calibri" panose="020F0502020204030204" pitchFamily="34" charset="0"/>
              </a:rPr>
              <a:t> </a:t>
            </a:r>
            <a:r>
              <a:rPr sz="2400" spc="-5" dirty="0">
                <a:latin typeface="Calibri" panose="020F0502020204030204" pitchFamily="34" charset="0"/>
                <a:cs typeface="Calibri" panose="020F0502020204030204" pitchFamily="34" charset="0"/>
              </a:rPr>
              <a:t>ReLU</a:t>
            </a:r>
            <a:endParaRPr sz="2400" dirty="0">
              <a:latin typeface="Calibri" panose="020F0502020204030204" pitchFamily="34" charset="0"/>
              <a:cs typeface="Calibri" panose="020F0502020204030204" pitchFamily="34" charset="0"/>
            </a:endParaRPr>
          </a:p>
        </p:txBody>
      </p:sp>
      <p:sp>
        <p:nvSpPr>
          <p:cNvPr id="5" name="object 5"/>
          <p:cNvSpPr txBox="1"/>
          <p:nvPr/>
        </p:nvSpPr>
        <p:spPr>
          <a:xfrm>
            <a:off x="4892817" y="3024551"/>
            <a:ext cx="1092200" cy="391160"/>
          </a:xfrm>
          <a:prstGeom prst="rect">
            <a:avLst/>
          </a:prstGeom>
        </p:spPr>
        <p:txBody>
          <a:bodyPr vert="horz" wrap="square" lIns="0" tIns="12700" rIns="0" bIns="0" rtlCol="0">
            <a:spAutoFit/>
          </a:bodyPr>
          <a:lstStyle/>
          <a:p>
            <a:pPr marL="12700">
              <a:spcBef>
                <a:spcPts val="100"/>
              </a:spcBef>
            </a:pPr>
            <a:r>
              <a:rPr sz="2400" dirty="0">
                <a:latin typeface="Calibri" panose="020F0502020204030204" pitchFamily="34" charset="0"/>
                <a:cs typeface="Calibri" panose="020F0502020204030204" pitchFamily="34" charset="0"/>
              </a:rPr>
              <a:t>Maxout</a:t>
            </a:r>
          </a:p>
        </p:txBody>
      </p:sp>
      <p:sp>
        <p:nvSpPr>
          <p:cNvPr id="6" name="object 6"/>
          <p:cNvSpPr txBox="1"/>
          <p:nvPr/>
        </p:nvSpPr>
        <p:spPr>
          <a:xfrm>
            <a:off x="4937862" y="4109827"/>
            <a:ext cx="634365" cy="391160"/>
          </a:xfrm>
          <a:prstGeom prst="rect">
            <a:avLst/>
          </a:prstGeom>
        </p:spPr>
        <p:txBody>
          <a:bodyPr vert="horz" wrap="square" lIns="0" tIns="12700" rIns="0" bIns="0" rtlCol="0">
            <a:spAutoFit/>
          </a:bodyPr>
          <a:lstStyle/>
          <a:p>
            <a:pPr marL="12700">
              <a:spcBef>
                <a:spcPts val="100"/>
              </a:spcBef>
            </a:pPr>
            <a:r>
              <a:rPr sz="2400" spc="-5" dirty="0">
                <a:latin typeface="Calibri" panose="020F0502020204030204" pitchFamily="34" charset="0"/>
                <a:cs typeface="Calibri" panose="020F0502020204030204" pitchFamily="34" charset="0"/>
              </a:rPr>
              <a:t>ELU</a:t>
            </a:r>
            <a:endParaRPr sz="2400" dirty="0">
              <a:latin typeface="Calibri" panose="020F0502020204030204" pitchFamily="34" charset="0"/>
              <a:cs typeface="Calibri" panose="020F0502020204030204" pitchFamily="34" charset="0"/>
            </a:endParaRPr>
          </a:p>
        </p:txBody>
      </p:sp>
      <p:sp>
        <p:nvSpPr>
          <p:cNvPr id="7" name="object 7"/>
          <p:cNvSpPr txBox="1">
            <a:spLocks noGrp="1"/>
          </p:cNvSpPr>
          <p:nvPr>
            <p:ph type="title"/>
          </p:nvPr>
        </p:nvSpPr>
        <p:spPr>
          <a:xfrm>
            <a:off x="439199" y="475259"/>
            <a:ext cx="4453618" cy="566822"/>
          </a:xfrm>
          <a:prstGeom prst="rect">
            <a:avLst/>
          </a:prstGeom>
        </p:spPr>
        <p:txBody>
          <a:bodyPr vert="horz" wrap="square" lIns="0" tIns="12700" rIns="0" bIns="0" rtlCol="0" anchor="ctr">
            <a:spAutoFit/>
          </a:bodyPr>
          <a:lstStyle/>
          <a:p>
            <a:pPr marL="12700">
              <a:lnSpc>
                <a:spcPct val="100000"/>
              </a:lnSpc>
              <a:spcBef>
                <a:spcPts val="100"/>
              </a:spcBef>
            </a:pPr>
            <a:r>
              <a:rPr sz="3600" spc="-10" dirty="0">
                <a:latin typeface="+mj-lt"/>
              </a:rPr>
              <a:t>Activation</a:t>
            </a:r>
            <a:r>
              <a:rPr sz="3600" spc="-85" dirty="0">
                <a:latin typeface="+mj-lt"/>
              </a:rPr>
              <a:t> </a:t>
            </a:r>
            <a:r>
              <a:rPr sz="3600" spc="-5" dirty="0">
                <a:latin typeface="+mj-lt"/>
              </a:rPr>
              <a:t>functions</a:t>
            </a:r>
            <a:endParaRPr sz="3600" dirty="0">
              <a:latin typeface="+mj-lt"/>
            </a:endParaRPr>
          </a:p>
        </p:txBody>
      </p:sp>
      <p:sp>
        <p:nvSpPr>
          <p:cNvPr id="8" name="object 8"/>
          <p:cNvSpPr/>
          <p:nvPr/>
        </p:nvSpPr>
        <p:spPr>
          <a:xfrm>
            <a:off x="439200" y="2142448"/>
            <a:ext cx="1650071" cy="382629"/>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439199" y="3326280"/>
            <a:ext cx="1077552" cy="349964"/>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439199" y="4616342"/>
            <a:ext cx="1335474" cy="349974"/>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4864841" y="2018398"/>
            <a:ext cx="1650071" cy="324899"/>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4921941" y="4501702"/>
            <a:ext cx="1897671" cy="712438"/>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4921941" y="3390857"/>
            <a:ext cx="2964293" cy="306136"/>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2416797" y="1648624"/>
            <a:ext cx="1391516" cy="106297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2416807" y="2906134"/>
            <a:ext cx="1391506" cy="1060187"/>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2465190" y="4092163"/>
            <a:ext cx="1330038" cy="1095640"/>
          </a:xfrm>
          <a:prstGeom prst="rect">
            <a:avLst/>
          </a:prstGeom>
          <a:blipFill>
            <a:blip r:embed="rId10" cstate="print"/>
            <a:stretch>
              <a:fillRect/>
            </a:stretch>
          </a:blipFill>
        </p:spPr>
        <p:txBody>
          <a:bodyPr wrap="square" lIns="0" tIns="0" rIns="0" bIns="0" rtlCol="0"/>
          <a:lstStyle/>
          <a:p>
            <a:endParaRPr/>
          </a:p>
        </p:txBody>
      </p:sp>
      <p:sp>
        <p:nvSpPr>
          <p:cNvPr id="17" name="object 17"/>
          <p:cNvSpPr/>
          <p:nvPr/>
        </p:nvSpPr>
        <p:spPr>
          <a:xfrm>
            <a:off x="7116673" y="1629295"/>
            <a:ext cx="1391506" cy="1085036"/>
          </a:xfrm>
          <a:prstGeom prst="rect">
            <a:avLst/>
          </a:prstGeom>
          <a:blipFill>
            <a:blip r:embed="rId11" cstate="print"/>
            <a:stretch>
              <a:fillRect/>
            </a:stretch>
          </a:blipFill>
        </p:spPr>
        <p:txBody>
          <a:bodyPr wrap="square" lIns="0" tIns="0" rIns="0" bIns="0" rtlCol="0"/>
          <a:lstStyle/>
          <a:p>
            <a:endParaRPr/>
          </a:p>
        </p:txBody>
      </p:sp>
      <p:sp>
        <p:nvSpPr>
          <p:cNvPr id="18" name="object 18"/>
          <p:cNvSpPr/>
          <p:nvPr/>
        </p:nvSpPr>
        <p:spPr>
          <a:xfrm>
            <a:off x="7116673" y="4093180"/>
            <a:ext cx="1391506" cy="1082282"/>
          </a:xfrm>
          <a:prstGeom prst="rect">
            <a:avLst/>
          </a:prstGeom>
          <a:blipFill>
            <a:blip r:embed="rId12" cstate="print"/>
            <a:stretch>
              <a:fillRect/>
            </a:stretch>
          </a:blipFill>
        </p:spPr>
        <p:txBody>
          <a:bodyPr wrap="square" lIns="0" tIns="0" rIns="0" bIns="0" rtlCol="0"/>
          <a:lstStyle/>
          <a:p>
            <a:endParaRPr/>
          </a:p>
        </p:txBody>
      </p:sp>
      <p:sp>
        <p:nvSpPr>
          <p:cNvPr id="19" name="object 19"/>
          <p:cNvSpPr txBox="1">
            <a:spLocks noGrp="1"/>
          </p:cNvSpPr>
          <p:nvPr>
            <p:ph type="ftr" sz="quarter" idx="5"/>
          </p:nvPr>
        </p:nvSpPr>
        <p:spPr>
          <a:xfrm>
            <a:off x="3028950" y="7984109"/>
            <a:ext cx="3086100" cy="538609"/>
          </a:xfrm>
          <a:prstGeom prst="rect">
            <a:avLst/>
          </a:prstGeom>
        </p:spPr>
        <p:txBody>
          <a:bodyPr vert="horz" wrap="square" lIns="0" tIns="0" rIns="0" bIns="0" rtlCol="0" anchor="ctr">
            <a:spAutoFit/>
          </a:bodyPr>
          <a:lstStyle/>
          <a:p>
            <a:pPr marL="12700">
              <a:lnSpc>
                <a:spcPts val="2090"/>
              </a:lnSpc>
            </a:pPr>
            <a:r>
              <a:rPr spc="-5" dirty="0">
                <a:latin typeface="Calibri" panose="020F0502020204030204" pitchFamily="34" charset="0"/>
                <a:cs typeface="Calibri" panose="020F0502020204030204" pitchFamily="34" charset="0"/>
              </a:rPr>
              <a:t>Fei-Fei Li </a:t>
            </a:r>
            <a:r>
              <a:rPr dirty="0">
                <a:latin typeface="Calibri" panose="020F0502020204030204" pitchFamily="34" charset="0"/>
                <a:cs typeface="Calibri" panose="020F0502020204030204" pitchFamily="34" charset="0"/>
              </a:rPr>
              <a:t>&amp; Justin Johnson &amp; </a:t>
            </a:r>
            <a:r>
              <a:rPr spc="-5" dirty="0">
                <a:latin typeface="Calibri" panose="020F0502020204030204" pitchFamily="34" charset="0"/>
                <a:cs typeface="Calibri" panose="020F0502020204030204" pitchFamily="34" charset="0"/>
              </a:rPr>
              <a:t>Serena</a:t>
            </a:r>
            <a:r>
              <a:rPr spc="-125"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Yeung</a:t>
            </a:r>
          </a:p>
        </p:txBody>
      </p:sp>
      <p:sp>
        <p:nvSpPr>
          <p:cNvPr id="20" name="object 20"/>
          <p:cNvSpPr txBox="1">
            <a:spLocks noGrp="1"/>
          </p:cNvSpPr>
          <p:nvPr>
            <p:ph type="sldNum" sz="quarter" idx="7"/>
          </p:nvPr>
        </p:nvSpPr>
        <p:spPr>
          <a:xfrm>
            <a:off x="6457950" y="8118761"/>
            <a:ext cx="2057400" cy="269304"/>
          </a:xfrm>
          <a:prstGeom prst="rect">
            <a:avLst/>
          </a:prstGeom>
        </p:spPr>
        <p:txBody>
          <a:bodyPr vert="horz" wrap="square" lIns="0" tIns="0" rIns="0" bIns="0" rtlCol="0" anchor="ctr">
            <a:spAutoFit/>
          </a:bodyPr>
          <a:lstStyle/>
          <a:p>
            <a:pPr marL="12700">
              <a:lnSpc>
                <a:spcPts val="2090"/>
              </a:lnSpc>
            </a:pPr>
            <a:r>
              <a:rPr spc="-5" dirty="0">
                <a:latin typeface="Calibri" panose="020F0502020204030204" pitchFamily="34" charset="0"/>
                <a:cs typeface="Calibri" panose="020F0502020204030204" pitchFamily="34" charset="0"/>
              </a:rPr>
              <a:t>Lecture </a:t>
            </a:r>
            <a:r>
              <a:rPr dirty="0">
                <a:latin typeface="Calibri" panose="020F0502020204030204" pitchFamily="34" charset="0"/>
                <a:cs typeface="Calibri" panose="020F0502020204030204" pitchFamily="34" charset="0"/>
              </a:rPr>
              <a:t>4 -</a:t>
            </a:r>
            <a:r>
              <a:rPr spc="-215" dirty="0">
                <a:latin typeface="Calibri" panose="020F0502020204030204" pitchFamily="34" charset="0"/>
                <a:cs typeface="Calibri" panose="020F0502020204030204" pitchFamily="34" charset="0"/>
              </a:rPr>
              <a:t> </a:t>
            </a:r>
            <a:fld id="{81D60167-4931-47E6-BA6A-407CBD079E47}" type="slidenum">
              <a:rPr dirty="0">
                <a:latin typeface="Calibri" panose="020F0502020204030204" pitchFamily="34" charset="0"/>
                <a:cs typeface="Calibri" panose="020F0502020204030204" pitchFamily="34" charset="0"/>
              </a:rPr>
              <a:pPr marL="12700">
                <a:lnSpc>
                  <a:spcPts val="2090"/>
                </a:lnSpc>
              </a:pPr>
              <a:t>40</a:t>
            </a:fld>
            <a:endParaRPr dirty="0">
              <a:latin typeface="Calibri" panose="020F0502020204030204" pitchFamily="34" charset="0"/>
              <a:cs typeface="Calibri" panose="020F0502020204030204" pitchFamily="34" charset="0"/>
            </a:endParaRPr>
          </a:p>
        </p:txBody>
      </p:sp>
      <p:sp>
        <p:nvSpPr>
          <p:cNvPr id="21" name="object 21"/>
          <p:cNvSpPr txBox="1">
            <a:spLocks noGrp="1"/>
          </p:cNvSpPr>
          <p:nvPr>
            <p:ph type="dt" sz="half" idx="6"/>
          </p:nvPr>
        </p:nvSpPr>
        <p:spPr>
          <a:xfrm>
            <a:off x="628650" y="8118761"/>
            <a:ext cx="2057400" cy="269304"/>
          </a:xfrm>
          <a:prstGeom prst="rect">
            <a:avLst/>
          </a:prstGeom>
        </p:spPr>
        <p:txBody>
          <a:bodyPr vert="horz" wrap="square" lIns="0" tIns="0" rIns="0" bIns="0" rtlCol="0" anchor="ctr">
            <a:spAutoFit/>
          </a:bodyPr>
          <a:lstStyle/>
          <a:p>
            <a:pPr marL="12700">
              <a:lnSpc>
                <a:spcPts val="2090"/>
              </a:lnSpc>
            </a:pPr>
            <a:r>
              <a:rPr spc="-5" dirty="0">
                <a:latin typeface="Calibri" panose="020F0502020204030204" pitchFamily="34" charset="0"/>
                <a:cs typeface="Calibri" panose="020F0502020204030204" pitchFamily="34" charset="0"/>
              </a:rPr>
              <a:t>April 12,</a:t>
            </a:r>
            <a:r>
              <a:rPr spc="-9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2018</a:t>
            </a:r>
          </a:p>
        </p:txBody>
      </p:sp>
      <p:sp>
        <p:nvSpPr>
          <p:cNvPr id="23" name="TextBox 22">
            <a:extLst>
              <a:ext uri="{FF2B5EF4-FFF2-40B4-BE49-F238E27FC236}">
                <a16:creationId xmlns:a16="http://schemas.microsoft.com/office/drawing/2014/main" id="{CE592071-9B5A-0ABE-4A7A-2E9B00033279}"/>
              </a:ext>
            </a:extLst>
          </p:cNvPr>
          <p:cNvSpPr txBox="1"/>
          <p:nvPr/>
        </p:nvSpPr>
        <p:spPr>
          <a:xfrm>
            <a:off x="4921941" y="5285019"/>
            <a:ext cx="2964293" cy="369332"/>
          </a:xfrm>
          <a:prstGeom prst="rect">
            <a:avLst/>
          </a:prstGeom>
          <a:noFill/>
        </p:spPr>
        <p:txBody>
          <a:bodyPr wrap="square">
            <a:spAutoFit/>
          </a:bodyPr>
          <a:lstStyle/>
          <a:p>
            <a:r>
              <a:rPr lang="en-US" b="0" i="1" dirty="0">
                <a:solidFill>
                  <a:srgbClr val="C00000"/>
                </a:solidFill>
                <a:effectLst/>
                <a:latin typeface="Roboto" panose="020F0502020204030204" pitchFamily="34" charset="0"/>
              </a:rPr>
              <a:t>Exponential Linear Unit</a:t>
            </a:r>
            <a:endParaRPr lang="en-US" i="1" dirty="0">
              <a:solidFill>
                <a:srgbClr val="C00000"/>
              </a:solidFill>
            </a:endParaRPr>
          </a:p>
        </p:txBody>
      </p:sp>
    </p:spTree>
    <p:extLst>
      <p:ext uri="{BB962C8B-B14F-4D97-AF65-F5344CB8AC3E}">
        <p14:creationId xmlns:p14="http://schemas.microsoft.com/office/powerpoint/2010/main" val="4169416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3033" y="178438"/>
            <a:ext cx="7886700" cy="1325563"/>
          </a:xfrm>
        </p:spPr>
        <p:txBody>
          <a:bodyPr/>
          <a:lstStyle/>
          <a:p>
            <a:r>
              <a:rPr lang="en-US" altLang="zh-TW" dirty="0"/>
              <a:t>Example of Neural Network </a:t>
            </a:r>
            <a:endParaRPr lang="zh-TW" altLang="en-US" dirty="0"/>
          </a:p>
        </p:txBody>
      </p:sp>
      <p:cxnSp>
        <p:nvCxnSpPr>
          <p:cNvPr id="13"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1108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3327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5527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nvGrpSpPr>
          <p:cNvPr id="123" name="群組 122"/>
          <p:cNvGrpSpPr/>
          <p:nvPr/>
        </p:nvGrpSpPr>
        <p:grpSpPr>
          <a:xfrm>
            <a:off x="2471151" y="2274449"/>
            <a:ext cx="458287" cy="838405"/>
            <a:chOff x="10102194" y="1939763"/>
            <a:chExt cx="458287" cy="838405"/>
          </a:xfrm>
        </p:grpSpPr>
        <p:sp>
          <p:nvSpPr>
            <p:cNvPr id="117" name="矩形 116"/>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10118802" y="2316503"/>
              <a:ext cx="441679"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131" name="群組 130"/>
          <p:cNvGrpSpPr/>
          <p:nvPr/>
        </p:nvGrpSpPr>
        <p:grpSpPr>
          <a:xfrm>
            <a:off x="2480676" y="3823788"/>
            <a:ext cx="458287" cy="838405"/>
            <a:chOff x="10102194" y="1939763"/>
            <a:chExt cx="458287" cy="838405"/>
          </a:xfrm>
        </p:grpSpPr>
        <p:sp>
          <p:nvSpPr>
            <p:cNvPr id="132" name="矩形 13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sp>
        <p:nvSpPr>
          <p:cNvPr id="135" name="文字方塊 134"/>
          <p:cNvSpPr txBox="1"/>
          <p:nvPr/>
        </p:nvSpPr>
        <p:spPr>
          <a:xfrm>
            <a:off x="2410434" y="1640959"/>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2296396" y="3244826"/>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3109050" y="160202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3131369" y="320755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140" name="文字方塊 139"/>
          <p:cNvSpPr txBox="1"/>
          <p:nvPr/>
        </p:nvSpPr>
        <p:spPr>
          <a:xfrm>
            <a:off x="3953237" y="1672423"/>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1" name="文字方塊 140"/>
          <p:cNvSpPr txBox="1"/>
          <p:nvPr/>
        </p:nvSpPr>
        <p:spPr>
          <a:xfrm>
            <a:off x="4120328" y="2260740"/>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2" name="文字方塊 141"/>
          <p:cNvSpPr txBox="1"/>
          <p:nvPr/>
        </p:nvSpPr>
        <p:spPr>
          <a:xfrm>
            <a:off x="3818032" y="3777870"/>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3" name="文字方塊 142"/>
          <p:cNvSpPr txBox="1"/>
          <p:nvPr/>
        </p:nvSpPr>
        <p:spPr>
          <a:xfrm>
            <a:off x="3970311" y="3207558"/>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4" name="文字方塊 143"/>
          <p:cNvSpPr txBox="1"/>
          <p:nvPr/>
        </p:nvSpPr>
        <p:spPr>
          <a:xfrm>
            <a:off x="6126016" y="1673340"/>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145" name="文字方塊 144"/>
          <p:cNvSpPr txBox="1"/>
          <p:nvPr/>
        </p:nvSpPr>
        <p:spPr>
          <a:xfrm>
            <a:off x="6293107" y="2261657"/>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6" name="文字方塊 145"/>
          <p:cNvSpPr txBox="1"/>
          <p:nvPr/>
        </p:nvSpPr>
        <p:spPr>
          <a:xfrm>
            <a:off x="5990811" y="3778787"/>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147" name="文字方塊 146"/>
          <p:cNvSpPr txBox="1"/>
          <p:nvPr/>
        </p:nvSpPr>
        <p:spPr>
          <a:xfrm>
            <a:off x="6143090" y="3208475"/>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50" name="文字方塊 149"/>
          <p:cNvSpPr txBox="1"/>
          <p:nvPr/>
        </p:nvSpPr>
        <p:spPr>
          <a:xfrm>
            <a:off x="5252837" y="166543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0.86</a:t>
            </a:r>
            <a:endParaRPr lang="zh-TW" altLang="en-US" sz="2400" dirty="0">
              <a:solidFill>
                <a:srgbClr val="0000FF"/>
              </a:solidFill>
            </a:endParaRPr>
          </a:p>
        </p:txBody>
      </p:sp>
      <p:sp>
        <p:nvSpPr>
          <p:cNvPr id="151" name="文字方塊 150"/>
          <p:cNvSpPr txBox="1"/>
          <p:nvPr/>
        </p:nvSpPr>
        <p:spPr>
          <a:xfrm>
            <a:off x="5275156" y="327096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0.11</a:t>
            </a:r>
            <a:endParaRPr lang="zh-TW" altLang="en-US" sz="2400" dirty="0">
              <a:solidFill>
                <a:srgbClr val="0000FF"/>
              </a:solidFill>
            </a:endParaRPr>
          </a:p>
        </p:txBody>
      </p:sp>
      <p:sp>
        <p:nvSpPr>
          <p:cNvPr id="154" name="文字方塊 153"/>
          <p:cNvSpPr txBox="1"/>
          <p:nvPr/>
        </p:nvSpPr>
        <p:spPr>
          <a:xfrm>
            <a:off x="7505772" y="162619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0.62</a:t>
            </a:r>
            <a:endParaRPr lang="zh-TW" altLang="en-US" sz="2400" dirty="0">
              <a:solidFill>
                <a:srgbClr val="0000FF"/>
              </a:solidFill>
            </a:endParaRPr>
          </a:p>
        </p:txBody>
      </p:sp>
      <p:sp>
        <p:nvSpPr>
          <p:cNvPr id="155" name="文字方塊 154"/>
          <p:cNvSpPr txBox="1"/>
          <p:nvPr/>
        </p:nvSpPr>
        <p:spPr>
          <a:xfrm>
            <a:off x="7528091" y="3231730"/>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0.83</a:t>
            </a:r>
            <a:endParaRPr lang="zh-TW" altLang="en-US" sz="2400" dirty="0">
              <a:solidFill>
                <a:srgbClr val="0000FF"/>
              </a:solidFill>
            </a:endParaRPr>
          </a:p>
        </p:txBody>
      </p:sp>
      <p:grpSp>
        <p:nvGrpSpPr>
          <p:cNvPr id="97" name="群組 96"/>
          <p:cNvGrpSpPr/>
          <p:nvPr/>
        </p:nvGrpSpPr>
        <p:grpSpPr>
          <a:xfrm>
            <a:off x="4673795" y="2262334"/>
            <a:ext cx="458287" cy="838405"/>
            <a:chOff x="10102194" y="1939763"/>
            <a:chExt cx="458287" cy="838405"/>
          </a:xfrm>
        </p:grpSpPr>
        <p:sp>
          <p:nvSpPr>
            <p:cNvPr id="98"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字方塊 101"/>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05" name="群組 104"/>
          <p:cNvGrpSpPr/>
          <p:nvPr/>
        </p:nvGrpSpPr>
        <p:grpSpPr>
          <a:xfrm>
            <a:off x="4676173" y="3786657"/>
            <a:ext cx="458287" cy="838405"/>
            <a:chOff x="10102194" y="1939763"/>
            <a:chExt cx="458287" cy="838405"/>
          </a:xfrm>
        </p:grpSpPr>
        <p:sp>
          <p:nvSpPr>
            <p:cNvPr id="118"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2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25" name="群組 124"/>
          <p:cNvGrpSpPr/>
          <p:nvPr/>
        </p:nvGrpSpPr>
        <p:grpSpPr>
          <a:xfrm>
            <a:off x="6852035" y="2257142"/>
            <a:ext cx="458287" cy="838405"/>
            <a:chOff x="10102194" y="1939763"/>
            <a:chExt cx="458287" cy="838405"/>
          </a:xfrm>
        </p:grpSpPr>
        <p:sp>
          <p:nvSpPr>
            <p:cNvPr id="126"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文字方塊 127"/>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129" name="群組 128"/>
          <p:cNvGrpSpPr/>
          <p:nvPr/>
        </p:nvGrpSpPr>
        <p:grpSpPr>
          <a:xfrm>
            <a:off x="6906115" y="3813978"/>
            <a:ext cx="458287" cy="838405"/>
            <a:chOff x="10102194" y="1939763"/>
            <a:chExt cx="458287" cy="838405"/>
          </a:xfrm>
        </p:grpSpPr>
        <p:sp>
          <p:nvSpPr>
            <p:cNvPr id="130"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sp>
        <p:nvSpPr>
          <p:cNvPr id="121" name="矩形 120"/>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7" name="矩形 136"/>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2" name="文字方塊 151"/>
          <p:cNvSpPr txBox="1"/>
          <p:nvPr/>
        </p:nvSpPr>
        <p:spPr>
          <a:xfrm>
            <a:off x="760961" y="1978208"/>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53" name="文字方塊 152"/>
          <p:cNvSpPr txBox="1"/>
          <p:nvPr/>
        </p:nvSpPr>
        <p:spPr>
          <a:xfrm>
            <a:off x="655177" y="3577639"/>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pic>
        <p:nvPicPr>
          <p:cNvPr id="2050" name="Picture 2" descr="Performance Analysis of Sigmoid and Relu Activation Functions in Deep  Neural Network | SpringerLink">
            <a:extLst>
              <a:ext uri="{FF2B5EF4-FFF2-40B4-BE49-F238E27FC236}">
                <a16:creationId xmlns:a16="http://schemas.microsoft.com/office/drawing/2014/main" id="{43E9D389-912F-DC01-B3D3-DD3BA9A41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9390" y="44921"/>
            <a:ext cx="1804354" cy="1461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29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P spid="154" grpId="0" animBg="1"/>
      <p:bldP spid="15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1108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3327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5527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nvGrpSpPr>
          <p:cNvPr id="123" name="群組 122"/>
          <p:cNvGrpSpPr/>
          <p:nvPr/>
        </p:nvGrpSpPr>
        <p:grpSpPr>
          <a:xfrm>
            <a:off x="2471151" y="2274449"/>
            <a:ext cx="458287" cy="838405"/>
            <a:chOff x="10102194" y="1939763"/>
            <a:chExt cx="458287" cy="838405"/>
          </a:xfrm>
        </p:grpSpPr>
        <p:sp>
          <p:nvSpPr>
            <p:cNvPr id="117" name="矩形 116"/>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10118802" y="2316503"/>
              <a:ext cx="441679"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131" name="群組 130"/>
          <p:cNvGrpSpPr/>
          <p:nvPr/>
        </p:nvGrpSpPr>
        <p:grpSpPr>
          <a:xfrm>
            <a:off x="2480676" y="3823788"/>
            <a:ext cx="458287" cy="838405"/>
            <a:chOff x="10102194" y="1939763"/>
            <a:chExt cx="458287" cy="838405"/>
          </a:xfrm>
        </p:grpSpPr>
        <p:sp>
          <p:nvSpPr>
            <p:cNvPr id="132" name="矩形 13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sp>
        <p:nvSpPr>
          <p:cNvPr id="138" name="文字方塊 137"/>
          <p:cNvSpPr txBox="1"/>
          <p:nvPr/>
        </p:nvSpPr>
        <p:spPr>
          <a:xfrm>
            <a:off x="3109050" y="160202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0.73</a:t>
            </a:r>
            <a:endParaRPr lang="zh-TW" altLang="en-US" sz="2400" dirty="0">
              <a:solidFill>
                <a:srgbClr val="0000FF"/>
              </a:solidFill>
            </a:endParaRPr>
          </a:p>
        </p:txBody>
      </p:sp>
      <p:sp>
        <p:nvSpPr>
          <p:cNvPr id="139" name="文字方塊 138"/>
          <p:cNvSpPr txBox="1"/>
          <p:nvPr/>
        </p:nvSpPr>
        <p:spPr>
          <a:xfrm>
            <a:off x="3075361" y="320755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0.5</a:t>
            </a:r>
            <a:endParaRPr lang="zh-TW" altLang="en-US" sz="2400" dirty="0">
              <a:solidFill>
                <a:srgbClr val="0000FF"/>
              </a:solidFill>
            </a:endParaRPr>
          </a:p>
        </p:txBody>
      </p:sp>
      <p:sp>
        <p:nvSpPr>
          <p:cNvPr id="140" name="文字方塊 139"/>
          <p:cNvSpPr txBox="1"/>
          <p:nvPr/>
        </p:nvSpPr>
        <p:spPr>
          <a:xfrm>
            <a:off x="3953237" y="1672423"/>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1" name="文字方塊 140"/>
          <p:cNvSpPr txBox="1"/>
          <p:nvPr/>
        </p:nvSpPr>
        <p:spPr>
          <a:xfrm>
            <a:off x="4120328" y="2260740"/>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2" name="文字方塊 141"/>
          <p:cNvSpPr txBox="1"/>
          <p:nvPr/>
        </p:nvSpPr>
        <p:spPr>
          <a:xfrm>
            <a:off x="3818032" y="3777870"/>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3" name="文字方塊 142"/>
          <p:cNvSpPr txBox="1"/>
          <p:nvPr/>
        </p:nvSpPr>
        <p:spPr>
          <a:xfrm>
            <a:off x="3970311" y="3207558"/>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4" name="文字方塊 143"/>
          <p:cNvSpPr txBox="1"/>
          <p:nvPr/>
        </p:nvSpPr>
        <p:spPr>
          <a:xfrm>
            <a:off x="6126016" y="1673340"/>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145" name="文字方塊 144"/>
          <p:cNvSpPr txBox="1"/>
          <p:nvPr/>
        </p:nvSpPr>
        <p:spPr>
          <a:xfrm>
            <a:off x="6293107" y="2261657"/>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6" name="文字方塊 145"/>
          <p:cNvSpPr txBox="1"/>
          <p:nvPr/>
        </p:nvSpPr>
        <p:spPr>
          <a:xfrm>
            <a:off x="5990811" y="3778787"/>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147" name="文字方塊 146"/>
          <p:cNvSpPr txBox="1"/>
          <p:nvPr/>
        </p:nvSpPr>
        <p:spPr>
          <a:xfrm>
            <a:off x="6143090" y="3208475"/>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50" name="文字方塊 149"/>
          <p:cNvSpPr txBox="1"/>
          <p:nvPr/>
        </p:nvSpPr>
        <p:spPr>
          <a:xfrm>
            <a:off x="5215605" y="1556516"/>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0.72</a:t>
            </a:r>
            <a:endParaRPr lang="zh-TW" altLang="en-US" sz="2400" dirty="0">
              <a:solidFill>
                <a:srgbClr val="0000FF"/>
              </a:solidFill>
            </a:endParaRPr>
          </a:p>
        </p:txBody>
      </p:sp>
      <p:sp>
        <p:nvSpPr>
          <p:cNvPr id="151" name="文字方塊 150"/>
          <p:cNvSpPr txBox="1"/>
          <p:nvPr/>
        </p:nvSpPr>
        <p:spPr>
          <a:xfrm>
            <a:off x="5275156" y="327096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154" name="文字方塊 153"/>
          <p:cNvSpPr txBox="1"/>
          <p:nvPr/>
        </p:nvSpPr>
        <p:spPr>
          <a:xfrm>
            <a:off x="7540144" y="1574623"/>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0.51</a:t>
            </a:r>
            <a:endParaRPr lang="zh-TW" altLang="en-US" sz="2400" dirty="0">
              <a:solidFill>
                <a:srgbClr val="0000FF"/>
              </a:solidFill>
            </a:endParaRPr>
          </a:p>
        </p:txBody>
      </p:sp>
      <p:sp>
        <p:nvSpPr>
          <p:cNvPr id="155" name="文字方塊 154"/>
          <p:cNvSpPr txBox="1"/>
          <p:nvPr/>
        </p:nvSpPr>
        <p:spPr>
          <a:xfrm>
            <a:off x="7621461" y="3228414"/>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0.85</a:t>
            </a:r>
            <a:endParaRPr lang="zh-TW" altLang="en-US" sz="2400" dirty="0">
              <a:solidFill>
                <a:srgbClr val="0000FF"/>
              </a:solidFill>
            </a:endParaRPr>
          </a:p>
        </p:txBody>
      </p:sp>
      <p:grpSp>
        <p:nvGrpSpPr>
          <p:cNvPr id="97" name="群組 96"/>
          <p:cNvGrpSpPr/>
          <p:nvPr/>
        </p:nvGrpSpPr>
        <p:grpSpPr>
          <a:xfrm>
            <a:off x="4673795" y="2262334"/>
            <a:ext cx="458287" cy="838405"/>
            <a:chOff x="10102194" y="1939763"/>
            <a:chExt cx="458287" cy="838405"/>
          </a:xfrm>
        </p:grpSpPr>
        <p:sp>
          <p:nvSpPr>
            <p:cNvPr id="98"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字方塊 101"/>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05" name="群組 104"/>
          <p:cNvGrpSpPr/>
          <p:nvPr/>
        </p:nvGrpSpPr>
        <p:grpSpPr>
          <a:xfrm>
            <a:off x="4676173" y="3786657"/>
            <a:ext cx="458287" cy="838405"/>
            <a:chOff x="10102194" y="1939763"/>
            <a:chExt cx="458287" cy="838405"/>
          </a:xfrm>
        </p:grpSpPr>
        <p:sp>
          <p:nvSpPr>
            <p:cNvPr id="118"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2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25" name="群組 124"/>
          <p:cNvGrpSpPr/>
          <p:nvPr/>
        </p:nvGrpSpPr>
        <p:grpSpPr>
          <a:xfrm>
            <a:off x="6852035" y="2257142"/>
            <a:ext cx="458287" cy="838405"/>
            <a:chOff x="10102194" y="1939763"/>
            <a:chExt cx="458287" cy="838405"/>
          </a:xfrm>
        </p:grpSpPr>
        <p:sp>
          <p:nvSpPr>
            <p:cNvPr id="126"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文字方塊 127"/>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129" name="群組 128"/>
          <p:cNvGrpSpPr/>
          <p:nvPr/>
        </p:nvGrpSpPr>
        <p:grpSpPr>
          <a:xfrm>
            <a:off x="6906115" y="3813978"/>
            <a:ext cx="458287" cy="838405"/>
            <a:chOff x="10102194" y="1939763"/>
            <a:chExt cx="458287" cy="838405"/>
          </a:xfrm>
        </p:grpSpPr>
        <p:sp>
          <p:nvSpPr>
            <p:cNvPr id="130"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mc:AlternateContent xmlns:mc="http://schemas.openxmlformats.org/markup-compatibility/2006" xmlns:a14="http://schemas.microsoft.com/office/drawing/2010/main">
        <mc:Choice Requires="a14">
          <p:sp>
            <p:nvSpPr>
              <p:cNvPr id="103" name="文字方塊 102"/>
              <p:cNvSpPr txBox="1"/>
              <p:nvPr/>
            </p:nvSpPr>
            <p:spPr>
              <a:xfrm>
                <a:off x="5821153" y="4944894"/>
                <a:ext cx="2561855" cy="7272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d>
                        <m:dPr>
                          <m:ctrlPr>
                            <a:rPr lang="en-US" altLang="zh-TW" sz="2800" b="0" i="1" smtClean="0">
                              <a:latin typeface="Cambria Math" panose="02040503050406030204" pitchFamily="18" charset="0"/>
                            </a:rPr>
                          </m:ctrlPr>
                        </m:dPr>
                        <m:e>
                          <m:d>
                            <m:dPr>
                              <m:begChr m:val="["/>
                              <m:endChr m:val="]"/>
                              <m:ctrlPr>
                                <a:rPr lang="en-US" altLang="zh-TW" sz="2800" b="0" i="1" smtClean="0">
                                  <a:latin typeface="Cambria Math" panose="02040503050406030204" pitchFamily="18" charset="0"/>
                                </a:rPr>
                              </m:ctrlPr>
                            </m:dPr>
                            <m:e>
                              <m:m>
                                <m:mPr>
                                  <m:mcs>
                                    <m:mc>
                                      <m:mcPr>
                                        <m:count m:val="1"/>
                                        <m:mcJc m:val="center"/>
                                      </m:mcPr>
                                    </m:mc>
                                  </m:mcs>
                                  <m:ctrlPr>
                                    <a:rPr lang="en-US" altLang="zh-TW" sz="2800" b="0" i="1" smtClean="0">
                                      <a:latin typeface="Cambria Math" panose="02040503050406030204" pitchFamily="18" charset="0"/>
                                    </a:rPr>
                                  </m:ctrlPr>
                                </m:mPr>
                                <m:mr>
                                  <m:e>
                                    <m:r>
                                      <a:rPr lang="en-US" altLang="zh-TW" sz="2800" b="0" i="1" smtClean="0">
                                        <a:latin typeface="Cambria Math" panose="02040503050406030204" pitchFamily="18" charset="0"/>
                                      </a:rPr>
                                      <m:t>0</m:t>
                                    </m:r>
                                  </m:e>
                                </m:mr>
                                <m:mr>
                                  <m:e>
                                    <m:r>
                                      <a:rPr lang="en-US" altLang="zh-TW" sz="2800" b="0" i="1" smtClean="0">
                                        <a:latin typeface="Cambria Math" panose="02040503050406030204" pitchFamily="18" charset="0"/>
                                      </a:rPr>
                                      <m:t>0</m:t>
                                    </m:r>
                                  </m:e>
                                </m:mr>
                              </m:m>
                            </m:e>
                          </m:d>
                        </m:e>
                      </m:d>
                      <m:r>
                        <a:rPr lang="en-US" altLang="zh-TW" sz="2800" b="0" i="1" smtClean="0">
                          <a:latin typeface="Cambria Math" panose="02040503050406030204" pitchFamily="18" charset="0"/>
                        </a:rPr>
                        <m:t>=</m:t>
                      </m:r>
                      <m:d>
                        <m:dPr>
                          <m:begChr m:val="["/>
                          <m:endChr m:val="]"/>
                          <m:ctrlPr>
                            <a:rPr lang="en-US" altLang="zh-TW" sz="2800" i="1">
                              <a:latin typeface="Cambria Math" panose="02040503050406030204" pitchFamily="18" charset="0"/>
                            </a:rPr>
                          </m:ctrlPr>
                        </m:dPr>
                        <m:e>
                          <m:m>
                            <m:mPr>
                              <m:mcs>
                                <m:mc>
                                  <m:mcPr>
                                    <m:count m:val="1"/>
                                    <m:mcJc m:val="center"/>
                                  </m:mcPr>
                                </m:mc>
                              </m:mcs>
                              <m:ctrlPr>
                                <a:rPr lang="en-US" altLang="zh-TW" sz="2800" i="1">
                                  <a:latin typeface="Cambria Math" panose="02040503050406030204" pitchFamily="18" charset="0"/>
                                </a:rPr>
                              </m:ctrlPr>
                            </m:mPr>
                            <m:mr>
                              <m:e>
                                <m:r>
                                  <m:rPr>
                                    <m:brk m:alnAt="7"/>
                                  </m:rPr>
                                  <a:rPr lang="en-US" altLang="zh-TW" sz="2800" b="0" i="1" smtClean="0">
                                    <a:latin typeface="Cambria Math" panose="02040503050406030204" pitchFamily="18" charset="0"/>
                                  </a:rPr>
                                  <m:t>0</m:t>
                                </m:r>
                                <m:r>
                                  <a:rPr lang="en-US" altLang="zh-TW" sz="2800" b="0" i="1" smtClean="0">
                                    <a:latin typeface="Cambria Math" panose="02040503050406030204" pitchFamily="18" charset="0"/>
                                  </a:rPr>
                                  <m:t>.51</m:t>
                                </m:r>
                              </m:e>
                            </m:mr>
                            <m:mr>
                              <m:e>
                                <m:r>
                                  <a:rPr lang="en-US" altLang="zh-TW" sz="2800" b="0" i="1" smtClean="0">
                                    <a:latin typeface="Cambria Math" panose="02040503050406030204" pitchFamily="18" charset="0"/>
                                  </a:rPr>
                                  <m:t>0.85</m:t>
                                </m:r>
                              </m:e>
                            </m:mr>
                          </m:m>
                        </m:e>
                      </m:d>
                    </m:oMath>
                  </m:oMathPara>
                </a14:m>
                <a:endParaRPr lang="zh-TW" altLang="en-US" sz="2800" dirty="0"/>
              </a:p>
            </p:txBody>
          </p:sp>
        </mc:Choice>
        <mc:Fallback xmlns="">
          <p:sp>
            <p:nvSpPr>
              <p:cNvPr id="103" name="文字方塊 102"/>
              <p:cNvSpPr txBox="1">
                <a:spLocks noRot="1" noChangeAspect="1" noMove="1" noResize="1" noEditPoints="1" noAdjustHandles="1" noChangeArrowheads="1" noChangeShapeType="1" noTextEdit="1"/>
              </p:cNvSpPr>
              <p:nvPr/>
            </p:nvSpPr>
            <p:spPr>
              <a:xfrm>
                <a:off x="5821153" y="4944894"/>
                <a:ext cx="2561855" cy="727250"/>
              </a:xfrm>
              <a:prstGeom prst="rect">
                <a:avLst/>
              </a:prstGeom>
              <a:blipFill rotWithShape="0">
                <a:blip r:embed="rId12"/>
                <a:stretch>
                  <a:fillRect/>
                </a:stretch>
              </a:blipFill>
            </p:spPr>
            <p:txBody>
              <a:bodyPr/>
              <a:lstStyle/>
              <a:p>
                <a:r>
                  <a:rPr lang="zh-TW" altLang="en-US">
                    <a:noFill/>
                  </a:rPr>
                  <a:t> </a:t>
                </a:r>
              </a:p>
            </p:txBody>
          </p:sp>
        </mc:Fallback>
      </mc:AlternateContent>
      <p:sp>
        <p:nvSpPr>
          <p:cNvPr id="4" name="文字方塊 3"/>
          <p:cNvSpPr txBox="1"/>
          <p:nvPr/>
        </p:nvSpPr>
        <p:spPr>
          <a:xfrm>
            <a:off x="975595" y="5969249"/>
            <a:ext cx="7376191"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Different parameters define different function </a:t>
            </a:r>
            <a:endParaRPr lang="zh-TW" altLang="en-US" sz="2800" dirty="0"/>
          </a:p>
        </p:txBody>
      </p:sp>
      <mc:AlternateContent xmlns:mc="http://schemas.openxmlformats.org/markup-compatibility/2006" xmlns:a14="http://schemas.microsoft.com/office/drawing/2010/main">
        <mc:Choice Requires="a14">
          <p:sp>
            <p:nvSpPr>
              <p:cNvPr id="121" name="文字方塊 120"/>
              <p:cNvSpPr txBox="1"/>
              <p:nvPr/>
            </p:nvSpPr>
            <p:spPr>
              <a:xfrm>
                <a:off x="2727524" y="4962387"/>
                <a:ext cx="2829557"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d>
                        <m:dPr>
                          <m:ctrlPr>
                            <a:rPr lang="en-US" altLang="zh-TW" sz="2800" b="0" i="1" smtClean="0">
                              <a:latin typeface="Cambria Math" panose="02040503050406030204" pitchFamily="18" charset="0"/>
                            </a:rPr>
                          </m:ctrlPr>
                        </m:dPr>
                        <m:e>
                          <m:d>
                            <m:dPr>
                              <m:begChr m:val="["/>
                              <m:endChr m:val="]"/>
                              <m:ctrlPr>
                                <a:rPr lang="en-US" altLang="zh-TW" sz="2800" b="0" i="1" smtClean="0">
                                  <a:latin typeface="Cambria Math" panose="02040503050406030204" pitchFamily="18" charset="0"/>
                                </a:rPr>
                              </m:ctrlPr>
                            </m:dPr>
                            <m:e>
                              <m:m>
                                <m:mPr>
                                  <m:mcs>
                                    <m:mc>
                                      <m:mcPr>
                                        <m:count m:val="1"/>
                                        <m:mcJc m:val="center"/>
                                      </m:mcPr>
                                    </m:mc>
                                  </m:mcs>
                                  <m:ctrlPr>
                                    <a:rPr lang="en-US" altLang="zh-TW" sz="2800" b="0" i="1" smtClean="0">
                                      <a:latin typeface="Cambria Math" panose="02040503050406030204" pitchFamily="18" charset="0"/>
                                    </a:rPr>
                                  </m:ctrlPr>
                                </m:mPr>
                                <m:mr>
                                  <m:e>
                                    <m:r>
                                      <m:rPr>
                                        <m:brk m:alnAt="7"/>
                                      </m:rPr>
                                      <a:rPr lang="en-US" altLang="zh-TW" sz="2800" b="0" i="1" smtClean="0">
                                        <a:latin typeface="Cambria Math" panose="02040503050406030204" pitchFamily="18" charset="0"/>
                                      </a:rPr>
                                      <m:t>1</m:t>
                                    </m:r>
                                  </m:e>
                                </m:mr>
                                <m:mr>
                                  <m:e>
                                    <m:r>
                                      <a:rPr lang="en-US" altLang="zh-TW" sz="2800" b="0" i="1" smtClean="0">
                                        <a:latin typeface="Cambria Math" panose="02040503050406030204" pitchFamily="18" charset="0"/>
                                      </a:rPr>
                                      <m:t>−1</m:t>
                                    </m:r>
                                  </m:e>
                                </m:mr>
                              </m:m>
                            </m:e>
                          </m:d>
                        </m:e>
                      </m:d>
                      <m:r>
                        <a:rPr lang="en-US" altLang="zh-TW" sz="2800" b="0" i="1" smtClean="0">
                          <a:latin typeface="Cambria Math" panose="02040503050406030204" pitchFamily="18" charset="0"/>
                        </a:rPr>
                        <m:t>=</m:t>
                      </m:r>
                      <m:d>
                        <m:dPr>
                          <m:begChr m:val="["/>
                          <m:endChr m:val="]"/>
                          <m:ctrlPr>
                            <a:rPr lang="en-US" altLang="zh-TW" sz="2800" i="1">
                              <a:latin typeface="Cambria Math" panose="02040503050406030204" pitchFamily="18" charset="0"/>
                            </a:rPr>
                          </m:ctrlPr>
                        </m:dPr>
                        <m:e>
                          <m:m>
                            <m:mPr>
                              <m:mcs>
                                <m:mc>
                                  <m:mcPr>
                                    <m:count m:val="1"/>
                                    <m:mcJc m:val="center"/>
                                  </m:mcPr>
                                </m:mc>
                              </m:mcs>
                              <m:ctrlPr>
                                <a:rPr lang="en-US" altLang="zh-TW" sz="2800" i="1">
                                  <a:latin typeface="Cambria Math" panose="02040503050406030204" pitchFamily="18" charset="0"/>
                                </a:rPr>
                              </m:ctrlPr>
                            </m:mPr>
                            <m:mr>
                              <m:e>
                                <m:r>
                                  <m:rPr>
                                    <m:brk m:alnAt="7"/>
                                  </m:rPr>
                                  <a:rPr lang="en-US" altLang="zh-TW" sz="2800" b="0" i="1" smtClean="0">
                                    <a:latin typeface="Cambria Math" panose="02040503050406030204" pitchFamily="18" charset="0"/>
                                  </a:rPr>
                                  <m:t>0</m:t>
                                </m:r>
                                <m:r>
                                  <a:rPr lang="en-US" altLang="zh-TW" sz="2800" b="0" i="1" smtClean="0">
                                    <a:latin typeface="Cambria Math" panose="02040503050406030204" pitchFamily="18" charset="0"/>
                                  </a:rPr>
                                  <m:t>.62</m:t>
                                </m:r>
                              </m:e>
                            </m:mr>
                            <m:mr>
                              <m:e>
                                <m:r>
                                  <a:rPr lang="en-US" altLang="zh-TW" sz="2800" b="0" i="1" smtClean="0">
                                    <a:latin typeface="Cambria Math" panose="02040503050406030204" pitchFamily="18" charset="0"/>
                                  </a:rPr>
                                  <m:t>0.83</m:t>
                                </m:r>
                              </m:e>
                            </m:mr>
                          </m:m>
                        </m:e>
                      </m:d>
                    </m:oMath>
                  </m:oMathPara>
                </a14:m>
                <a:endParaRPr lang="zh-TW" altLang="en-US" sz="2800" dirty="0"/>
              </a:p>
            </p:txBody>
          </p:sp>
        </mc:Choice>
        <mc:Fallback xmlns="">
          <p:sp>
            <p:nvSpPr>
              <p:cNvPr id="121" name="文字方塊 120"/>
              <p:cNvSpPr txBox="1">
                <a:spLocks noRot="1" noChangeAspect="1" noMove="1" noResize="1" noEditPoints="1" noAdjustHandles="1" noChangeArrowheads="1" noChangeShapeType="1" noTextEdit="1"/>
              </p:cNvSpPr>
              <p:nvPr/>
            </p:nvSpPr>
            <p:spPr>
              <a:xfrm>
                <a:off x="2727524" y="4962387"/>
                <a:ext cx="2829557" cy="718466"/>
              </a:xfrm>
              <a:prstGeom prst="rect">
                <a:avLst/>
              </a:prstGeom>
              <a:blipFill rotWithShape="0">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7" name="文字方塊 136"/>
              <p:cNvSpPr txBox="1"/>
              <p:nvPr/>
            </p:nvSpPr>
            <p:spPr>
              <a:xfrm>
                <a:off x="446183" y="4859312"/>
                <a:ext cx="175855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𝑅</m:t>
                          </m:r>
                        </m:e>
                        <m:sup>
                          <m:r>
                            <a:rPr lang="en-US" altLang="zh-TW" sz="2800" b="0" i="1" smtClean="0">
                              <a:latin typeface="Cambria Math" panose="02040503050406030204" pitchFamily="18" charset="0"/>
                            </a:rPr>
                            <m:t>2</m:t>
                          </m:r>
                        </m:sup>
                      </m:sSup>
                      <m:r>
                        <a:rPr lang="en-US" altLang="zh-TW" sz="2800" b="0" i="1" smtClean="0">
                          <a:latin typeface="Cambria Math" panose="02040503050406030204" pitchFamily="18" charset="0"/>
                          <a:ea typeface="Cambria Math" panose="02040503050406030204" pitchFamily="18" charset="0"/>
                        </a:rPr>
                        <m:t>→</m:t>
                      </m:r>
                      <m:sSup>
                        <m:sSupPr>
                          <m:ctrlPr>
                            <a:rPr lang="en-US" altLang="zh-TW" sz="2800" b="0" i="1" smtClean="0">
                              <a:latin typeface="Cambria Math" panose="02040503050406030204" pitchFamily="18" charset="0"/>
                              <a:ea typeface="Cambria Math" panose="02040503050406030204" pitchFamily="18" charset="0"/>
                            </a:rPr>
                          </m:ctrlPr>
                        </m:sSupPr>
                        <m:e>
                          <m:r>
                            <a:rPr lang="en-US" altLang="zh-TW" sz="2800" b="0" i="1" smtClean="0">
                              <a:latin typeface="Cambria Math" panose="02040503050406030204" pitchFamily="18" charset="0"/>
                              <a:ea typeface="Cambria Math" panose="02040503050406030204" pitchFamily="18" charset="0"/>
                            </a:rPr>
                            <m:t>𝑅</m:t>
                          </m:r>
                        </m:e>
                        <m:sup>
                          <m:r>
                            <a:rPr lang="en-US" altLang="zh-TW" sz="2800" b="0" i="1" smtClean="0">
                              <a:latin typeface="Cambria Math" panose="02040503050406030204" pitchFamily="18" charset="0"/>
                              <a:ea typeface="Cambria Math" panose="02040503050406030204" pitchFamily="18" charset="0"/>
                            </a:rPr>
                            <m:t>2</m:t>
                          </m:r>
                        </m:sup>
                      </m:sSup>
                    </m:oMath>
                  </m:oMathPara>
                </a14:m>
                <a:endParaRPr lang="zh-TW" altLang="en-US" sz="2800" dirty="0"/>
              </a:p>
            </p:txBody>
          </p:sp>
        </mc:Choice>
        <mc:Fallback xmlns="">
          <p:sp>
            <p:nvSpPr>
              <p:cNvPr id="137" name="文字方塊 136"/>
              <p:cNvSpPr txBox="1">
                <a:spLocks noRot="1" noChangeAspect="1" noMove="1" noResize="1" noEditPoints="1" noAdjustHandles="1" noChangeArrowheads="1" noChangeShapeType="1" noTextEdit="1"/>
              </p:cNvSpPr>
              <p:nvPr/>
            </p:nvSpPr>
            <p:spPr>
              <a:xfrm>
                <a:off x="446183" y="4859312"/>
                <a:ext cx="1758558" cy="430887"/>
              </a:xfrm>
              <a:prstGeom prst="rect">
                <a:avLst/>
              </a:prstGeom>
              <a:blipFill rotWithShape="0">
                <a:blip r:embed="rId15"/>
                <a:stretch>
                  <a:fillRect/>
                </a:stretch>
              </a:blipFill>
            </p:spPr>
            <p:txBody>
              <a:bodyPr/>
              <a:lstStyle/>
              <a:p>
                <a:r>
                  <a:rPr lang="zh-TW" altLang="en-US">
                    <a:noFill/>
                  </a:rPr>
                  <a:t> </a:t>
                </a:r>
              </a:p>
            </p:txBody>
          </p:sp>
        </mc:Fallback>
      </mc:AlternateContent>
      <p:sp>
        <p:nvSpPr>
          <p:cNvPr id="135" name="矩形 134"/>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6" name="矩形 135"/>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2" name="文字方塊 151"/>
          <p:cNvSpPr txBox="1"/>
          <p:nvPr/>
        </p:nvSpPr>
        <p:spPr>
          <a:xfrm>
            <a:off x="760961" y="1978208"/>
            <a:ext cx="342900" cy="461665"/>
          </a:xfrm>
          <a:prstGeom prst="rect">
            <a:avLst/>
          </a:prstGeom>
          <a:noFill/>
        </p:spPr>
        <p:txBody>
          <a:bodyPr wrap="square" rtlCol="0">
            <a:spAutoFit/>
          </a:bodyPr>
          <a:lstStyle/>
          <a:p>
            <a:pPr algn="ctr"/>
            <a:r>
              <a:rPr lang="en-US" altLang="zh-TW" sz="2400" dirty="0">
                <a:solidFill>
                  <a:srgbClr val="0000FF"/>
                </a:solidFill>
              </a:rPr>
              <a:t>0</a:t>
            </a:r>
            <a:endParaRPr lang="zh-TW" altLang="en-US" sz="2400" dirty="0">
              <a:solidFill>
                <a:srgbClr val="0000FF"/>
              </a:solidFill>
            </a:endParaRPr>
          </a:p>
        </p:txBody>
      </p:sp>
      <p:sp>
        <p:nvSpPr>
          <p:cNvPr id="153" name="文字方塊 152"/>
          <p:cNvSpPr txBox="1"/>
          <p:nvPr/>
        </p:nvSpPr>
        <p:spPr>
          <a:xfrm>
            <a:off x="655177" y="3577639"/>
            <a:ext cx="488741" cy="461665"/>
          </a:xfrm>
          <a:prstGeom prst="rect">
            <a:avLst/>
          </a:prstGeom>
          <a:noFill/>
        </p:spPr>
        <p:txBody>
          <a:bodyPr wrap="square" rtlCol="0">
            <a:spAutoFit/>
          </a:bodyPr>
          <a:lstStyle/>
          <a:p>
            <a:pPr algn="ctr"/>
            <a:r>
              <a:rPr lang="en-US" altLang="zh-TW" sz="2400" dirty="0">
                <a:solidFill>
                  <a:srgbClr val="0000FF"/>
                </a:solidFill>
              </a:rPr>
              <a:t>0</a:t>
            </a:r>
            <a:endParaRPr lang="zh-TW" altLang="en-US" sz="2400" dirty="0">
              <a:solidFill>
                <a:srgbClr val="0000FF"/>
              </a:solidFill>
            </a:endParaRPr>
          </a:p>
        </p:txBody>
      </p:sp>
      <p:pic>
        <p:nvPicPr>
          <p:cNvPr id="3" name="Picture 2" descr="Performance Analysis of Sigmoid and Relu Activation Functions in Deep  Neural Network | SpringerLink">
            <a:extLst>
              <a:ext uri="{FF2B5EF4-FFF2-40B4-BE49-F238E27FC236}">
                <a16:creationId xmlns:a16="http://schemas.microsoft.com/office/drawing/2014/main" id="{FEDF9156-5EC6-7700-A1D3-3EAEE641078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39390" y="44921"/>
            <a:ext cx="1804354" cy="1461892"/>
          </a:xfrm>
          <a:prstGeom prst="rect">
            <a:avLst/>
          </a:prstGeom>
          <a:noFill/>
          <a:extLst>
            <a:ext uri="{909E8E84-426E-40DD-AFC4-6F175D3DCCD1}">
              <a14:hiddenFill xmlns:a14="http://schemas.microsoft.com/office/drawing/2010/main">
                <a:solidFill>
                  <a:srgbClr val="FFFFFF"/>
                </a:solidFill>
              </a14:hiddenFill>
            </a:ext>
          </a:extLst>
        </p:spPr>
      </p:pic>
      <p:sp>
        <p:nvSpPr>
          <p:cNvPr id="7" name="標題 1">
            <a:extLst>
              <a:ext uri="{FF2B5EF4-FFF2-40B4-BE49-F238E27FC236}">
                <a16:creationId xmlns:a16="http://schemas.microsoft.com/office/drawing/2014/main" id="{E4BD28E4-91A7-8E9D-6C40-E5F52BF14993}"/>
              </a:ext>
            </a:extLst>
          </p:cNvPr>
          <p:cNvSpPr>
            <a:spLocks noGrp="1"/>
          </p:cNvSpPr>
          <p:nvPr>
            <p:ph type="title"/>
          </p:nvPr>
        </p:nvSpPr>
        <p:spPr>
          <a:xfrm>
            <a:off x="453033" y="178438"/>
            <a:ext cx="7886700" cy="1325563"/>
          </a:xfrm>
        </p:spPr>
        <p:txBody>
          <a:bodyPr/>
          <a:lstStyle/>
          <a:p>
            <a:r>
              <a:rPr lang="en-US" altLang="zh-TW" dirty="0"/>
              <a:t>Example of Neural Network </a:t>
            </a:r>
            <a:endParaRPr lang="zh-TW" altLang="en-US" dirty="0"/>
          </a:p>
        </p:txBody>
      </p:sp>
    </p:spTree>
    <p:extLst>
      <p:ext uri="{BB962C8B-B14F-4D97-AF65-F5344CB8AC3E}">
        <p14:creationId xmlns:p14="http://schemas.microsoft.com/office/powerpoint/2010/main" val="156572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50" grpId="0" animBg="1"/>
      <p:bldP spid="151" grpId="0" animBg="1"/>
      <p:bldP spid="154" grpId="0" animBg="1"/>
      <p:bldP spid="155" grpId="0" animBg="1"/>
      <p:bldP spid="103" grpId="0"/>
      <p:bldP spid="4" grpId="0" animBg="1"/>
      <p:bldP spid="121" grpId="0"/>
      <p:bldP spid="137" grpId="0"/>
      <p:bldP spid="152" grpId="0"/>
      <p:bldP spid="15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字方塊 7"/>
              <p:cNvSpPr txBox="1"/>
              <p:nvPr/>
            </p:nvSpPr>
            <p:spPr>
              <a:xfrm>
                <a:off x="1218012" y="5073419"/>
                <a:ext cx="491865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𝜎</m:t>
                      </m:r>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                                                       </m:t>
                          </m:r>
                        </m:e>
                      </m:d>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1218012" y="5073419"/>
                <a:ext cx="4918654" cy="430887"/>
              </a:xfrm>
              <a:prstGeom prst="rect">
                <a:avLst/>
              </a:prstGeom>
              <a:blipFill rotWithShape="0">
                <a:blip r:embed="rId4"/>
                <a:stretch>
                  <a:fillRect/>
                </a:stretch>
              </a:blipFill>
            </p:spPr>
            <p:txBody>
              <a:bodyPr/>
              <a:lstStyle/>
              <a:p>
                <a:r>
                  <a:rPr lang="zh-TW" altLang="en-US">
                    <a:noFill/>
                  </a:rPr>
                  <a:t> </a:t>
                </a:r>
              </a:p>
            </p:txBody>
          </p:sp>
        </mc:Fallback>
      </mc:AlternateContent>
      <p:sp>
        <p:nvSpPr>
          <p:cNvPr id="2" name="標題 1"/>
          <p:cNvSpPr>
            <a:spLocks noGrp="1"/>
          </p:cNvSpPr>
          <p:nvPr>
            <p:ph type="title"/>
          </p:nvPr>
        </p:nvSpPr>
        <p:spPr/>
        <p:txBody>
          <a:bodyPr/>
          <a:lstStyle/>
          <a:p>
            <a:r>
              <a:rPr lang="en-US" altLang="zh-TW" dirty="0"/>
              <a:t>Matrix Operation</a:t>
            </a:r>
            <a:endParaRPr lang="zh-TW" altLang="en-US" dirty="0"/>
          </a:p>
        </p:txBody>
      </p:sp>
      <p:cxnSp>
        <p:nvCxnSpPr>
          <p:cNvPr id="13"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1108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3327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5527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100" name="Object 12"/>
          <p:cNvGraphicFramePr>
            <a:graphicFrameLocks noChangeAspect="1"/>
          </p:cNvGraphicFramePr>
          <p:nvPr/>
        </p:nvGraphicFramePr>
        <p:xfrm>
          <a:off x="8307921" y="3494488"/>
          <a:ext cx="379412" cy="461963"/>
        </p:xfrm>
        <a:graphic>
          <a:graphicData uri="http://schemas.openxmlformats.org/presentationml/2006/ole">
            <mc:AlternateContent xmlns:mc="http://schemas.openxmlformats.org/markup-compatibility/2006">
              <mc:Choice xmlns:v="urn:schemas-microsoft-com:vml" Requires="v">
                <p:oleObj name="方程式" r:id="rId5" imgW="177480" imgH="215640" progId="Equation.3">
                  <p:embed/>
                </p:oleObj>
              </mc:Choice>
              <mc:Fallback>
                <p:oleObj name="方程式" r:id="rId5" imgW="177480" imgH="215640" progId="Equation.3">
                  <p:embed/>
                  <p:pic>
                    <p:nvPicPr>
                      <p:cNvPr id="0" name=""/>
                      <p:cNvPicPr>
                        <a:picLocks noChangeAspect="1" noChangeArrowheads="1"/>
                      </p:cNvPicPr>
                      <p:nvPr/>
                    </p:nvPicPr>
                    <p:blipFill>
                      <a:blip r:embed="rId6"/>
                      <a:srcRect/>
                      <a:stretch>
                        <a:fillRect/>
                      </a:stretch>
                    </p:blipFill>
                    <p:spPr bwMode="auto">
                      <a:xfrm>
                        <a:off x="8307921" y="3494488"/>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 name="Object 12"/>
          <p:cNvGraphicFramePr>
            <a:graphicFrameLocks noChangeAspect="1"/>
          </p:cNvGraphicFramePr>
          <p:nvPr/>
        </p:nvGraphicFramePr>
        <p:xfrm>
          <a:off x="8320088" y="1838346"/>
          <a:ext cx="352425" cy="461963"/>
        </p:xfrm>
        <a:graphic>
          <a:graphicData uri="http://schemas.openxmlformats.org/presentationml/2006/ole">
            <mc:AlternateContent xmlns:mc="http://schemas.openxmlformats.org/markup-compatibility/2006">
              <mc:Choice xmlns:v="urn:schemas-microsoft-com:vml" Requires="v">
                <p:oleObj name="方程式" r:id="rId7" imgW="164880" imgH="215640" progId="Equation.3">
                  <p:embed/>
                </p:oleObj>
              </mc:Choice>
              <mc:Fallback>
                <p:oleObj name="方程式" r:id="rId7" imgW="164880" imgH="215640" progId="Equation.3">
                  <p:embed/>
                  <p:pic>
                    <p:nvPicPr>
                      <p:cNvPr id="0" name=""/>
                      <p:cNvPicPr>
                        <a:picLocks noChangeAspect="1" noChangeArrowheads="1"/>
                      </p:cNvPicPr>
                      <p:nvPr/>
                    </p:nvPicPr>
                    <p:blipFill>
                      <a:blip r:embed="rId8"/>
                      <a:srcRect/>
                      <a:stretch>
                        <a:fillRect/>
                      </a:stretch>
                    </p:blipFill>
                    <p:spPr bwMode="auto">
                      <a:xfrm>
                        <a:off x="8320088" y="183834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4"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a:solidFill>
                  <a:srgbClr val="FFC000"/>
                </a:solidFill>
              </a:rPr>
              <a:t>-2</a:t>
            </a:r>
            <a:endParaRPr lang="zh-TW" altLang="en-US" sz="2400" dirty="0">
              <a:solidFill>
                <a:srgbClr val="FFC000"/>
              </a:solidFill>
            </a:endParaRPr>
          </a:p>
        </p:txBody>
      </p:sp>
      <p:sp>
        <p:nvSpPr>
          <p:cNvPr id="115"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6"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7" name="矩形 116"/>
          <p:cNvSpPr/>
          <p:nvPr/>
        </p:nvSpPr>
        <p:spPr>
          <a:xfrm>
            <a:off x="2471151" y="265764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2698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2487759" y="2651189"/>
            <a:ext cx="441679" cy="461665"/>
          </a:xfrm>
          <a:prstGeom prst="rect">
            <a:avLst/>
          </a:prstGeom>
          <a:noFill/>
        </p:spPr>
        <p:txBody>
          <a:bodyPr wrap="square" rtlCol="0">
            <a:spAutoFit/>
          </a:bodyPr>
          <a:lstStyle/>
          <a:p>
            <a:pPr algn="ctr"/>
            <a:r>
              <a:rPr lang="en-US" altLang="zh-TW" sz="2400" dirty="0">
                <a:solidFill>
                  <a:srgbClr val="00B050"/>
                </a:solidFill>
              </a:rPr>
              <a:t>1</a:t>
            </a:r>
            <a:endParaRPr lang="zh-TW" altLang="en-US" sz="2400" dirty="0">
              <a:solidFill>
                <a:srgbClr val="00B050"/>
              </a:solidFill>
            </a:endParaRPr>
          </a:p>
        </p:txBody>
      </p:sp>
      <p:sp>
        <p:nvSpPr>
          <p:cNvPr id="132" name="矩形 131"/>
          <p:cNvSpPr/>
          <p:nvPr/>
        </p:nvSpPr>
        <p:spPr>
          <a:xfrm>
            <a:off x="2480676" y="420698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2707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2497284" y="4200528"/>
            <a:ext cx="441679" cy="461665"/>
          </a:xfrm>
          <a:prstGeom prst="rect">
            <a:avLst/>
          </a:prstGeom>
          <a:noFill/>
        </p:spPr>
        <p:txBody>
          <a:bodyPr wrap="square" rtlCol="0">
            <a:spAutoFit/>
          </a:bodyPr>
          <a:lstStyle/>
          <a:p>
            <a:pPr algn="ctr"/>
            <a:r>
              <a:rPr lang="en-US" altLang="zh-TW" sz="2400" dirty="0">
                <a:solidFill>
                  <a:srgbClr val="00B050"/>
                </a:solidFill>
              </a:rPr>
              <a:t>0</a:t>
            </a:r>
            <a:endParaRPr lang="zh-TW" altLang="en-US" sz="2400" dirty="0">
              <a:solidFill>
                <a:srgbClr val="00B050"/>
              </a:solidFill>
            </a:endParaRPr>
          </a:p>
        </p:txBody>
      </p:sp>
      <p:sp>
        <p:nvSpPr>
          <p:cNvPr id="135" name="文字方塊 134"/>
          <p:cNvSpPr txBox="1"/>
          <p:nvPr/>
        </p:nvSpPr>
        <p:spPr>
          <a:xfrm>
            <a:off x="2410434" y="1640959"/>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2296396" y="3244826"/>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3109050" y="1602027"/>
            <a:ext cx="811642" cy="461665"/>
          </a:xfrm>
          <a:prstGeom prst="rect">
            <a:avLst/>
          </a:prstGeom>
          <a:noFill/>
        </p:spPr>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3040281" y="3037712"/>
            <a:ext cx="811642" cy="461665"/>
          </a:xfrm>
          <a:prstGeom prst="rect">
            <a:avLst/>
          </a:prstGeom>
          <a:noFill/>
        </p:spPr>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3" name="文字方塊 2"/>
              <p:cNvSpPr txBox="1"/>
              <p:nvPr/>
            </p:nvSpPr>
            <p:spPr>
              <a:xfrm>
                <a:off x="3635333" y="4932535"/>
                <a:ext cx="810478" cy="7156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0000FF"/>
                              </a:solidFill>
                              <a:latin typeface="Cambria Math" panose="02040503050406030204" pitchFamily="18" charset="0"/>
                            </a:rPr>
                          </m:ctrlPr>
                        </m:dPr>
                        <m:e>
                          <m:m>
                            <m:mPr>
                              <m:mcs>
                                <m:mc>
                                  <m:mcPr>
                                    <m:count m:val="1"/>
                                    <m:mcJc m:val="center"/>
                                  </m:mcPr>
                                </m:mc>
                              </m:mcs>
                              <m:ctrlPr>
                                <a:rPr lang="en-US" altLang="zh-TW" sz="2800" i="1" smtClean="0">
                                  <a:solidFill>
                                    <a:srgbClr val="0000FF"/>
                                  </a:solidFill>
                                  <a:latin typeface="Cambria Math" panose="02040503050406030204" pitchFamily="18" charset="0"/>
                                </a:rPr>
                              </m:ctrlPr>
                            </m:mPr>
                            <m:mr>
                              <m:e>
                                <m:r>
                                  <m:rPr>
                                    <m:brk m:alnAt="7"/>
                                  </m:rPr>
                                  <a:rPr lang="en-US" altLang="zh-TW" sz="2800" b="0" i="1" smtClean="0">
                                    <a:solidFill>
                                      <a:srgbClr val="0000FF"/>
                                    </a:solidFill>
                                    <a:latin typeface="Cambria Math" panose="02040503050406030204" pitchFamily="18" charset="0"/>
                                  </a:rPr>
                                  <m:t>1</m:t>
                                </m:r>
                              </m:e>
                            </m:mr>
                            <m:mr>
                              <m:e>
                                <m:r>
                                  <a:rPr lang="en-US" altLang="zh-TW" sz="2800" b="0" i="1" smtClean="0">
                                    <a:solidFill>
                                      <a:srgbClr val="0000FF"/>
                                    </a:solidFill>
                                    <a:latin typeface="Cambria Math" panose="02040503050406030204" pitchFamily="18" charset="0"/>
                                  </a:rPr>
                                  <m:t>−1</m:t>
                                </m:r>
                              </m:e>
                            </m:mr>
                          </m:m>
                        </m:e>
                      </m:d>
                    </m:oMath>
                  </m:oMathPara>
                </a14:m>
                <a:endParaRPr lang="zh-TW" altLang="en-US" sz="2800" dirty="0">
                  <a:solidFill>
                    <a:srgbClr val="0000FF"/>
                  </a:solidFill>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3635333" y="4932535"/>
                <a:ext cx="810478" cy="715645"/>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文字方塊 69"/>
              <p:cNvSpPr txBox="1"/>
              <p:nvPr/>
            </p:nvSpPr>
            <p:spPr>
              <a:xfrm>
                <a:off x="1871121" y="4931041"/>
                <a:ext cx="1636025" cy="7156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FFC000"/>
                              </a:solidFill>
                              <a:latin typeface="Cambria Math" panose="02040503050406030204" pitchFamily="18" charset="0"/>
                            </a:rPr>
                          </m:ctrlPr>
                        </m:dPr>
                        <m:e>
                          <m:m>
                            <m:mPr>
                              <m:mcs>
                                <m:mc>
                                  <m:mcPr>
                                    <m:count m:val="2"/>
                                    <m:mcJc m:val="center"/>
                                  </m:mcPr>
                                </m:mc>
                              </m:mcs>
                              <m:ctrlPr>
                                <a:rPr lang="en-US" altLang="zh-TW" sz="2800" i="1" smtClean="0">
                                  <a:solidFill>
                                    <a:srgbClr val="FFC000"/>
                                  </a:solidFill>
                                  <a:latin typeface="Cambria Math" panose="02040503050406030204" pitchFamily="18" charset="0"/>
                                </a:rPr>
                              </m:ctrlPr>
                            </m:mPr>
                            <m:mr>
                              <m:e>
                                <m:r>
                                  <m:rPr>
                                    <m:brk m:alnAt="7"/>
                                  </m:rPr>
                                  <a:rPr lang="en-US" altLang="zh-TW" sz="2800" b="0" i="1" smtClean="0">
                                    <a:solidFill>
                                      <a:srgbClr val="FFC000"/>
                                    </a:solidFill>
                                    <a:latin typeface="Cambria Math" panose="02040503050406030204" pitchFamily="18" charset="0"/>
                                  </a:rPr>
                                  <m:t>1</m:t>
                                </m:r>
                              </m:e>
                              <m:e>
                                <m:r>
                                  <a:rPr lang="en-US" altLang="zh-TW" sz="2800" b="0" i="1" smtClean="0">
                                    <a:solidFill>
                                      <a:srgbClr val="FFC000"/>
                                    </a:solidFill>
                                    <a:latin typeface="Cambria Math" panose="02040503050406030204" pitchFamily="18" charset="0"/>
                                  </a:rPr>
                                  <m:t>−2</m:t>
                                </m:r>
                              </m:e>
                            </m:mr>
                            <m:mr>
                              <m:e>
                                <m:r>
                                  <a:rPr lang="en-US" altLang="zh-TW" sz="2800" b="0" i="1" smtClean="0">
                                    <a:solidFill>
                                      <a:srgbClr val="FFC000"/>
                                    </a:solidFill>
                                    <a:latin typeface="Cambria Math" panose="02040503050406030204" pitchFamily="18" charset="0"/>
                                  </a:rPr>
                                  <m:t>−1</m:t>
                                </m:r>
                              </m:e>
                              <m:e>
                                <m:r>
                                  <a:rPr lang="en-US" altLang="zh-TW" sz="2800" b="0" i="1" smtClean="0">
                                    <a:solidFill>
                                      <a:srgbClr val="FFC000"/>
                                    </a:solidFill>
                                    <a:latin typeface="Cambria Math" panose="02040503050406030204" pitchFamily="18" charset="0"/>
                                  </a:rPr>
                                  <m:t>1</m:t>
                                </m:r>
                              </m:e>
                            </m:mr>
                          </m:m>
                        </m:e>
                      </m:d>
                    </m:oMath>
                  </m:oMathPara>
                </a14:m>
                <a:endParaRPr lang="zh-TW" altLang="en-US" sz="2800" dirty="0">
                  <a:solidFill>
                    <a:srgbClr val="FFC000"/>
                  </a:solidFill>
                </a:endParaRPr>
              </a:p>
            </p:txBody>
          </p:sp>
        </mc:Choice>
        <mc:Fallback xmlns="">
          <p:sp>
            <p:nvSpPr>
              <p:cNvPr id="70" name="文字方塊 69"/>
              <p:cNvSpPr txBox="1">
                <a:spLocks noRot="1" noChangeAspect="1" noMove="1" noResize="1" noEditPoints="1" noAdjustHandles="1" noChangeArrowheads="1" noChangeShapeType="1" noTextEdit="1"/>
              </p:cNvSpPr>
              <p:nvPr/>
            </p:nvSpPr>
            <p:spPr>
              <a:xfrm>
                <a:off x="1871121" y="4931041"/>
                <a:ext cx="1636025" cy="715645"/>
              </a:xfrm>
              <a:prstGeom prst="rect">
                <a:avLst/>
              </a:prstGeom>
              <a:blipFill rotWithShape="0">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文字方塊 70"/>
              <p:cNvSpPr txBox="1"/>
              <p:nvPr/>
            </p:nvSpPr>
            <p:spPr>
              <a:xfrm>
                <a:off x="4640994" y="5085249"/>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xmlns="">
          <p:sp>
            <p:nvSpPr>
              <p:cNvPr id="71" name="文字方塊 70"/>
              <p:cNvSpPr txBox="1">
                <a:spLocks noRot="1" noChangeAspect="1" noMove="1" noResize="1" noEditPoints="1" noAdjustHandles="1" noChangeArrowheads="1" noChangeShapeType="1" noTextEdit="1"/>
              </p:cNvSpPr>
              <p:nvPr/>
            </p:nvSpPr>
            <p:spPr>
              <a:xfrm>
                <a:off x="4640994" y="5085249"/>
                <a:ext cx="349455" cy="430887"/>
              </a:xfrm>
              <a:prstGeom prst="rect">
                <a:avLst/>
              </a:prstGeom>
              <a:blipFill rotWithShape="0">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7" name="文字方塊 66"/>
              <p:cNvSpPr txBox="1"/>
              <p:nvPr/>
            </p:nvSpPr>
            <p:spPr>
              <a:xfrm>
                <a:off x="5141874" y="4921977"/>
                <a:ext cx="542776"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00B050"/>
                              </a:solidFill>
                              <a:latin typeface="Cambria Math" panose="02040503050406030204" pitchFamily="18" charset="0"/>
                            </a:rPr>
                          </m:ctrlPr>
                        </m:dPr>
                        <m:e>
                          <m:m>
                            <m:mPr>
                              <m:mcs>
                                <m:mc>
                                  <m:mcPr>
                                    <m:count m:val="1"/>
                                    <m:mcJc m:val="center"/>
                                  </m:mcPr>
                                </m:mc>
                              </m:mcs>
                              <m:ctrlPr>
                                <a:rPr lang="en-US" altLang="zh-TW" sz="2800" i="1" smtClean="0">
                                  <a:solidFill>
                                    <a:srgbClr val="00B050"/>
                                  </a:solidFill>
                                  <a:latin typeface="Cambria Math" panose="02040503050406030204" pitchFamily="18" charset="0"/>
                                </a:rPr>
                              </m:ctrlPr>
                            </m:mPr>
                            <m:mr>
                              <m:e>
                                <m:r>
                                  <m:rPr>
                                    <m:brk m:alnAt="7"/>
                                  </m:rPr>
                                  <a:rPr lang="en-US" altLang="zh-TW" sz="2800" b="0" i="1" smtClean="0">
                                    <a:solidFill>
                                      <a:srgbClr val="00B050"/>
                                    </a:solidFill>
                                    <a:latin typeface="Cambria Math" panose="02040503050406030204" pitchFamily="18" charset="0"/>
                                  </a:rPr>
                                  <m:t>1</m:t>
                                </m:r>
                              </m:e>
                            </m:mr>
                            <m:mr>
                              <m:e>
                                <m:r>
                                  <a:rPr lang="en-US" altLang="zh-TW" sz="2800" b="0" i="1" smtClean="0">
                                    <a:solidFill>
                                      <a:srgbClr val="00B050"/>
                                    </a:solidFill>
                                    <a:latin typeface="Cambria Math" panose="02040503050406030204" pitchFamily="18" charset="0"/>
                                  </a:rPr>
                                  <m:t>0</m:t>
                                </m:r>
                              </m:e>
                            </m:mr>
                          </m:m>
                        </m:e>
                      </m:d>
                    </m:oMath>
                  </m:oMathPara>
                </a14:m>
                <a:endParaRPr lang="zh-TW" altLang="en-US" sz="2800" dirty="0">
                  <a:solidFill>
                    <a:srgbClr val="00B050"/>
                  </a:solidFill>
                </a:endParaRPr>
              </a:p>
            </p:txBody>
          </p:sp>
        </mc:Choice>
        <mc:Fallback xmlns="">
          <p:sp>
            <p:nvSpPr>
              <p:cNvPr id="67" name="文字方塊 66"/>
              <p:cNvSpPr txBox="1">
                <a:spLocks noRot="1" noChangeAspect="1" noMove="1" noResize="1" noEditPoints="1" noAdjustHandles="1" noChangeArrowheads="1" noChangeShapeType="1" noTextEdit="1"/>
              </p:cNvSpPr>
              <p:nvPr/>
            </p:nvSpPr>
            <p:spPr>
              <a:xfrm>
                <a:off x="5141874" y="4921977"/>
                <a:ext cx="542776" cy="718466"/>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文字方塊 67"/>
              <p:cNvSpPr txBox="1"/>
              <p:nvPr/>
            </p:nvSpPr>
            <p:spPr>
              <a:xfrm>
                <a:off x="6758905" y="4919562"/>
                <a:ext cx="1014059"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0000FF"/>
                              </a:solidFill>
                              <a:latin typeface="Cambria Math" panose="02040503050406030204" pitchFamily="18" charset="0"/>
                            </a:rPr>
                          </m:ctrlPr>
                        </m:dPr>
                        <m:e>
                          <m:m>
                            <m:mPr>
                              <m:mcs>
                                <m:mc>
                                  <m:mcPr>
                                    <m:count m:val="1"/>
                                    <m:mcJc m:val="center"/>
                                  </m:mcPr>
                                </m:mc>
                              </m:mcs>
                              <m:ctrlPr>
                                <a:rPr lang="en-US" altLang="zh-TW" sz="2800" i="1" smtClean="0">
                                  <a:solidFill>
                                    <a:srgbClr val="0000FF"/>
                                  </a:solidFill>
                                  <a:latin typeface="Cambria Math" panose="02040503050406030204" pitchFamily="18" charset="0"/>
                                </a:rPr>
                              </m:ctrlPr>
                            </m:mPr>
                            <m:mr>
                              <m:e>
                                <m:r>
                                  <m:rPr>
                                    <m:brk m:alnAt="7"/>
                                  </m:rPr>
                                  <a:rPr lang="en-US" altLang="zh-TW" sz="2800" b="0" i="1" smtClean="0">
                                    <a:solidFill>
                                      <a:srgbClr val="0000FF"/>
                                    </a:solidFill>
                                    <a:latin typeface="Cambria Math" panose="02040503050406030204" pitchFamily="18" charset="0"/>
                                  </a:rPr>
                                  <m:t>0</m:t>
                                </m:r>
                                <m:r>
                                  <a:rPr lang="en-US" altLang="zh-TW" sz="2800" b="0" i="1" smtClean="0">
                                    <a:solidFill>
                                      <a:srgbClr val="0000FF"/>
                                    </a:solidFill>
                                    <a:latin typeface="Cambria Math" panose="02040503050406030204" pitchFamily="18" charset="0"/>
                                  </a:rPr>
                                  <m:t>.98</m:t>
                                </m:r>
                              </m:e>
                            </m:mr>
                            <m:mr>
                              <m:e>
                                <m:r>
                                  <a:rPr lang="en-US" altLang="zh-TW" sz="2800" b="0" i="1" smtClean="0">
                                    <a:solidFill>
                                      <a:srgbClr val="0000FF"/>
                                    </a:solidFill>
                                    <a:latin typeface="Cambria Math" panose="02040503050406030204" pitchFamily="18" charset="0"/>
                                  </a:rPr>
                                  <m:t>0.12</m:t>
                                </m:r>
                              </m:e>
                            </m:mr>
                          </m:m>
                        </m:e>
                      </m:d>
                    </m:oMath>
                  </m:oMathPara>
                </a14:m>
                <a:endParaRPr lang="zh-TW" altLang="en-US" sz="2800" dirty="0">
                  <a:solidFill>
                    <a:srgbClr val="0000FF"/>
                  </a:solidFill>
                </a:endParaRPr>
              </a:p>
            </p:txBody>
          </p:sp>
        </mc:Choice>
        <mc:Fallback xmlns="">
          <p:sp>
            <p:nvSpPr>
              <p:cNvPr id="68" name="文字方塊 67"/>
              <p:cNvSpPr txBox="1">
                <a:spLocks noRot="1" noChangeAspect="1" noMove="1" noResize="1" noEditPoints="1" noAdjustHandles="1" noChangeArrowheads="1" noChangeShapeType="1" noTextEdit="1"/>
              </p:cNvSpPr>
              <p:nvPr/>
            </p:nvSpPr>
            <p:spPr>
              <a:xfrm>
                <a:off x="6758905" y="4919562"/>
                <a:ext cx="1014059" cy="718466"/>
              </a:xfrm>
              <a:prstGeom prst="rect">
                <a:avLst/>
              </a:prstGeom>
              <a:blipFill rotWithShape="0">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6190636" y="5017185"/>
                <a:ext cx="534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solidFill>
                    <a:srgbClr val="0000FF"/>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6190636" y="5017185"/>
                <a:ext cx="534121" cy="523220"/>
              </a:xfrm>
              <a:prstGeom prst="rect">
                <a:avLst/>
              </a:prstGeom>
              <a:blipFill rotWithShape="0">
                <a:blip r:embed="rId14"/>
                <a:stretch>
                  <a:fillRect/>
                </a:stretch>
              </a:blipFill>
            </p:spPr>
            <p:txBody>
              <a:bodyPr/>
              <a:lstStyle/>
              <a:p>
                <a:r>
                  <a:rPr lang="zh-TW" altLang="en-US">
                    <a:noFill/>
                  </a:rPr>
                  <a:t> </a:t>
                </a:r>
              </a:p>
            </p:txBody>
          </p:sp>
        </mc:Fallback>
      </mc:AlternateContent>
      <p:sp>
        <p:nvSpPr>
          <p:cNvPr id="78" name="矩形 77"/>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9" name="矩形 78"/>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1" name="文字方塊 80"/>
          <p:cNvSpPr txBox="1"/>
          <p:nvPr/>
        </p:nvSpPr>
        <p:spPr>
          <a:xfrm>
            <a:off x="760961" y="1978208"/>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82" name="文字方塊 81"/>
          <p:cNvSpPr txBox="1"/>
          <p:nvPr/>
        </p:nvSpPr>
        <p:spPr>
          <a:xfrm>
            <a:off x="664366" y="3567893"/>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mc:AlternateContent xmlns:mc="http://schemas.openxmlformats.org/markup-compatibility/2006" xmlns:a14="http://schemas.microsoft.com/office/drawing/2010/main">
        <mc:Choice Requires="a14">
          <p:sp>
            <p:nvSpPr>
              <p:cNvPr id="97" name="文字方塊 96"/>
              <p:cNvSpPr txBox="1"/>
              <p:nvPr/>
            </p:nvSpPr>
            <p:spPr>
              <a:xfrm>
                <a:off x="3478118" y="5992672"/>
                <a:ext cx="810478" cy="714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FF0000"/>
                              </a:solidFill>
                              <a:latin typeface="Cambria Math" panose="02040503050406030204" pitchFamily="18" charset="0"/>
                            </a:rPr>
                          </m:ctrlPr>
                        </m:dPr>
                        <m:e>
                          <m:m>
                            <m:mPr>
                              <m:mcs>
                                <m:mc>
                                  <m:mcPr>
                                    <m:count m:val="1"/>
                                    <m:mcJc m:val="center"/>
                                  </m:mcPr>
                                </m:mc>
                              </m:mcs>
                              <m:ctrlPr>
                                <a:rPr lang="en-US" altLang="zh-TW" sz="2800" i="1" smtClean="0">
                                  <a:solidFill>
                                    <a:srgbClr val="FF0000"/>
                                  </a:solidFill>
                                  <a:latin typeface="Cambria Math" panose="02040503050406030204" pitchFamily="18" charset="0"/>
                                </a:rPr>
                              </m:ctrlPr>
                            </m:mPr>
                            <m:mr>
                              <m:e>
                                <m:r>
                                  <m:rPr>
                                    <m:brk m:alnAt="7"/>
                                  </m:rPr>
                                  <a:rPr lang="en-US" altLang="zh-TW" sz="2800" b="0" i="1" smtClean="0">
                                    <a:solidFill>
                                      <a:srgbClr val="FF0000"/>
                                    </a:solidFill>
                                    <a:latin typeface="Cambria Math" panose="02040503050406030204" pitchFamily="18" charset="0"/>
                                  </a:rPr>
                                  <m:t>4</m:t>
                                </m:r>
                              </m:e>
                            </m:mr>
                            <m:mr>
                              <m:e>
                                <m:r>
                                  <a:rPr lang="en-US" altLang="zh-TW" sz="2800" b="0" i="1" smtClean="0">
                                    <a:solidFill>
                                      <a:srgbClr val="FF0000"/>
                                    </a:solidFill>
                                    <a:latin typeface="Cambria Math" panose="02040503050406030204" pitchFamily="18" charset="0"/>
                                  </a:rPr>
                                  <m:t>−2</m:t>
                                </m:r>
                              </m:e>
                            </m:mr>
                          </m:m>
                        </m:e>
                      </m:d>
                    </m:oMath>
                  </m:oMathPara>
                </a14:m>
                <a:endParaRPr lang="zh-TW" altLang="en-US" sz="2800" dirty="0">
                  <a:solidFill>
                    <a:srgbClr val="FF0000"/>
                  </a:solidFill>
                </a:endParaRPr>
              </a:p>
            </p:txBody>
          </p:sp>
        </mc:Choice>
        <mc:Fallback xmlns="">
          <p:sp>
            <p:nvSpPr>
              <p:cNvPr id="97" name="文字方塊 96"/>
              <p:cNvSpPr txBox="1">
                <a:spLocks noRot="1" noChangeAspect="1" noMove="1" noResize="1" noEditPoints="1" noAdjustHandles="1" noChangeArrowheads="1" noChangeShapeType="1" noTextEdit="1"/>
              </p:cNvSpPr>
              <p:nvPr/>
            </p:nvSpPr>
            <p:spPr>
              <a:xfrm>
                <a:off x="3478118" y="5992672"/>
                <a:ext cx="810478" cy="714106"/>
              </a:xfrm>
              <a:prstGeom prst="rect">
                <a:avLst/>
              </a:prstGeom>
              <a:blipFill rotWithShape="0">
                <a:blip r:embed="rId15"/>
                <a:stretch>
                  <a:fillRect/>
                </a:stretch>
              </a:blipFill>
            </p:spPr>
            <p:txBody>
              <a:bodyPr/>
              <a:lstStyle/>
              <a:p>
                <a:r>
                  <a:rPr lang="zh-TW" altLang="en-US">
                    <a:noFill/>
                  </a:rPr>
                  <a:t> </a:t>
                </a:r>
              </a:p>
            </p:txBody>
          </p:sp>
        </mc:Fallback>
      </mc:AlternateContent>
      <p:sp>
        <p:nvSpPr>
          <p:cNvPr id="9" name="右大括弧 8"/>
          <p:cNvSpPr/>
          <p:nvPr/>
        </p:nvSpPr>
        <p:spPr>
          <a:xfrm rot="5400000">
            <a:off x="3799148" y="3670894"/>
            <a:ext cx="151251" cy="4152171"/>
          </a:xfrm>
          <a:prstGeom prst="rightBrace">
            <a:avLst>
              <a:gd name="adj1" fmla="val 1153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4" name="Picture 2" descr="Performance Analysis of Sigmoid and Relu Activation Functions in Deep  Neural Network | SpringerLink">
            <a:extLst>
              <a:ext uri="{FF2B5EF4-FFF2-40B4-BE49-F238E27FC236}">
                <a16:creationId xmlns:a16="http://schemas.microsoft.com/office/drawing/2014/main" id="{8DA297EA-0554-7770-69A7-44290B883B8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39390" y="44921"/>
            <a:ext cx="1804354" cy="1461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79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3" grpId="0"/>
      <p:bldP spid="114" grpId="0"/>
      <p:bldP spid="115" grpId="0"/>
      <p:bldP spid="116" grpId="0"/>
      <p:bldP spid="120" grpId="0"/>
      <p:bldP spid="134" grpId="0"/>
      <p:bldP spid="135" grpId="0"/>
      <p:bldP spid="136" grpId="0"/>
      <p:bldP spid="138" grpId="0"/>
      <p:bldP spid="139" grpId="0"/>
      <p:bldP spid="3" grpId="0"/>
      <p:bldP spid="70" grpId="0"/>
      <p:bldP spid="71" grpId="0"/>
      <p:bldP spid="67" grpId="0"/>
      <p:bldP spid="68" grpId="0"/>
      <p:bldP spid="5" grpId="0"/>
      <p:bldP spid="81" grpId="0"/>
      <p:bldP spid="82" grpId="0"/>
      <p:bldP spid="97" grpId="0"/>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7180166" y="155409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矩形 73"/>
          <p:cNvSpPr/>
          <p:nvPr/>
        </p:nvSpPr>
        <p:spPr>
          <a:xfrm>
            <a:off x="3029726"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5" name="矩形 74"/>
          <p:cNvSpPr/>
          <p:nvPr/>
        </p:nvSpPr>
        <p:spPr>
          <a:xfrm>
            <a:off x="4355312" y="159016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6" name="矩形 75"/>
          <p:cNvSpPr/>
          <p:nvPr/>
        </p:nvSpPr>
        <p:spPr>
          <a:xfrm>
            <a:off x="5766871"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矩形 76"/>
          <p:cNvSpPr/>
          <p:nvPr/>
        </p:nvSpPr>
        <p:spPr>
          <a:xfrm>
            <a:off x="1846623" y="163415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3" name="直線單箭頭接點 92"/>
          <p:cNvCxnSpPr/>
          <p:nvPr/>
        </p:nvCxnSpPr>
        <p:spPr>
          <a:xfrm>
            <a:off x="6153678" y="2654934"/>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6262994" y="3900824"/>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6129794" y="1876131"/>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1915011" y="235184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7" name="矩形 96"/>
          <p:cNvSpPr/>
          <p:nvPr/>
        </p:nvSpPr>
        <p:spPr>
          <a:xfrm>
            <a:off x="1920829" y="17815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98" name="Object 12"/>
          <p:cNvGraphicFramePr>
            <a:graphicFrameLocks noChangeAspect="1"/>
          </p:cNvGraphicFramePr>
          <p:nvPr>
            <p:extLst>
              <p:ext uri="{D42A27DB-BD31-4B8C-83A1-F6EECF244321}">
                <p14:modId xmlns:p14="http://schemas.microsoft.com/office/powerpoint/2010/main" val="2456075025"/>
              </p:ext>
            </p:extLst>
          </p:nvPr>
        </p:nvGraphicFramePr>
        <p:xfrm>
          <a:off x="1933528" y="1686269"/>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1933528" y="168626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 name="Object 12"/>
          <p:cNvGraphicFramePr>
            <a:graphicFrameLocks noChangeAspect="1"/>
          </p:cNvGraphicFramePr>
          <p:nvPr>
            <p:extLst>
              <p:ext uri="{D42A27DB-BD31-4B8C-83A1-F6EECF244321}">
                <p14:modId xmlns:p14="http://schemas.microsoft.com/office/powerpoint/2010/main" val="2431463302"/>
              </p:ext>
            </p:extLst>
          </p:nvPr>
        </p:nvGraphicFramePr>
        <p:xfrm>
          <a:off x="1938824" y="2268998"/>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1938824" y="226899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 name="橢圓 99"/>
          <p:cNvSpPr/>
          <p:nvPr/>
        </p:nvSpPr>
        <p:spPr>
          <a:xfrm>
            <a:off x="3126836" y="16175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1" name="橢圓 100"/>
          <p:cNvSpPr/>
          <p:nvPr/>
        </p:nvSpPr>
        <p:spPr>
          <a:xfrm>
            <a:off x="3129178" y="239608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2" name="橢圓 101"/>
          <p:cNvSpPr/>
          <p:nvPr/>
        </p:nvSpPr>
        <p:spPr>
          <a:xfrm>
            <a:off x="3117545" y="362409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3" name="文字方塊 102"/>
          <p:cNvSpPr txBox="1"/>
          <p:nvPr/>
        </p:nvSpPr>
        <p:spPr>
          <a:xfrm rot="5400000">
            <a:off x="3114798"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4" name="矩形 103"/>
          <p:cNvSpPr/>
          <p:nvPr/>
        </p:nvSpPr>
        <p:spPr>
          <a:xfrm>
            <a:off x="1924536" y="374960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5" name="Object 12"/>
          <p:cNvGraphicFramePr>
            <a:graphicFrameLocks noChangeAspect="1"/>
          </p:cNvGraphicFramePr>
          <p:nvPr>
            <p:extLst>
              <p:ext uri="{D42A27DB-BD31-4B8C-83A1-F6EECF244321}">
                <p14:modId xmlns:p14="http://schemas.microsoft.com/office/powerpoint/2010/main" val="2516349987"/>
              </p:ext>
            </p:extLst>
          </p:nvPr>
        </p:nvGraphicFramePr>
        <p:xfrm>
          <a:off x="1921420" y="3653351"/>
          <a:ext cx="407988" cy="488950"/>
        </p:xfrm>
        <a:graphic>
          <a:graphicData uri="http://schemas.openxmlformats.org/presentationml/2006/ole">
            <mc:AlternateContent xmlns:mc="http://schemas.openxmlformats.org/markup-compatibility/2006">
              <mc:Choice xmlns:v="urn:schemas-microsoft-com:vml" Requires="v">
                <p:oleObj name="方程式" r:id="rId7" imgW="190440" imgH="228600" progId="Equation.3">
                  <p:embed/>
                </p:oleObj>
              </mc:Choice>
              <mc:Fallback>
                <p:oleObj name="方程式" r:id="rId7" imgW="190440" imgH="228600" progId="Equation.3">
                  <p:embed/>
                  <p:pic>
                    <p:nvPicPr>
                      <p:cNvPr id="0" name=""/>
                      <p:cNvPicPr>
                        <a:picLocks noChangeAspect="1" noChangeArrowheads="1"/>
                      </p:cNvPicPr>
                      <p:nvPr/>
                    </p:nvPicPr>
                    <p:blipFill>
                      <a:blip r:embed="rId8"/>
                      <a:srcRect/>
                      <a:stretch>
                        <a:fillRect/>
                      </a:stretch>
                    </p:blipFill>
                    <p:spPr bwMode="auto">
                      <a:xfrm>
                        <a:off x="1921420" y="365335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 name="文字方塊 105"/>
          <p:cNvSpPr txBox="1"/>
          <p:nvPr/>
        </p:nvSpPr>
        <p:spPr>
          <a:xfrm rot="5400000">
            <a:off x="1800468" y="303454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7" name="橢圓 106"/>
          <p:cNvSpPr/>
          <p:nvPr/>
        </p:nvSpPr>
        <p:spPr>
          <a:xfrm>
            <a:off x="4442398" y="16175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8" name="橢圓 107"/>
          <p:cNvSpPr/>
          <p:nvPr/>
        </p:nvSpPr>
        <p:spPr>
          <a:xfrm>
            <a:off x="4444740" y="239608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9" name="橢圓 108"/>
          <p:cNvSpPr/>
          <p:nvPr/>
        </p:nvSpPr>
        <p:spPr>
          <a:xfrm>
            <a:off x="4433107" y="362409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0" name="文字方塊 109"/>
          <p:cNvSpPr txBox="1"/>
          <p:nvPr/>
        </p:nvSpPr>
        <p:spPr>
          <a:xfrm rot="5400000">
            <a:off x="4430360"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1" name="橢圓 110"/>
          <p:cNvSpPr/>
          <p:nvPr/>
        </p:nvSpPr>
        <p:spPr>
          <a:xfrm>
            <a:off x="5842715" y="159840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2" name="橢圓 111"/>
          <p:cNvSpPr/>
          <p:nvPr/>
        </p:nvSpPr>
        <p:spPr>
          <a:xfrm>
            <a:off x="5845057" y="23583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3" name="橢圓 112"/>
          <p:cNvSpPr/>
          <p:nvPr/>
        </p:nvSpPr>
        <p:spPr>
          <a:xfrm>
            <a:off x="5852085" y="360499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4" name="文字方塊 113"/>
          <p:cNvSpPr txBox="1"/>
          <p:nvPr/>
        </p:nvSpPr>
        <p:spPr>
          <a:xfrm rot="5400000">
            <a:off x="5849338" y="302412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5" name="文字方塊 114"/>
          <p:cNvSpPr txBox="1"/>
          <p:nvPr/>
        </p:nvSpPr>
        <p:spPr>
          <a:xfrm>
            <a:off x="5014443" y="155893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6" name="文字方塊 115"/>
          <p:cNvSpPr txBox="1"/>
          <p:nvPr/>
        </p:nvSpPr>
        <p:spPr>
          <a:xfrm>
            <a:off x="5032066" y="234443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5044246" y="360072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18" name="直線單箭頭接點 117"/>
          <p:cNvCxnSpPr>
            <a:stCxn id="100" idx="6"/>
            <a:endCxn id="107" idx="2"/>
          </p:cNvCxnSpPr>
          <p:nvPr/>
        </p:nvCxnSpPr>
        <p:spPr>
          <a:xfrm>
            <a:off x="3700994" y="190459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3700994" y="269634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a:off x="3691703" y="391831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01" idx="6"/>
            <a:endCxn id="107" idx="2"/>
          </p:cNvCxnSpPr>
          <p:nvPr/>
        </p:nvCxnSpPr>
        <p:spPr>
          <a:xfrm flipV="1">
            <a:off x="3703336" y="190459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stCxn id="100" idx="6"/>
            <a:endCxn id="108" idx="2"/>
          </p:cNvCxnSpPr>
          <p:nvPr/>
        </p:nvCxnSpPr>
        <p:spPr>
          <a:xfrm>
            <a:off x="3700994" y="190459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stCxn id="100" idx="6"/>
            <a:endCxn id="109" idx="2"/>
          </p:cNvCxnSpPr>
          <p:nvPr/>
        </p:nvCxnSpPr>
        <p:spPr>
          <a:xfrm>
            <a:off x="3700994" y="190459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101" idx="6"/>
            <a:endCxn id="109" idx="2"/>
          </p:cNvCxnSpPr>
          <p:nvPr/>
        </p:nvCxnSpPr>
        <p:spPr>
          <a:xfrm>
            <a:off x="3703336" y="268316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stCxn id="102" idx="6"/>
            <a:endCxn id="107" idx="2"/>
          </p:cNvCxnSpPr>
          <p:nvPr/>
        </p:nvCxnSpPr>
        <p:spPr>
          <a:xfrm flipV="1">
            <a:off x="3691703" y="190459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02" idx="6"/>
            <a:endCxn id="108" idx="2"/>
          </p:cNvCxnSpPr>
          <p:nvPr/>
        </p:nvCxnSpPr>
        <p:spPr>
          <a:xfrm flipV="1">
            <a:off x="3691703" y="268316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a:endCxn id="100" idx="2"/>
          </p:cNvCxnSpPr>
          <p:nvPr/>
        </p:nvCxnSpPr>
        <p:spPr>
          <a:xfrm flipV="1">
            <a:off x="2267436" y="1904595"/>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a:stCxn id="97" idx="3"/>
            <a:endCxn id="101" idx="2"/>
          </p:cNvCxnSpPr>
          <p:nvPr/>
        </p:nvCxnSpPr>
        <p:spPr>
          <a:xfrm>
            <a:off x="2263729" y="195296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97" idx="3"/>
            <a:endCxn id="102" idx="2"/>
          </p:cNvCxnSpPr>
          <p:nvPr/>
        </p:nvCxnSpPr>
        <p:spPr>
          <a:xfrm>
            <a:off x="2263729" y="195296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99" idx="3"/>
            <a:endCxn id="100" idx="2"/>
          </p:cNvCxnSpPr>
          <p:nvPr/>
        </p:nvCxnSpPr>
        <p:spPr>
          <a:xfrm flipV="1">
            <a:off x="2291249" y="190459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a:stCxn id="96" idx="3"/>
            <a:endCxn id="101" idx="2"/>
          </p:cNvCxnSpPr>
          <p:nvPr/>
        </p:nvCxnSpPr>
        <p:spPr>
          <a:xfrm>
            <a:off x="2257911" y="2523298"/>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a:stCxn id="96" idx="3"/>
            <a:endCxn id="102" idx="2"/>
          </p:cNvCxnSpPr>
          <p:nvPr/>
        </p:nvCxnSpPr>
        <p:spPr>
          <a:xfrm>
            <a:off x="2257911" y="2523298"/>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a:stCxn id="105" idx="3"/>
            <a:endCxn id="100" idx="2"/>
          </p:cNvCxnSpPr>
          <p:nvPr/>
        </p:nvCxnSpPr>
        <p:spPr>
          <a:xfrm flipV="1">
            <a:off x="2329408" y="1904595"/>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p:cNvCxnSpPr>
            <a:stCxn id="105" idx="3"/>
            <a:endCxn id="101" idx="2"/>
          </p:cNvCxnSpPr>
          <p:nvPr/>
        </p:nvCxnSpPr>
        <p:spPr>
          <a:xfrm flipV="1">
            <a:off x="2303039" y="268316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a:stCxn id="105" idx="3"/>
            <a:endCxn id="102" idx="2"/>
          </p:cNvCxnSpPr>
          <p:nvPr/>
        </p:nvCxnSpPr>
        <p:spPr>
          <a:xfrm>
            <a:off x="2303039" y="389777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rot="5400000">
            <a:off x="7122356" y="305509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37" name="文字方塊 136"/>
          <p:cNvSpPr txBox="1"/>
          <p:nvPr/>
        </p:nvSpPr>
        <p:spPr>
          <a:xfrm>
            <a:off x="7191449" y="153627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38" name="文字方塊 137"/>
          <p:cNvSpPr txBox="1"/>
          <p:nvPr/>
        </p:nvSpPr>
        <p:spPr>
          <a:xfrm>
            <a:off x="7180166" y="233449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39" name="文字方塊 138"/>
          <p:cNvSpPr txBox="1"/>
          <p:nvPr/>
        </p:nvSpPr>
        <p:spPr>
          <a:xfrm>
            <a:off x="7180166" y="3600723"/>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70" name="矩形 69"/>
          <p:cNvSpPr/>
          <p:nvPr/>
        </p:nvSpPr>
        <p:spPr>
          <a:xfrm>
            <a:off x="2318544" y="218578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79" name="矩形 78"/>
          <p:cNvSpPr/>
          <p:nvPr/>
        </p:nvSpPr>
        <p:spPr>
          <a:xfrm>
            <a:off x="3706747" y="2193987"/>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80" name="矩形 79"/>
          <p:cNvSpPr/>
          <p:nvPr/>
        </p:nvSpPr>
        <p:spPr>
          <a:xfrm>
            <a:off x="5172752" y="2187088"/>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82" name="矩形 81"/>
          <p:cNvSpPr/>
          <p:nvPr/>
        </p:nvSpPr>
        <p:spPr>
          <a:xfrm>
            <a:off x="4322227" y="2527382"/>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83" name="矩形 82"/>
          <p:cNvSpPr/>
          <p:nvPr/>
        </p:nvSpPr>
        <p:spPr>
          <a:xfrm>
            <a:off x="5812126" y="2503875"/>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88" name="矩形 87"/>
          <p:cNvSpPr/>
          <p:nvPr/>
        </p:nvSpPr>
        <p:spPr>
          <a:xfrm>
            <a:off x="2230673"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89" name="矩形 88"/>
          <p:cNvSpPr/>
          <p:nvPr/>
        </p:nvSpPr>
        <p:spPr>
          <a:xfrm>
            <a:off x="3540087"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90" name="矩形 89"/>
          <p:cNvSpPr/>
          <p:nvPr/>
        </p:nvSpPr>
        <p:spPr>
          <a:xfrm>
            <a:off x="4875211" y="359476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2</a:t>
            </a:r>
            <a:endParaRPr lang="zh-TW" altLang="en-US" sz="2400" baseline="30000" dirty="0"/>
          </a:p>
        </p:txBody>
      </p:sp>
      <p:sp>
        <p:nvSpPr>
          <p:cNvPr id="92" name="矩形 91"/>
          <p:cNvSpPr/>
          <p:nvPr/>
        </p:nvSpPr>
        <p:spPr>
          <a:xfrm>
            <a:off x="6464825" y="35897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grpSp>
        <p:nvGrpSpPr>
          <p:cNvPr id="4" name="群組 3"/>
          <p:cNvGrpSpPr/>
          <p:nvPr/>
        </p:nvGrpSpPr>
        <p:grpSpPr>
          <a:xfrm>
            <a:off x="162373" y="4820851"/>
            <a:ext cx="3002489" cy="877076"/>
            <a:chOff x="522337" y="4911258"/>
            <a:chExt cx="3002489" cy="877076"/>
          </a:xfrm>
        </p:grpSpPr>
        <p:sp>
          <p:nvSpPr>
            <p:cNvPr id="71" name="矩形 70"/>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143" name="矩形 142"/>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144" name="矩形 143"/>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3" name="文字方塊 2"/>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45" name="文字方塊 144"/>
                <p:cNvSpPr txBox="1"/>
                <p:nvPr/>
              </p:nvSpPr>
              <p:spPr>
                <a:xfrm>
                  <a:off x="522337" y="516513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45" name="文字方塊 144"/>
                <p:cNvSpPr txBox="1">
                  <a:spLocks noRot="1" noChangeAspect="1" noMove="1" noResize="1" noEditPoints="1" noAdjustHandles="1" noChangeArrowheads="1" noChangeShapeType="1" noTextEdit="1"/>
                </p:cNvSpPr>
                <p:nvPr/>
              </p:nvSpPr>
              <p:spPr>
                <a:xfrm>
                  <a:off x="522337" y="5165130"/>
                  <a:ext cx="3002489" cy="369332"/>
                </a:xfrm>
                <a:prstGeom prst="rect">
                  <a:avLst/>
                </a:prstGeom>
                <a:blipFill rotWithShape="0">
                  <a:blip r:embed="rId10"/>
                  <a:stretch>
                    <a:fillRect/>
                  </a:stretch>
                </a:blipFill>
              </p:spPr>
              <p:txBody>
                <a:bodyPr/>
                <a:lstStyle/>
                <a:p>
                  <a:r>
                    <a:rPr lang="zh-TW" altLang="en-US">
                      <a:noFill/>
                    </a:rPr>
                    <a:t> </a:t>
                  </a:r>
                </a:p>
              </p:txBody>
            </p:sp>
          </mc:Fallback>
        </mc:AlternateContent>
      </p:grpSp>
      <p:grpSp>
        <p:nvGrpSpPr>
          <p:cNvPr id="159" name="群組 158"/>
          <p:cNvGrpSpPr/>
          <p:nvPr/>
        </p:nvGrpSpPr>
        <p:grpSpPr>
          <a:xfrm>
            <a:off x="3164862" y="5192193"/>
            <a:ext cx="3002489" cy="877076"/>
            <a:chOff x="522337" y="4911258"/>
            <a:chExt cx="3002489" cy="877076"/>
          </a:xfrm>
        </p:grpSpPr>
        <p:sp>
          <p:nvSpPr>
            <p:cNvPr id="160" name="矩形 159"/>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161" name="矩形 160"/>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162" name="矩形 161"/>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163" name="文字方塊 162"/>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64" name="文字方塊 163"/>
                <p:cNvSpPr txBox="1"/>
                <p:nvPr/>
              </p:nvSpPr>
              <p:spPr>
                <a:xfrm>
                  <a:off x="522337" y="516513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64" name="文字方塊 163"/>
                <p:cNvSpPr txBox="1">
                  <a:spLocks noRot="1" noChangeAspect="1" noMove="1" noResize="1" noEditPoints="1" noAdjustHandles="1" noChangeArrowheads="1" noChangeShapeType="1" noTextEdit="1"/>
                </p:cNvSpPr>
                <p:nvPr/>
              </p:nvSpPr>
              <p:spPr>
                <a:xfrm>
                  <a:off x="522337" y="5165130"/>
                  <a:ext cx="3002489" cy="369332"/>
                </a:xfrm>
                <a:prstGeom prst="rect">
                  <a:avLst/>
                </a:prstGeom>
                <a:blipFill rotWithShape="0">
                  <a:blip r:embed="rId11"/>
                  <a:stretch>
                    <a:fillRect/>
                  </a:stretch>
                </a:blipFill>
              </p:spPr>
              <p:txBody>
                <a:bodyPr/>
                <a:lstStyle/>
                <a:p>
                  <a:r>
                    <a:rPr lang="zh-TW" altLang="en-US">
                      <a:noFill/>
                    </a:rPr>
                    <a:t> </a:t>
                  </a:r>
                </a:p>
              </p:txBody>
            </p:sp>
          </mc:Fallback>
        </mc:AlternateContent>
      </p:grpSp>
      <p:grpSp>
        <p:nvGrpSpPr>
          <p:cNvPr id="165" name="群組 164"/>
          <p:cNvGrpSpPr/>
          <p:nvPr/>
        </p:nvGrpSpPr>
        <p:grpSpPr>
          <a:xfrm>
            <a:off x="6003379" y="5784539"/>
            <a:ext cx="2867836" cy="877076"/>
            <a:chOff x="522337" y="4911258"/>
            <a:chExt cx="2867836" cy="877076"/>
          </a:xfrm>
        </p:grpSpPr>
        <p:sp>
          <p:nvSpPr>
            <p:cNvPr id="166" name="矩形 165"/>
            <p:cNvSpPr/>
            <p:nvPr/>
          </p:nvSpPr>
          <p:spPr>
            <a:xfrm>
              <a:off x="274351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167" name="矩形 166"/>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168" name="矩形 167"/>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baseline="30000" dirty="0"/>
            </a:p>
          </p:txBody>
        </p:sp>
        <p:sp>
          <p:nvSpPr>
            <p:cNvPr id="169" name="文字方塊 168"/>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70" name="文字方塊 169"/>
                <p:cNvSpPr txBox="1"/>
                <p:nvPr/>
              </p:nvSpPr>
              <p:spPr>
                <a:xfrm>
                  <a:off x="522337" y="5165130"/>
                  <a:ext cx="28678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70" name="文字方塊 169"/>
                <p:cNvSpPr txBox="1">
                  <a:spLocks noRot="1" noChangeAspect="1" noMove="1" noResize="1" noEditPoints="1" noAdjustHandles="1" noChangeArrowheads="1" noChangeShapeType="1" noTextEdit="1"/>
                </p:cNvSpPr>
                <p:nvPr/>
              </p:nvSpPr>
              <p:spPr>
                <a:xfrm>
                  <a:off x="522337" y="5165130"/>
                  <a:ext cx="2867836" cy="369332"/>
                </a:xfrm>
                <a:prstGeom prst="rect">
                  <a:avLst/>
                </a:prstGeom>
                <a:blipFill rotWithShape="0">
                  <a:blip r:embed="rId12"/>
                  <a:stretch>
                    <a:fillRect l="-1064"/>
                  </a:stretch>
                </a:blipFill>
              </p:spPr>
              <p:txBody>
                <a:bodyPr/>
                <a:lstStyle/>
                <a:p>
                  <a:r>
                    <a:rPr lang="zh-TW" altLang="en-US">
                      <a:noFill/>
                    </a:rPr>
                    <a:t> </a:t>
                  </a:r>
                </a:p>
              </p:txBody>
            </p:sp>
          </mc:Fallback>
        </mc:AlternateContent>
      </p:grpSp>
      <p:cxnSp>
        <p:nvCxnSpPr>
          <p:cNvPr id="7" name="直線單箭頭接點 6"/>
          <p:cNvCxnSpPr>
            <a:stCxn id="145" idx="3"/>
            <a:endCxn id="89" idx="2"/>
          </p:cNvCxnSpPr>
          <p:nvPr/>
        </p:nvCxnSpPr>
        <p:spPr>
          <a:xfrm flipV="1">
            <a:off x="3164862" y="4458105"/>
            <a:ext cx="595905" cy="801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306246" y="5985200"/>
            <a:ext cx="585417" cy="461665"/>
          </a:xfrm>
          <a:prstGeom prst="rect">
            <a:avLst/>
          </a:prstGeom>
        </p:spPr>
        <p:txBody>
          <a:bodyPr wrap="none">
            <a:spAutoFit/>
          </a:bodyPr>
          <a:lstStyle/>
          <a:p>
            <a:pPr algn="ctr"/>
            <a:r>
              <a:rPr lang="en-US" altLang="zh-TW" sz="2400" dirty="0"/>
              <a:t>a</a:t>
            </a:r>
            <a:r>
              <a:rPr lang="en-US" altLang="zh-TW" sz="2400" baseline="30000" dirty="0"/>
              <a:t>L-1</a:t>
            </a:r>
            <a:endParaRPr lang="zh-TW" altLang="en-US" sz="2400" baseline="30000" dirty="0"/>
          </a:p>
        </p:txBody>
      </p:sp>
      <p:sp>
        <p:nvSpPr>
          <p:cNvPr id="173" name="矩形 172"/>
          <p:cNvSpPr/>
          <p:nvPr/>
        </p:nvSpPr>
        <p:spPr>
          <a:xfrm>
            <a:off x="2881004" y="2531687"/>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24" name="手繪多邊形 23"/>
          <p:cNvSpPr/>
          <p:nvPr/>
        </p:nvSpPr>
        <p:spPr>
          <a:xfrm>
            <a:off x="5351489" y="4437089"/>
            <a:ext cx="882753" cy="1169232"/>
          </a:xfrm>
          <a:custGeom>
            <a:avLst/>
            <a:gdLst>
              <a:gd name="connsiteX0" fmla="*/ 749508 w 882753"/>
              <a:gd name="connsiteY0" fmla="*/ 1169232 h 1169232"/>
              <a:gd name="connsiteX1" fmla="*/ 824459 w 882753"/>
              <a:gd name="connsiteY1" fmla="*/ 779488 h 1169232"/>
              <a:gd name="connsiteX2" fmla="*/ 0 w 882753"/>
              <a:gd name="connsiteY2" fmla="*/ 0 h 1169232"/>
            </a:gdLst>
            <a:ahLst/>
            <a:cxnLst>
              <a:cxn ang="0">
                <a:pos x="connsiteX0" y="connsiteY0"/>
              </a:cxn>
              <a:cxn ang="0">
                <a:pos x="connsiteX1" y="connsiteY1"/>
              </a:cxn>
              <a:cxn ang="0">
                <a:pos x="connsiteX2" y="connsiteY2"/>
              </a:cxn>
            </a:cxnLst>
            <a:rect l="l" t="t" r="r" b="b"/>
            <a:pathLst>
              <a:path w="882753" h="1169232">
                <a:moveTo>
                  <a:pt x="749508" y="1169232"/>
                </a:moveTo>
                <a:cubicBezTo>
                  <a:pt x="849442" y="1071796"/>
                  <a:pt x="949377" y="974360"/>
                  <a:pt x="824459" y="779488"/>
                </a:cubicBezTo>
                <a:cubicBezTo>
                  <a:pt x="699541" y="584616"/>
                  <a:pt x="349770" y="292308"/>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手繪多邊形 24"/>
          <p:cNvSpPr/>
          <p:nvPr/>
        </p:nvSpPr>
        <p:spPr>
          <a:xfrm>
            <a:off x="6925456" y="4407108"/>
            <a:ext cx="2027943" cy="1783830"/>
          </a:xfrm>
          <a:custGeom>
            <a:avLst/>
            <a:gdLst>
              <a:gd name="connsiteX0" fmla="*/ 1933731 w 2027943"/>
              <a:gd name="connsiteY0" fmla="*/ 1783830 h 1783830"/>
              <a:gd name="connsiteX1" fmla="*/ 1993692 w 2027943"/>
              <a:gd name="connsiteY1" fmla="*/ 1319135 h 1783830"/>
              <a:gd name="connsiteX2" fmla="*/ 1469036 w 2027943"/>
              <a:gd name="connsiteY2" fmla="*/ 449705 h 1783830"/>
              <a:gd name="connsiteX3" fmla="*/ 0 w 2027943"/>
              <a:gd name="connsiteY3" fmla="*/ 0 h 1783830"/>
            </a:gdLst>
            <a:ahLst/>
            <a:cxnLst>
              <a:cxn ang="0">
                <a:pos x="connsiteX0" y="connsiteY0"/>
              </a:cxn>
              <a:cxn ang="0">
                <a:pos x="connsiteX1" y="connsiteY1"/>
              </a:cxn>
              <a:cxn ang="0">
                <a:pos x="connsiteX2" y="connsiteY2"/>
              </a:cxn>
              <a:cxn ang="0">
                <a:pos x="connsiteX3" y="connsiteY3"/>
              </a:cxn>
            </a:cxnLst>
            <a:rect l="l" t="t" r="r" b="b"/>
            <a:pathLst>
              <a:path w="2027943" h="1783830">
                <a:moveTo>
                  <a:pt x="1933731" y="1783830"/>
                </a:moveTo>
                <a:cubicBezTo>
                  <a:pt x="2002436" y="1662659"/>
                  <a:pt x="2071141" y="1541489"/>
                  <a:pt x="1993692" y="1319135"/>
                </a:cubicBezTo>
                <a:cubicBezTo>
                  <a:pt x="1916243" y="1096781"/>
                  <a:pt x="1801318" y="669561"/>
                  <a:pt x="1469036" y="449705"/>
                </a:cubicBezTo>
                <a:cubicBezTo>
                  <a:pt x="1136754" y="229849"/>
                  <a:pt x="568377" y="114924"/>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標題 1">
            <a:extLst>
              <a:ext uri="{FF2B5EF4-FFF2-40B4-BE49-F238E27FC236}">
                <a16:creationId xmlns:a16="http://schemas.microsoft.com/office/drawing/2014/main" id="{F57CD89A-F6BB-AD02-FCFD-AA40CB7B08C8}"/>
              </a:ext>
            </a:extLst>
          </p:cNvPr>
          <p:cNvSpPr>
            <a:spLocks noGrp="1"/>
          </p:cNvSpPr>
          <p:nvPr>
            <p:ph type="title"/>
          </p:nvPr>
        </p:nvSpPr>
        <p:spPr>
          <a:xfrm>
            <a:off x="321349" y="224466"/>
            <a:ext cx="7886700" cy="1325563"/>
          </a:xfrm>
        </p:spPr>
        <p:txBody>
          <a:bodyPr/>
          <a:lstStyle/>
          <a:p>
            <a:r>
              <a:rPr lang="en-US" altLang="zh-TW" dirty="0"/>
              <a:t>Neural Network </a:t>
            </a:r>
            <a:endParaRPr lang="zh-TW" altLang="en-US" dirty="0"/>
          </a:p>
        </p:txBody>
      </p:sp>
    </p:spTree>
    <p:extLst>
      <p:ext uri="{BB962C8B-B14F-4D97-AF65-F5344CB8AC3E}">
        <p14:creationId xmlns:p14="http://schemas.microsoft.com/office/powerpoint/2010/main" val="137006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9" grpId="0" animBg="1"/>
      <p:bldP spid="80" grpId="0" animBg="1"/>
      <p:bldP spid="82" grpId="0" animBg="1"/>
      <p:bldP spid="83" grpId="0" animBg="1"/>
      <p:bldP spid="88" grpId="0" animBg="1"/>
      <p:bldP spid="89" grpId="0" animBg="1"/>
      <p:bldP spid="90" grpId="0" animBg="1"/>
      <p:bldP spid="92" grpId="0" animBg="1"/>
      <p:bldP spid="14" grpId="0"/>
      <p:bldP spid="173" grpId="0" animBg="1"/>
      <p:bldP spid="24" grpId="0" animBg="1"/>
      <p:bldP spid="2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3" name="文字方塊 172"/>
              <p:cNvSpPr txBox="1"/>
              <p:nvPr/>
            </p:nvSpPr>
            <p:spPr>
              <a:xfrm>
                <a:off x="321349" y="5960609"/>
                <a:ext cx="85013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73" name="文字方塊 172"/>
              <p:cNvSpPr txBox="1">
                <a:spLocks noRot="1" noChangeAspect="1" noMove="1" noResize="1" noEditPoints="1" noAdjustHandles="1" noChangeArrowheads="1" noChangeShapeType="1" noTextEdit="1"/>
              </p:cNvSpPr>
              <p:nvPr/>
            </p:nvSpPr>
            <p:spPr>
              <a:xfrm>
                <a:off x="321349" y="5960609"/>
                <a:ext cx="8501302" cy="369332"/>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3" name="文字方塊 152"/>
              <p:cNvSpPr txBox="1"/>
              <p:nvPr/>
            </p:nvSpPr>
            <p:spPr>
              <a:xfrm>
                <a:off x="2399137" y="5965343"/>
                <a:ext cx="51569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53" name="文字方塊 152"/>
              <p:cNvSpPr txBox="1">
                <a:spLocks noRot="1" noChangeAspect="1" noMove="1" noResize="1" noEditPoints="1" noAdjustHandles="1" noChangeArrowheads="1" noChangeShapeType="1" noTextEdit="1"/>
              </p:cNvSpPr>
              <p:nvPr/>
            </p:nvSpPr>
            <p:spPr>
              <a:xfrm>
                <a:off x="2399137" y="5965343"/>
                <a:ext cx="5156925" cy="369332"/>
              </a:xfrm>
              <a:prstGeom prst="rect">
                <a:avLst/>
              </a:prstGeom>
              <a:blipFill rotWithShape="0">
                <a:blip r:embed="rId5"/>
                <a:stretch>
                  <a:fillRect l="-355"/>
                </a:stretch>
              </a:blipFill>
            </p:spPr>
            <p:txBody>
              <a:bodyPr/>
              <a:lstStyle/>
              <a:p>
                <a:r>
                  <a:rPr lang="zh-TW" altLang="en-US">
                    <a:noFill/>
                  </a:rPr>
                  <a:t> </a:t>
                </a:r>
              </a:p>
            </p:txBody>
          </p:sp>
        </mc:Fallback>
      </mc:AlternateContent>
      <p:sp>
        <p:nvSpPr>
          <p:cNvPr id="78" name="矩形 77"/>
          <p:cNvSpPr/>
          <p:nvPr/>
        </p:nvSpPr>
        <p:spPr>
          <a:xfrm>
            <a:off x="7180166" y="155409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矩形 73"/>
          <p:cNvSpPr/>
          <p:nvPr/>
        </p:nvSpPr>
        <p:spPr>
          <a:xfrm>
            <a:off x="3029726"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5" name="矩形 74"/>
          <p:cNvSpPr/>
          <p:nvPr/>
        </p:nvSpPr>
        <p:spPr>
          <a:xfrm>
            <a:off x="4355312" y="159016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6" name="矩形 75"/>
          <p:cNvSpPr/>
          <p:nvPr/>
        </p:nvSpPr>
        <p:spPr>
          <a:xfrm>
            <a:off x="5766871"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矩形 76"/>
          <p:cNvSpPr/>
          <p:nvPr/>
        </p:nvSpPr>
        <p:spPr>
          <a:xfrm>
            <a:off x="1846623" y="163415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3" name="直線單箭頭接點 92"/>
          <p:cNvCxnSpPr/>
          <p:nvPr/>
        </p:nvCxnSpPr>
        <p:spPr>
          <a:xfrm>
            <a:off x="6153678" y="2654934"/>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6262994" y="3900824"/>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6129794" y="1876131"/>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1915011" y="235184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7" name="矩形 96"/>
          <p:cNvSpPr/>
          <p:nvPr/>
        </p:nvSpPr>
        <p:spPr>
          <a:xfrm>
            <a:off x="1920829" y="17815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98" name="Object 12"/>
          <p:cNvGraphicFramePr>
            <a:graphicFrameLocks noChangeAspect="1"/>
          </p:cNvGraphicFramePr>
          <p:nvPr/>
        </p:nvGraphicFramePr>
        <p:xfrm>
          <a:off x="1933528" y="1686269"/>
          <a:ext cx="325438" cy="461962"/>
        </p:xfrm>
        <a:graphic>
          <a:graphicData uri="http://schemas.openxmlformats.org/presentationml/2006/ole">
            <mc:AlternateContent xmlns:mc="http://schemas.openxmlformats.org/markup-compatibility/2006">
              <mc:Choice xmlns:v="urn:schemas-microsoft-com:vml" Requires="v">
                <p:oleObj name="方程式" r:id="rId6" imgW="152280" imgH="215640" progId="Equation.3">
                  <p:embed/>
                </p:oleObj>
              </mc:Choice>
              <mc:Fallback>
                <p:oleObj name="方程式" r:id="rId6" imgW="152280" imgH="215640" progId="Equation.3">
                  <p:embed/>
                  <p:pic>
                    <p:nvPicPr>
                      <p:cNvPr id="0" name=""/>
                      <p:cNvPicPr>
                        <a:picLocks noChangeAspect="1" noChangeArrowheads="1"/>
                      </p:cNvPicPr>
                      <p:nvPr/>
                    </p:nvPicPr>
                    <p:blipFill>
                      <a:blip r:embed="rId7"/>
                      <a:srcRect/>
                      <a:stretch>
                        <a:fillRect/>
                      </a:stretch>
                    </p:blipFill>
                    <p:spPr bwMode="auto">
                      <a:xfrm>
                        <a:off x="1933528" y="168626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 name="Object 12"/>
          <p:cNvGraphicFramePr>
            <a:graphicFrameLocks noChangeAspect="1"/>
          </p:cNvGraphicFramePr>
          <p:nvPr/>
        </p:nvGraphicFramePr>
        <p:xfrm>
          <a:off x="1938824" y="2268998"/>
          <a:ext cx="352425" cy="461963"/>
        </p:xfrm>
        <a:graphic>
          <a:graphicData uri="http://schemas.openxmlformats.org/presentationml/2006/ole">
            <mc:AlternateContent xmlns:mc="http://schemas.openxmlformats.org/markup-compatibility/2006">
              <mc:Choice xmlns:v="urn:schemas-microsoft-com:vml" Requires="v">
                <p:oleObj name="方程式" r:id="rId8" imgW="164880" imgH="215640" progId="Equation.3">
                  <p:embed/>
                </p:oleObj>
              </mc:Choice>
              <mc:Fallback>
                <p:oleObj name="方程式" r:id="rId8" imgW="164880" imgH="215640" progId="Equation.3">
                  <p:embed/>
                  <p:pic>
                    <p:nvPicPr>
                      <p:cNvPr id="0" name=""/>
                      <p:cNvPicPr>
                        <a:picLocks noChangeAspect="1" noChangeArrowheads="1"/>
                      </p:cNvPicPr>
                      <p:nvPr/>
                    </p:nvPicPr>
                    <p:blipFill>
                      <a:blip r:embed="rId9"/>
                      <a:srcRect/>
                      <a:stretch>
                        <a:fillRect/>
                      </a:stretch>
                    </p:blipFill>
                    <p:spPr bwMode="auto">
                      <a:xfrm>
                        <a:off x="1938824" y="226899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 name="橢圓 99"/>
          <p:cNvSpPr/>
          <p:nvPr/>
        </p:nvSpPr>
        <p:spPr>
          <a:xfrm>
            <a:off x="3126836" y="16175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1" name="橢圓 100"/>
          <p:cNvSpPr/>
          <p:nvPr/>
        </p:nvSpPr>
        <p:spPr>
          <a:xfrm>
            <a:off x="3129178" y="239608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2" name="橢圓 101"/>
          <p:cNvSpPr/>
          <p:nvPr/>
        </p:nvSpPr>
        <p:spPr>
          <a:xfrm>
            <a:off x="3117545" y="362409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3" name="文字方塊 102"/>
          <p:cNvSpPr txBox="1"/>
          <p:nvPr/>
        </p:nvSpPr>
        <p:spPr>
          <a:xfrm rot="5400000">
            <a:off x="3114798"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4" name="矩形 103"/>
          <p:cNvSpPr/>
          <p:nvPr/>
        </p:nvSpPr>
        <p:spPr>
          <a:xfrm>
            <a:off x="1924536" y="374960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5" name="Object 12"/>
          <p:cNvGraphicFramePr>
            <a:graphicFrameLocks noChangeAspect="1"/>
          </p:cNvGraphicFramePr>
          <p:nvPr/>
        </p:nvGraphicFramePr>
        <p:xfrm>
          <a:off x="1921420" y="3653351"/>
          <a:ext cx="407988" cy="488950"/>
        </p:xfrm>
        <a:graphic>
          <a:graphicData uri="http://schemas.openxmlformats.org/presentationml/2006/ole">
            <mc:AlternateContent xmlns:mc="http://schemas.openxmlformats.org/markup-compatibility/2006">
              <mc:Choice xmlns:v="urn:schemas-microsoft-com:vml" Requires="v">
                <p:oleObj name="方程式" r:id="rId10" imgW="190440" imgH="228600" progId="Equation.3">
                  <p:embed/>
                </p:oleObj>
              </mc:Choice>
              <mc:Fallback>
                <p:oleObj name="方程式" r:id="rId10" imgW="190440" imgH="228600" progId="Equation.3">
                  <p:embed/>
                  <p:pic>
                    <p:nvPicPr>
                      <p:cNvPr id="0" name=""/>
                      <p:cNvPicPr>
                        <a:picLocks noChangeAspect="1" noChangeArrowheads="1"/>
                      </p:cNvPicPr>
                      <p:nvPr/>
                    </p:nvPicPr>
                    <p:blipFill>
                      <a:blip r:embed="rId11"/>
                      <a:srcRect/>
                      <a:stretch>
                        <a:fillRect/>
                      </a:stretch>
                    </p:blipFill>
                    <p:spPr bwMode="auto">
                      <a:xfrm>
                        <a:off x="1921420" y="365335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 name="文字方塊 105"/>
          <p:cNvSpPr txBox="1"/>
          <p:nvPr/>
        </p:nvSpPr>
        <p:spPr>
          <a:xfrm rot="5400000">
            <a:off x="1800468" y="303454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7" name="橢圓 106"/>
          <p:cNvSpPr/>
          <p:nvPr/>
        </p:nvSpPr>
        <p:spPr>
          <a:xfrm>
            <a:off x="4442398" y="16175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8" name="橢圓 107"/>
          <p:cNvSpPr/>
          <p:nvPr/>
        </p:nvSpPr>
        <p:spPr>
          <a:xfrm>
            <a:off x="4444740" y="239608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9" name="橢圓 108"/>
          <p:cNvSpPr/>
          <p:nvPr/>
        </p:nvSpPr>
        <p:spPr>
          <a:xfrm>
            <a:off x="4433107" y="362409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0" name="文字方塊 109"/>
          <p:cNvSpPr txBox="1"/>
          <p:nvPr/>
        </p:nvSpPr>
        <p:spPr>
          <a:xfrm rot="5400000">
            <a:off x="4430360"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1" name="橢圓 110"/>
          <p:cNvSpPr/>
          <p:nvPr/>
        </p:nvSpPr>
        <p:spPr>
          <a:xfrm>
            <a:off x="5842715" y="159840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2" name="橢圓 111"/>
          <p:cNvSpPr/>
          <p:nvPr/>
        </p:nvSpPr>
        <p:spPr>
          <a:xfrm>
            <a:off x="5845057" y="23583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3" name="橢圓 112"/>
          <p:cNvSpPr/>
          <p:nvPr/>
        </p:nvSpPr>
        <p:spPr>
          <a:xfrm>
            <a:off x="5852085" y="360499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4" name="文字方塊 113"/>
          <p:cNvSpPr txBox="1"/>
          <p:nvPr/>
        </p:nvSpPr>
        <p:spPr>
          <a:xfrm rot="5400000">
            <a:off x="5849338" y="302412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5" name="文字方塊 114"/>
          <p:cNvSpPr txBox="1"/>
          <p:nvPr/>
        </p:nvSpPr>
        <p:spPr>
          <a:xfrm>
            <a:off x="5014443" y="155893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6" name="文字方塊 115"/>
          <p:cNvSpPr txBox="1"/>
          <p:nvPr/>
        </p:nvSpPr>
        <p:spPr>
          <a:xfrm>
            <a:off x="5032066" y="234443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5044246" y="360072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18" name="直線單箭頭接點 117"/>
          <p:cNvCxnSpPr>
            <a:stCxn id="100" idx="6"/>
            <a:endCxn id="107" idx="2"/>
          </p:cNvCxnSpPr>
          <p:nvPr/>
        </p:nvCxnSpPr>
        <p:spPr>
          <a:xfrm>
            <a:off x="3700994" y="190459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3700994" y="269634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a:off x="3691703" y="391831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01" idx="6"/>
            <a:endCxn id="107" idx="2"/>
          </p:cNvCxnSpPr>
          <p:nvPr/>
        </p:nvCxnSpPr>
        <p:spPr>
          <a:xfrm flipV="1">
            <a:off x="3703336" y="190459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stCxn id="100" idx="6"/>
            <a:endCxn id="108" idx="2"/>
          </p:cNvCxnSpPr>
          <p:nvPr/>
        </p:nvCxnSpPr>
        <p:spPr>
          <a:xfrm>
            <a:off x="3700994" y="190459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stCxn id="100" idx="6"/>
            <a:endCxn id="109" idx="2"/>
          </p:cNvCxnSpPr>
          <p:nvPr/>
        </p:nvCxnSpPr>
        <p:spPr>
          <a:xfrm>
            <a:off x="3700994" y="190459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101" idx="6"/>
            <a:endCxn id="109" idx="2"/>
          </p:cNvCxnSpPr>
          <p:nvPr/>
        </p:nvCxnSpPr>
        <p:spPr>
          <a:xfrm>
            <a:off x="3703336" y="268316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stCxn id="102" idx="6"/>
            <a:endCxn id="107" idx="2"/>
          </p:cNvCxnSpPr>
          <p:nvPr/>
        </p:nvCxnSpPr>
        <p:spPr>
          <a:xfrm flipV="1">
            <a:off x="3691703" y="190459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02" idx="6"/>
            <a:endCxn id="108" idx="2"/>
          </p:cNvCxnSpPr>
          <p:nvPr/>
        </p:nvCxnSpPr>
        <p:spPr>
          <a:xfrm flipV="1">
            <a:off x="3691703" y="268316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a:endCxn id="100" idx="2"/>
          </p:cNvCxnSpPr>
          <p:nvPr/>
        </p:nvCxnSpPr>
        <p:spPr>
          <a:xfrm flipV="1">
            <a:off x="2267436" y="1904595"/>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a:stCxn id="97" idx="3"/>
            <a:endCxn id="101" idx="2"/>
          </p:cNvCxnSpPr>
          <p:nvPr/>
        </p:nvCxnSpPr>
        <p:spPr>
          <a:xfrm>
            <a:off x="2263729" y="195296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97" idx="3"/>
            <a:endCxn id="102" idx="2"/>
          </p:cNvCxnSpPr>
          <p:nvPr/>
        </p:nvCxnSpPr>
        <p:spPr>
          <a:xfrm>
            <a:off x="2263729" y="195296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99" idx="3"/>
            <a:endCxn id="100" idx="2"/>
          </p:cNvCxnSpPr>
          <p:nvPr/>
        </p:nvCxnSpPr>
        <p:spPr>
          <a:xfrm flipV="1">
            <a:off x="2291249" y="190459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a:stCxn id="96" idx="3"/>
            <a:endCxn id="101" idx="2"/>
          </p:cNvCxnSpPr>
          <p:nvPr/>
        </p:nvCxnSpPr>
        <p:spPr>
          <a:xfrm>
            <a:off x="2257911" y="2523298"/>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a:stCxn id="96" idx="3"/>
            <a:endCxn id="102" idx="2"/>
          </p:cNvCxnSpPr>
          <p:nvPr/>
        </p:nvCxnSpPr>
        <p:spPr>
          <a:xfrm>
            <a:off x="2257911" y="2523298"/>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a:stCxn id="105" idx="3"/>
            <a:endCxn id="100" idx="2"/>
          </p:cNvCxnSpPr>
          <p:nvPr/>
        </p:nvCxnSpPr>
        <p:spPr>
          <a:xfrm flipV="1">
            <a:off x="2329408" y="1904595"/>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p:cNvCxnSpPr>
            <a:stCxn id="105" idx="3"/>
            <a:endCxn id="101" idx="2"/>
          </p:cNvCxnSpPr>
          <p:nvPr/>
        </p:nvCxnSpPr>
        <p:spPr>
          <a:xfrm flipV="1">
            <a:off x="2303039" y="268316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a:stCxn id="105" idx="3"/>
            <a:endCxn id="102" idx="2"/>
          </p:cNvCxnSpPr>
          <p:nvPr/>
        </p:nvCxnSpPr>
        <p:spPr>
          <a:xfrm>
            <a:off x="2303039" y="389777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rot="5400000">
            <a:off x="7122356" y="305509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37" name="文字方塊 136"/>
          <p:cNvSpPr txBox="1"/>
          <p:nvPr/>
        </p:nvSpPr>
        <p:spPr>
          <a:xfrm>
            <a:off x="7191449" y="153627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38" name="文字方塊 137"/>
          <p:cNvSpPr txBox="1"/>
          <p:nvPr/>
        </p:nvSpPr>
        <p:spPr>
          <a:xfrm>
            <a:off x="7180166" y="233449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39" name="文字方塊 138"/>
          <p:cNvSpPr txBox="1"/>
          <p:nvPr/>
        </p:nvSpPr>
        <p:spPr>
          <a:xfrm>
            <a:off x="7180166" y="3600723"/>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2" name="標題 1"/>
          <p:cNvSpPr>
            <a:spLocks noGrp="1"/>
          </p:cNvSpPr>
          <p:nvPr>
            <p:ph type="title"/>
          </p:nvPr>
        </p:nvSpPr>
        <p:spPr>
          <a:xfrm>
            <a:off x="321349" y="224466"/>
            <a:ext cx="7886700" cy="1325563"/>
          </a:xfrm>
        </p:spPr>
        <p:txBody>
          <a:bodyPr/>
          <a:lstStyle/>
          <a:p>
            <a:r>
              <a:rPr lang="en-US" altLang="zh-TW" dirty="0"/>
              <a:t>Neural Network </a:t>
            </a:r>
            <a:endParaRPr lang="zh-TW" altLang="en-US" dirty="0"/>
          </a:p>
        </p:txBody>
      </p:sp>
      <p:sp>
        <p:nvSpPr>
          <p:cNvPr id="70" name="矩形 69"/>
          <p:cNvSpPr/>
          <p:nvPr/>
        </p:nvSpPr>
        <p:spPr>
          <a:xfrm>
            <a:off x="2318544" y="218578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79" name="矩形 78"/>
          <p:cNvSpPr/>
          <p:nvPr/>
        </p:nvSpPr>
        <p:spPr>
          <a:xfrm>
            <a:off x="3706747" y="2193987"/>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80" name="矩形 79"/>
          <p:cNvSpPr/>
          <p:nvPr/>
        </p:nvSpPr>
        <p:spPr>
          <a:xfrm>
            <a:off x="5172752" y="2187088"/>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82" name="矩形 81"/>
          <p:cNvSpPr/>
          <p:nvPr/>
        </p:nvSpPr>
        <p:spPr>
          <a:xfrm>
            <a:off x="4322227" y="2527382"/>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83" name="矩形 82"/>
          <p:cNvSpPr/>
          <p:nvPr/>
        </p:nvSpPr>
        <p:spPr>
          <a:xfrm>
            <a:off x="5812126" y="2503875"/>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88" name="矩形 87"/>
          <p:cNvSpPr/>
          <p:nvPr/>
        </p:nvSpPr>
        <p:spPr>
          <a:xfrm>
            <a:off x="2230673"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89" name="矩形 88"/>
          <p:cNvSpPr/>
          <p:nvPr/>
        </p:nvSpPr>
        <p:spPr>
          <a:xfrm>
            <a:off x="3540087"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90" name="矩形 89"/>
          <p:cNvSpPr/>
          <p:nvPr/>
        </p:nvSpPr>
        <p:spPr>
          <a:xfrm>
            <a:off x="4875211" y="359476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2</a:t>
            </a:r>
            <a:endParaRPr lang="zh-TW" altLang="en-US" sz="2400" baseline="30000" dirty="0"/>
          </a:p>
        </p:txBody>
      </p:sp>
      <p:sp>
        <p:nvSpPr>
          <p:cNvPr id="92" name="矩形 91"/>
          <p:cNvSpPr/>
          <p:nvPr/>
        </p:nvSpPr>
        <p:spPr>
          <a:xfrm>
            <a:off x="6464825" y="35897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sp>
        <p:nvSpPr>
          <p:cNvPr id="85" name="矩形 84"/>
          <p:cNvSpPr/>
          <p:nvPr/>
        </p:nvSpPr>
        <p:spPr>
          <a:xfrm>
            <a:off x="521225" y="45930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grpSp>
        <p:nvGrpSpPr>
          <p:cNvPr id="6" name="群組 5"/>
          <p:cNvGrpSpPr/>
          <p:nvPr/>
        </p:nvGrpSpPr>
        <p:grpSpPr>
          <a:xfrm>
            <a:off x="1022727" y="4582414"/>
            <a:ext cx="1423980" cy="877076"/>
            <a:chOff x="3047770" y="5664328"/>
            <a:chExt cx="1423980" cy="877076"/>
          </a:xfrm>
        </p:grpSpPr>
        <mc:AlternateContent xmlns:mc="http://schemas.openxmlformats.org/markup-compatibility/2006" xmlns:a14="http://schemas.microsoft.com/office/drawing/2010/main">
          <mc:Choice Requires="a14">
            <p:sp>
              <p:nvSpPr>
                <p:cNvPr id="5" name="文字方塊 4"/>
                <p:cNvSpPr txBox="1"/>
                <p:nvPr/>
              </p:nvSpPr>
              <p:spPr>
                <a:xfrm>
                  <a:off x="3047770" y="5918200"/>
                  <a:ext cx="14239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3047770" y="5918200"/>
                  <a:ext cx="1423980" cy="369332"/>
                </a:xfrm>
                <a:prstGeom prst="rect">
                  <a:avLst/>
                </a:prstGeom>
                <a:blipFill rotWithShape="0">
                  <a:blip r:embed="rId12"/>
                  <a:stretch>
                    <a:fillRect l="-1717" b="-34426"/>
                  </a:stretch>
                </a:blipFill>
              </p:spPr>
              <p:txBody>
                <a:bodyPr/>
                <a:lstStyle/>
                <a:p>
                  <a:r>
                    <a:rPr lang="zh-TW" altLang="en-US">
                      <a:noFill/>
                    </a:rPr>
                    <a:t> </a:t>
                  </a:r>
                </a:p>
              </p:txBody>
            </p:sp>
          </mc:Fallback>
        </mc:AlternateContent>
        <p:sp>
          <p:nvSpPr>
            <p:cNvPr id="87" name="矩形 86"/>
            <p:cNvSpPr/>
            <p:nvPr/>
          </p:nvSpPr>
          <p:spPr>
            <a:xfrm>
              <a:off x="3778163" y="566432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grpSp>
      <p:sp>
        <p:nvSpPr>
          <p:cNvPr id="140" name="矩形 139"/>
          <p:cNvSpPr/>
          <p:nvPr/>
        </p:nvSpPr>
        <p:spPr>
          <a:xfrm>
            <a:off x="5934446" y="568681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141" name="矩形 140"/>
          <p:cNvSpPr/>
          <p:nvPr/>
        </p:nvSpPr>
        <p:spPr>
          <a:xfrm>
            <a:off x="4112961" y="570896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142" name="矩形 141"/>
          <p:cNvSpPr/>
          <p:nvPr/>
        </p:nvSpPr>
        <p:spPr>
          <a:xfrm>
            <a:off x="5013903" y="568500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146" name="文字方塊 145"/>
          <p:cNvSpPr txBox="1"/>
          <p:nvPr/>
        </p:nvSpPr>
        <p:spPr>
          <a:xfrm>
            <a:off x="5514543" y="588061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147" name="文字方塊 146"/>
              <p:cNvSpPr txBox="1"/>
              <p:nvPr/>
            </p:nvSpPr>
            <p:spPr>
              <a:xfrm>
                <a:off x="3652491" y="593888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xmlns="">
          <p:sp>
            <p:nvSpPr>
              <p:cNvPr id="147" name="文字方塊 146"/>
              <p:cNvSpPr txBox="1">
                <a:spLocks noRot="1" noChangeAspect="1" noMove="1" noResize="1" noEditPoints="1" noAdjustHandles="1" noChangeArrowheads="1" noChangeShapeType="1" noTextEdit="1"/>
              </p:cNvSpPr>
              <p:nvPr/>
            </p:nvSpPr>
            <p:spPr>
              <a:xfrm>
                <a:off x="3652491" y="5938880"/>
                <a:ext cx="3002489" cy="369332"/>
              </a:xfrm>
              <a:prstGeom prst="rect">
                <a:avLst/>
              </a:prstGeom>
              <a:blipFill rotWithShape="0">
                <a:blip r:embed="rId13"/>
                <a:stretch>
                  <a:fillRect/>
                </a:stretch>
              </a:blipFill>
            </p:spPr>
            <p:txBody>
              <a:bodyPr/>
              <a:lstStyle/>
              <a:p>
                <a:r>
                  <a:rPr lang="zh-TW" altLang="en-US">
                    <a:noFill/>
                  </a:rPr>
                  <a:t> </a:t>
                </a:r>
              </a:p>
            </p:txBody>
          </p:sp>
        </mc:Fallback>
      </mc:AlternateContent>
      <p:sp>
        <p:nvSpPr>
          <p:cNvPr id="149" name="矩形 148"/>
          <p:cNvSpPr/>
          <p:nvPr/>
        </p:nvSpPr>
        <p:spPr>
          <a:xfrm>
            <a:off x="6876409" y="5703455"/>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150" name="矩形 149"/>
          <p:cNvSpPr/>
          <p:nvPr/>
        </p:nvSpPr>
        <p:spPr>
          <a:xfrm>
            <a:off x="2825706" y="5725607"/>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152" name="文字方塊 151"/>
          <p:cNvSpPr txBox="1"/>
          <p:nvPr/>
        </p:nvSpPr>
        <p:spPr>
          <a:xfrm>
            <a:off x="6521219" y="5892199"/>
            <a:ext cx="360621"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155" name="矩形 154"/>
          <p:cNvSpPr/>
          <p:nvPr/>
        </p:nvSpPr>
        <p:spPr>
          <a:xfrm>
            <a:off x="8091450" y="5685008"/>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156" name="矩形 155"/>
          <p:cNvSpPr/>
          <p:nvPr/>
        </p:nvSpPr>
        <p:spPr>
          <a:xfrm>
            <a:off x="1129407" y="571837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157" name="矩形 156"/>
          <p:cNvSpPr/>
          <p:nvPr/>
        </p:nvSpPr>
        <p:spPr>
          <a:xfrm>
            <a:off x="11333819" y="6349207"/>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158" name="文字方塊 157"/>
          <p:cNvSpPr txBox="1"/>
          <p:nvPr/>
        </p:nvSpPr>
        <p:spPr>
          <a:xfrm>
            <a:off x="7780895" y="5884466"/>
            <a:ext cx="360621"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8" name="文字方塊 7"/>
          <p:cNvSpPr txBox="1"/>
          <p:nvPr/>
        </p:nvSpPr>
        <p:spPr>
          <a:xfrm>
            <a:off x="1860078" y="5819056"/>
            <a:ext cx="71911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4" name="矩形 173"/>
          <p:cNvSpPr/>
          <p:nvPr/>
        </p:nvSpPr>
        <p:spPr>
          <a:xfrm>
            <a:off x="2881004" y="2531687"/>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175" name="文字方塊 174"/>
          <p:cNvSpPr txBox="1"/>
          <p:nvPr/>
        </p:nvSpPr>
        <p:spPr>
          <a:xfrm>
            <a:off x="7372935" y="5774436"/>
            <a:ext cx="71911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6" name="文字方塊 175"/>
          <p:cNvSpPr txBox="1"/>
          <p:nvPr/>
        </p:nvSpPr>
        <p:spPr>
          <a:xfrm>
            <a:off x="2777295" y="4572908"/>
            <a:ext cx="5539589" cy="954107"/>
          </a:xfrm>
          <a:prstGeom prst="rect">
            <a:avLst/>
          </a:prstGeom>
          <a:noFill/>
        </p:spPr>
        <p:txBody>
          <a:bodyPr wrap="square" rtlCol="0">
            <a:spAutoFit/>
          </a:bodyPr>
          <a:lstStyle/>
          <a:p>
            <a:r>
              <a:rPr lang="en-US" altLang="zh-TW" sz="2800" dirty="0"/>
              <a:t>Using parallel computing techniques to speed up matrix operation</a:t>
            </a:r>
            <a:endParaRPr lang="zh-TW" altLang="en-US" sz="2800" dirty="0"/>
          </a:p>
        </p:txBody>
      </p:sp>
    </p:spTree>
    <p:extLst>
      <p:ext uri="{BB962C8B-B14F-4D97-AF65-F5344CB8AC3E}">
        <p14:creationId xmlns:p14="http://schemas.microsoft.com/office/powerpoint/2010/main" val="34473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P spid="153" grpId="0"/>
      <p:bldP spid="85" grpId="0" animBg="1"/>
      <p:bldP spid="140" grpId="0" animBg="1"/>
      <p:bldP spid="141" grpId="0" animBg="1"/>
      <p:bldP spid="142" grpId="0" animBg="1"/>
      <p:bldP spid="146" grpId="0"/>
      <p:bldP spid="147" grpId="0"/>
      <p:bldP spid="149" grpId="0" animBg="1"/>
      <p:bldP spid="150" grpId="0" animBg="1"/>
      <p:bldP spid="152" grpId="0"/>
      <p:bldP spid="155" grpId="0" animBg="1"/>
      <p:bldP spid="156" grpId="0" animBg="1"/>
      <p:bldP spid="158" grpId="0"/>
      <p:bldP spid="8" grpId="0"/>
      <p:bldP spid="175" grpId="0"/>
      <p:bldP spid="17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61950" y="262239"/>
            <a:ext cx="7886700" cy="1325563"/>
          </a:xfrm>
        </p:spPr>
        <p:txBody>
          <a:bodyPr/>
          <a:lstStyle/>
          <a:p>
            <a:r>
              <a:rPr lang="en-US" altLang="zh-TW" dirty="0" err="1"/>
              <a:t>Softmax</a:t>
            </a:r>
            <a:r>
              <a:rPr lang="en-US" altLang="zh-TW" dirty="0"/>
              <a:t> [Classification]</a:t>
            </a:r>
            <a:endParaRPr lang="zh-TW" altLang="en-US" dirty="0"/>
          </a:p>
        </p:txBody>
      </p:sp>
      <p:sp>
        <p:nvSpPr>
          <p:cNvPr id="3" name="內容版面配置區 2"/>
          <p:cNvSpPr>
            <a:spLocks noGrp="1"/>
          </p:cNvSpPr>
          <p:nvPr>
            <p:ph idx="1"/>
          </p:nvPr>
        </p:nvSpPr>
        <p:spPr/>
        <p:txBody>
          <a:bodyPr/>
          <a:lstStyle/>
          <a:p>
            <a:r>
              <a:rPr lang="en-US" altLang="zh-TW" dirty="0" err="1"/>
              <a:t>Softmax</a:t>
            </a:r>
            <a:r>
              <a:rPr lang="en-US" altLang="zh-TW" dirty="0"/>
              <a:t> layer as the output layer</a:t>
            </a:r>
            <a:endParaRPr lang="zh-TW" altLang="en-US" dirty="0"/>
          </a:p>
        </p:txBody>
      </p:sp>
      <p:sp>
        <p:nvSpPr>
          <p:cNvPr id="4" name="文字方塊 3"/>
          <p:cNvSpPr txBox="1"/>
          <p:nvPr/>
        </p:nvSpPr>
        <p:spPr>
          <a:xfrm>
            <a:off x="487848" y="2591477"/>
            <a:ext cx="2850858" cy="461665"/>
          </a:xfrm>
          <a:prstGeom prst="rect">
            <a:avLst/>
          </a:prstGeom>
          <a:noFill/>
        </p:spPr>
        <p:txBody>
          <a:bodyPr wrap="square" rtlCol="0">
            <a:spAutoFit/>
          </a:bodyPr>
          <a:lstStyle/>
          <a:p>
            <a:pPr algn="ctr"/>
            <a:r>
              <a:rPr lang="en-US" altLang="zh-TW" sz="2400" b="1" i="1" u="sng" dirty="0"/>
              <a:t>Ordinary Layer</a:t>
            </a:r>
            <a:endParaRPr lang="zh-TW" altLang="en-US" sz="2400" b="1" i="1" u="sng" dirty="0"/>
          </a:p>
        </p:txBody>
      </p:sp>
      <p:cxnSp>
        <p:nvCxnSpPr>
          <p:cNvPr id="44" name="直線單箭頭接點 43"/>
          <p:cNvCxnSpPr/>
          <p:nvPr/>
        </p:nvCxnSpPr>
        <p:spPr>
          <a:xfrm flipV="1">
            <a:off x="1913277" y="4407407"/>
            <a:ext cx="121920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1913277" y="5293333"/>
            <a:ext cx="12192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1913277" y="3519428"/>
            <a:ext cx="121920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7" name="Object 12"/>
          <p:cNvGraphicFramePr>
            <a:graphicFrameLocks noChangeAspect="1"/>
          </p:cNvGraphicFramePr>
          <p:nvPr/>
        </p:nvGraphicFramePr>
        <p:xfrm>
          <a:off x="3232150" y="3219450"/>
          <a:ext cx="1382713" cy="487363"/>
        </p:xfrm>
        <a:graphic>
          <a:graphicData uri="http://schemas.openxmlformats.org/presentationml/2006/ole">
            <mc:AlternateContent xmlns:mc="http://schemas.openxmlformats.org/markup-compatibility/2006">
              <mc:Choice xmlns:v="urn:schemas-microsoft-com:vml" Requires="v">
                <p:oleObj name="方程式" r:id="rId3" imgW="647640" imgH="228600" progId="Equation.3">
                  <p:embed/>
                </p:oleObj>
              </mc:Choice>
              <mc:Fallback>
                <p:oleObj name="方程式" r:id="rId3" imgW="647640" imgH="228600" progId="Equation.3">
                  <p:embed/>
                  <p:pic>
                    <p:nvPicPr>
                      <p:cNvPr id="0" name=""/>
                      <p:cNvPicPr>
                        <a:picLocks noChangeAspect="1" noChangeArrowheads="1"/>
                      </p:cNvPicPr>
                      <p:nvPr/>
                    </p:nvPicPr>
                    <p:blipFill>
                      <a:blip r:embed="rId4"/>
                      <a:srcRect/>
                      <a:stretch>
                        <a:fillRect/>
                      </a:stretch>
                    </p:blipFill>
                    <p:spPr bwMode="auto">
                      <a:xfrm>
                        <a:off x="3232150" y="3219450"/>
                        <a:ext cx="1382713"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12"/>
          <p:cNvGraphicFramePr>
            <a:graphicFrameLocks noChangeAspect="1"/>
          </p:cNvGraphicFramePr>
          <p:nvPr/>
        </p:nvGraphicFramePr>
        <p:xfrm>
          <a:off x="3216275" y="4156075"/>
          <a:ext cx="1436688" cy="487363"/>
        </p:xfrm>
        <a:graphic>
          <a:graphicData uri="http://schemas.openxmlformats.org/presentationml/2006/ole">
            <mc:AlternateContent xmlns:mc="http://schemas.openxmlformats.org/markup-compatibility/2006">
              <mc:Choice xmlns:v="urn:schemas-microsoft-com:vml" Requires="v">
                <p:oleObj name="方程式" r:id="rId5" imgW="672840" imgH="228600" progId="Equation.3">
                  <p:embed/>
                </p:oleObj>
              </mc:Choice>
              <mc:Fallback>
                <p:oleObj name="方程式" r:id="rId5" imgW="672840" imgH="228600" progId="Equation.3">
                  <p:embed/>
                  <p:pic>
                    <p:nvPicPr>
                      <p:cNvPr id="0" name=""/>
                      <p:cNvPicPr>
                        <a:picLocks noChangeAspect="1" noChangeArrowheads="1"/>
                      </p:cNvPicPr>
                      <p:nvPr/>
                    </p:nvPicPr>
                    <p:blipFill>
                      <a:blip r:embed="rId6"/>
                      <a:srcRect/>
                      <a:stretch>
                        <a:fillRect/>
                      </a:stretch>
                    </p:blipFill>
                    <p:spPr bwMode="auto">
                      <a:xfrm>
                        <a:off x="3216275" y="4156075"/>
                        <a:ext cx="1436688"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12"/>
          <p:cNvGraphicFramePr>
            <a:graphicFrameLocks noChangeAspect="1"/>
          </p:cNvGraphicFramePr>
          <p:nvPr/>
        </p:nvGraphicFramePr>
        <p:xfrm>
          <a:off x="3230563" y="5022850"/>
          <a:ext cx="1409700" cy="514350"/>
        </p:xfrm>
        <a:graphic>
          <a:graphicData uri="http://schemas.openxmlformats.org/presentationml/2006/ole">
            <mc:AlternateContent xmlns:mc="http://schemas.openxmlformats.org/markup-compatibility/2006">
              <mc:Choice xmlns:v="urn:schemas-microsoft-com:vml" Requires="v">
                <p:oleObj name="方程式" r:id="rId7" imgW="660240" imgH="241200" progId="Equation.3">
                  <p:embed/>
                </p:oleObj>
              </mc:Choice>
              <mc:Fallback>
                <p:oleObj name="方程式" r:id="rId7" imgW="660240" imgH="241200" progId="Equation.3">
                  <p:embed/>
                  <p:pic>
                    <p:nvPicPr>
                      <p:cNvPr id="0" name=""/>
                      <p:cNvPicPr>
                        <a:picLocks noChangeAspect="1" noChangeArrowheads="1"/>
                      </p:cNvPicPr>
                      <p:nvPr/>
                    </p:nvPicPr>
                    <p:blipFill>
                      <a:blip r:embed="rId8"/>
                      <a:srcRect/>
                      <a:stretch>
                        <a:fillRect/>
                      </a:stretch>
                    </p:blipFill>
                    <p:spPr bwMode="auto">
                      <a:xfrm>
                        <a:off x="3230563" y="5022850"/>
                        <a:ext cx="140970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0" name="直線單箭頭接點 49"/>
          <p:cNvCxnSpPr/>
          <p:nvPr/>
        </p:nvCxnSpPr>
        <p:spPr>
          <a:xfrm>
            <a:off x="688760" y="4414080"/>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a:off x="688760" y="5300006"/>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a:off x="688760" y="3526101"/>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橢圓 52"/>
          <p:cNvSpPr/>
          <p:nvPr/>
        </p:nvSpPr>
        <p:spPr>
          <a:xfrm>
            <a:off x="1322853" y="3228558"/>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54" name="橢圓 53"/>
          <p:cNvSpPr/>
          <p:nvPr/>
        </p:nvSpPr>
        <p:spPr>
          <a:xfrm>
            <a:off x="1322853" y="4116537"/>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55" name="橢圓 54"/>
          <p:cNvSpPr/>
          <p:nvPr/>
        </p:nvSpPr>
        <p:spPr>
          <a:xfrm>
            <a:off x="1322853" y="5002463"/>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56" name="Object 12"/>
          <p:cNvGraphicFramePr>
            <a:graphicFrameLocks noChangeAspect="1"/>
          </p:cNvGraphicFramePr>
          <p:nvPr/>
        </p:nvGraphicFramePr>
        <p:xfrm>
          <a:off x="363538" y="3267075"/>
          <a:ext cx="352425" cy="487363"/>
        </p:xfrm>
        <a:graphic>
          <a:graphicData uri="http://schemas.openxmlformats.org/presentationml/2006/ole">
            <mc:AlternateContent xmlns:mc="http://schemas.openxmlformats.org/markup-compatibility/2006">
              <mc:Choice xmlns:v="urn:schemas-microsoft-com:vml" Requires="v">
                <p:oleObj name="方程式" r:id="rId9" imgW="164880" imgH="228600" progId="Equation.3">
                  <p:embed/>
                </p:oleObj>
              </mc:Choice>
              <mc:Fallback>
                <p:oleObj name="方程式" r:id="rId9" imgW="164880" imgH="228600" progId="Equation.3">
                  <p:embed/>
                  <p:pic>
                    <p:nvPicPr>
                      <p:cNvPr id="0" name=""/>
                      <p:cNvPicPr>
                        <a:picLocks noChangeAspect="1" noChangeArrowheads="1"/>
                      </p:cNvPicPr>
                      <p:nvPr/>
                    </p:nvPicPr>
                    <p:blipFill>
                      <a:blip r:embed="rId10"/>
                      <a:srcRect/>
                      <a:stretch>
                        <a:fillRect/>
                      </a:stretch>
                    </p:blipFill>
                    <p:spPr bwMode="auto">
                      <a:xfrm>
                        <a:off x="363538" y="3267075"/>
                        <a:ext cx="35242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 name="Object 12"/>
          <p:cNvGraphicFramePr>
            <a:graphicFrameLocks noChangeAspect="1"/>
          </p:cNvGraphicFramePr>
          <p:nvPr/>
        </p:nvGraphicFramePr>
        <p:xfrm>
          <a:off x="328613" y="4154488"/>
          <a:ext cx="352425" cy="487362"/>
        </p:xfrm>
        <a:graphic>
          <a:graphicData uri="http://schemas.openxmlformats.org/presentationml/2006/ole">
            <mc:AlternateContent xmlns:mc="http://schemas.openxmlformats.org/markup-compatibility/2006">
              <mc:Choice xmlns:v="urn:schemas-microsoft-com:vml" Requires="v">
                <p:oleObj name="方程式" r:id="rId11" imgW="164880" imgH="228600" progId="Equation.3">
                  <p:embed/>
                </p:oleObj>
              </mc:Choice>
              <mc:Fallback>
                <p:oleObj name="方程式" r:id="rId11" imgW="164880" imgH="228600" progId="Equation.3">
                  <p:embed/>
                  <p:pic>
                    <p:nvPicPr>
                      <p:cNvPr id="0" name=""/>
                      <p:cNvPicPr>
                        <a:picLocks noChangeAspect="1" noChangeArrowheads="1"/>
                      </p:cNvPicPr>
                      <p:nvPr/>
                    </p:nvPicPr>
                    <p:blipFill>
                      <a:blip r:embed="rId12"/>
                      <a:srcRect/>
                      <a:stretch>
                        <a:fillRect/>
                      </a:stretch>
                    </p:blipFill>
                    <p:spPr bwMode="auto">
                      <a:xfrm>
                        <a:off x="328613" y="4154488"/>
                        <a:ext cx="35242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Object 12"/>
          <p:cNvGraphicFramePr>
            <a:graphicFrameLocks noChangeAspect="1"/>
          </p:cNvGraphicFramePr>
          <p:nvPr/>
        </p:nvGraphicFramePr>
        <p:xfrm>
          <a:off x="361950" y="5002213"/>
          <a:ext cx="352425" cy="514350"/>
        </p:xfrm>
        <a:graphic>
          <a:graphicData uri="http://schemas.openxmlformats.org/presentationml/2006/ole">
            <mc:AlternateContent xmlns:mc="http://schemas.openxmlformats.org/markup-compatibility/2006">
              <mc:Choice xmlns:v="urn:schemas-microsoft-com:vml" Requires="v">
                <p:oleObj name="方程式" r:id="rId13" imgW="164880" imgH="241200" progId="Equation.3">
                  <p:embed/>
                </p:oleObj>
              </mc:Choice>
              <mc:Fallback>
                <p:oleObj name="方程式" r:id="rId13" imgW="164880" imgH="241200" progId="Equation.3">
                  <p:embed/>
                  <p:pic>
                    <p:nvPicPr>
                      <p:cNvPr id="0" name=""/>
                      <p:cNvPicPr>
                        <a:picLocks noChangeAspect="1" noChangeArrowheads="1"/>
                      </p:cNvPicPr>
                      <p:nvPr/>
                    </p:nvPicPr>
                    <p:blipFill>
                      <a:blip r:embed="rId14"/>
                      <a:srcRect/>
                      <a:stretch>
                        <a:fillRect/>
                      </a:stretch>
                    </p:blipFill>
                    <p:spPr bwMode="auto">
                      <a:xfrm>
                        <a:off x="361950" y="5002213"/>
                        <a:ext cx="35242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 name="Object 12"/>
          <p:cNvGraphicFramePr>
            <a:graphicFrameLocks noChangeAspect="1"/>
          </p:cNvGraphicFramePr>
          <p:nvPr/>
        </p:nvGraphicFramePr>
        <p:xfrm>
          <a:off x="1468438" y="3395663"/>
          <a:ext cx="323850" cy="298450"/>
        </p:xfrm>
        <a:graphic>
          <a:graphicData uri="http://schemas.openxmlformats.org/presentationml/2006/ole">
            <mc:AlternateContent xmlns:mc="http://schemas.openxmlformats.org/markup-compatibility/2006">
              <mc:Choice xmlns:v="urn:schemas-microsoft-com:vml" Requires="v">
                <p:oleObj name="方程式" r:id="rId15" imgW="152280" imgH="139680" progId="Equation.3">
                  <p:embed/>
                </p:oleObj>
              </mc:Choice>
              <mc:Fallback>
                <p:oleObj name="方程式" r:id="rId15" imgW="152280" imgH="139680" progId="Equation.3">
                  <p:embed/>
                  <p:pic>
                    <p:nvPicPr>
                      <p:cNvPr id="0" name=""/>
                      <p:cNvPicPr>
                        <a:picLocks noChangeAspect="1" noChangeArrowheads="1"/>
                      </p:cNvPicPr>
                      <p:nvPr/>
                    </p:nvPicPr>
                    <p:blipFill>
                      <a:blip r:embed="rId16"/>
                      <a:srcRect/>
                      <a:stretch>
                        <a:fillRect/>
                      </a:stretch>
                    </p:blipFill>
                    <p:spPr bwMode="auto">
                      <a:xfrm>
                        <a:off x="1468438" y="3395663"/>
                        <a:ext cx="323850"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 name="Object 12"/>
          <p:cNvGraphicFramePr>
            <a:graphicFrameLocks noChangeAspect="1"/>
          </p:cNvGraphicFramePr>
          <p:nvPr/>
        </p:nvGraphicFramePr>
        <p:xfrm>
          <a:off x="1457325" y="4286250"/>
          <a:ext cx="325438" cy="298450"/>
        </p:xfrm>
        <a:graphic>
          <a:graphicData uri="http://schemas.openxmlformats.org/presentationml/2006/ole">
            <mc:AlternateContent xmlns:mc="http://schemas.openxmlformats.org/markup-compatibility/2006">
              <mc:Choice xmlns:v="urn:schemas-microsoft-com:vml" Requires="v">
                <p:oleObj name="方程式" r:id="rId17" imgW="152280" imgH="139680" progId="Equation.3">
                  <p:embed/>
                </p:oleObj>
              </mc:Choice>
              <mc:Fallback>
                <p:oleObj name="方程式" r:id="rId17" imgW="152280" imgH="139680" progId="Equation.3">
                  <p:embed/>
                  <p:pic>
                    <p:nvPicPr>
                      <p:cNvPr id="0" name=""/>
                      <p:cNvPicPr>
                        <a:picLocks noChangeAspect="1" noChangeArrowheads="1"/>
                      </p:cNvPicPr>
                      <p:nvPr/>
                    </p:nvPicPr>
                    <p:blipFill>
                      <a:blip r:embed="rId18"/>
                      <a:srcRect/>
                      <a:stretch>
                        <a:fillRect/>
                      </a:stretch>
                    </p:blipFill>
                    <p:spPr bwMode="auto">
                      <a:xfrm>
                        <a:off x="1457325" y="4286250"/>
                        <a:ext cx="32543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 name="Object 12"/>
          <p:cNvGraphicFramePr>
            <a:graphicFrameLocks noChangeAspect="1"/>
          </p:cNvGraphicFramePr>
          <p:nvPr/>
        </p:nvGraphicFramePr>
        <p:xfrm>
          <a:off x="1489075" y="5159375"/>
          <a:ext cx="327025" cy="298450"/>
        </p:xfrm>
        <a:graphic>
          <a:graphicData uri="http://schemas.openxmlformats.org/presentationml/2006/ole">
            <mc:AlternateContent xmlns:mc="http://schemas.openxmlformats.org/markup-compatibility/2006">
              <mc:Choice xmlns:v="urn:schemas-microsoft-com:vml" Requires="v">
                <p:oleObj name="方程式" r:id="rId19" imgW="152280" imgH="139680" progId="Equation.3">
                  <p:embed/>
                </p:oleObj>
              </mc:Choice>
              <mc:Fallback>
                <p:oleObj name="方程式" r:id="rId19" imgW="152280" imgH="139680" progId="Equation.3">
                  <p:embed/>
                  <p:pic>
                    <p:nvPicPr>
                      <p:cNvPr id="0" name=""/>
                      <p:cNvPicPr>
                        <a:picLocks noChangeAspect="1" noChangeArrowheads="1"/>
                      </p:cNvPicPr>
                      <p:nvPr/>
                    </p:nvPicPr>
                    <p:blipFill>
                      <a:blip r:embed="rId20"/>
                      <a:srcRect/>
                      <a:stretch>
                        <a:fillRect/>
                      </a:stretch>
                    </p:blipFill>
                    <p:spPr bwMode="auto">
                      <a:xfrm>
                        <a:off x="1489075" y="5159375"/>
                        <a:ext cx="32702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文字方塊 22"/>
          <p:cNvSpPr txBox="1"/>
          <p:nvPr/>
        </p:nvSpPr>
        <p:spPr>
          <a:xfrm>
            <a:off x="5133419" y="3601399"/>
            <a:ext cx="3381931" cy="830997"/>
          </a:xfrm>
          <a:prstGeom prst="rect">
            <a:avLst/>
          </a:prstGeom>
          <a:noFill/>
        </p:spPr>
        <p:txBody>
          <a:bodyPr wrap="square" rtlCol="0">
            <a:spAutoFit/>
          </a:bodyPr>
          <a:lstStyle/>
          <a:p>
            <a:r>
              <a:rPr lang="en-US" altLang="zh-TW" sz="2400" dirty="0"/>
              <a:t>In general, the output of network can be any value.</a:t>
            </a:r>
            <a:endParaRPr lang="zh-TW" altLang="en-US" sz="2400" dirty="0"/>
          </a:p>
        </p:txBody>
      </p:sp>
      <p:sp>
        <p:nvSpPr>
          <p:cNvPr id="24" name="文字方塊 23"/>
          <p:cNvSpPr txBox="1"/>
          <p:nvPr/>
        </p:nvSpPr>
        <p:spPr>
          <a:xfrm>
            <a:off x="5133419" y="4711623"/>
            <a:ext cx="3728961" cy="461665"/>
          </a:xfrm>
          <a:prstGeom prst="rect">
            <a:avLst/>
          </a:prstGeom>
          <a:noFill/>
        </p:spPr>
        <p:txBody>
          <a:bodyPr wrap="square" rtlCol="0">
            <a:spAutoFit/>
          </a:bodyPr>
          <a:lstStyle/>
          <a:p>
            <a:r>
              <a:rPr lang="en-US" altLang="zh-TW" sz="2400" dirty="0"/>
              <a:t>May not be easy to interpret </a:t>
            </a:r>
            <a:endParaRPr lang="zh-TW" altLang="en-US" sz="2400" dirty="0"/>
          </a:p>
        </p:txBody>
      </p:sp>
      <mc:AlternateContent xmlns:mc="http://schemas.openxmlformats.org/markup-compatibility/2006" xmlns:a14="http://schemas.microsoft.com/office/drawing/2010/main">
        <mc:Choice Requires="a14">
          <p:sp>
            <p:nvSpPr>
              <p:cNvPr id="5" name="文字方塊 63">
                <a:extLst>
                  <a:ext uri="{FF2B5EF4-FFF2-40B4-BE49-F238E27FC236}">
                    <a16:creationId xmlns:a16="http://schemas.microsoft.com/office/drawing/2014/main" id="{C4564EC6-7287-B92A-BBFD-F80F9FD79E50}"/>
                  </a:ext>
                </a:extLst>
              </p:cNvPr>
              <p:cNvSpPr txBox="1"/>
              <p:nvPr/>
            </p:nvSpPr>
            <p:spPr>
              <a:xfrm>
                <a:off x="6672350" y="449753"/>
                <a:ext cx="2221716" cy="1200650"/>
              </a:xfrm>
              <a:prstGeom prst="rect">
                <a:avLst/>
              </a:prstGeom>
              <a:noFill/>
            </p:spPr>
            <p:txBody>
              <a:bodyPr wrap="square" rtlCol="0">
                <a:spAutoFit/>
              </a:bodyPr>
              <a:lstStyle/>
              <a:p>
                <a:r>
                  <a:rPr lang="en-US" altLang="zh-TW" sz="2400" b="1" i="1" u="sng" dirty="0"/>
                  <a:t>Probability</a:t>
                </a:r>
                <a:r>
                  <a:rPr lang="en-US" altLang="zh-TW" sz="2400" dirty="0"/>
                  <a:t>:</a:t>
                </a:r>
              </a:p>
              <a:p>
                <a:pPr marL="342900" indent="-342900">
                  <a:buFont typeface="Wingdings" panose="05000000000000000000" pitchFamily="2" charset="2"/>
                  <a:buChar char="n"/>
                </a:pPr>
                <a14:m>
                  <m:oMath xmlns:m="http://schemas.openxmlformats.org/officeDocument/2006/math">
                    <m:r>
                      <a:rPr lang="en-US" altLang="zh-TW" sz="2400" b="0" i="1" smtClean="0">
                        <a:latin typeface="Cambria Math" panose="02040503050406030204" pitchFamily="18" charset="0"/>
                      </a:rPr>
                      <m:t>1&gt;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Sub>
                    <m:r>
                      <a:rPr lang="en-US" altLang="zh-TW" sz="2400" b="0" i="1" smtClean="0">
                        <a:latin typeface="Cambria Math" panose="02040503050406030204" pitchFamily="18" charset="0"/>
                      </a:rPr>
                      <m:t>&gt;0</m:t>
                    </m:r>
                  </m:oMath>
                </a14:m>
                <a:endParaRPr lang="en-US" altLang="zh-TW" sz="2400" dirty="0"/>
              </a:p>
              <a:p>
                <a:pPr marL="342900" indent="-342900">
                  <a:buFont typeface="Wingdings" panose="05000000000000000000" pitchFamily="2" charset="2"/>
                  <a:buChar char="n"/>
                </a:pPr>
                <a14:m>
                  <m:oMath xmlns:m="http://schemas.openxmlformats.org/officeDocument/2006/math">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=1</m:t>
                        </m:r>
                      </m:e>
                    </m:nary>
                  </m:oMath>
                </a14:m>
                <a:endParaRPr lang="zh-TW" altLang="en-US" sz="2400" dirty="0"/>
              </a:p>
            </p:txBody>
          </p:sp>
        </mc:Choice>
        <mc:Fallback xmlns="">
          <p:sp>
            <p:nvSpPr>
              <p:cNvPr id="5" name="文字方塊 63">
                <a:extLst>
                  <a:ext uri="{FF2B5EF4-FFF2-40B4-BE49-F238E27FC236}">
                    <a16:creationId xmlns:a16="http://schemas.microsoft.com/office/drawing/2014/main" id="{C4564EC6-7287-B92A-BBFD-F80F9FD79E50}"/>
                  </a:ext>
                </a:extLst>
              </p:cNvPr>
              <p:cNvSpPr txBox="1">
                <a:spLocks noRot="1" noChangeAspect="1" noMove="1" noResize="1" noEditPoints="1" noAdjustHandles="1" noChangeArrowheads="1" noChangeShapeType="1" noTextEdit="1"/>
              </p:cNvSpPr>
              <p:nvPr/>
            </p:nvSpPr>
            <p:spPr>
              <a:xfrm>
                <a:off x="6672350" y="449753"/>
                <a:ext cx="2221716" cy="1200650"/>
              </a:xfrm>
              <a:prstGeom prst="rect">
                <a:avLst/>
              </a:prstGeom>
              <a:blipFill>
                <a:blip r:embed="rId21"/>
                <a:stretch>
                  <a:fillRect l="-5682" t="-4167" b="-72917"/>
                </a:stretch>
              </a:blipFill>
            </p:spPr>
            <p:txBody>
              <a:bodyPr/>
              <a:lstStyle/>
              <a:p>
                <a:r>
                  <a:rPr lang="en-US">
                    <a:noFill/>
                  </a:rPr>
                  <a:t> </a:t>
                </a:r>
              </a:p>
            </p:txBody>
          </p:sp>
        </mc:Fallback>
      </mc:AlternateContent>
    </p:spTree>
    <p:extLst>
      <p:ext uri="{BB962C8B-B14F-4D97-AF65-F5344CB8AC3E}">
        <p14:creationId xmlns:p14="http://schemas.microsoft.com/office/powerpoint/2010/main" val="15249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heckerboard(across)">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030185" y="2683467"/>
            <a:ext cx="5556352" cy="35242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p:cNvCxnSpPr/>
          <p:nvPr/>
        </p:nvCxnSpPr>
        <p:spPr>
          <a:xfrm>
            <a:off x="722097" y="4055861"/>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722097" y="4941787"/>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a:off x="722097" y="3167882"/>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內容版面配置區 2"/>
          <p:cNvSpPr>
            <a:spLocks noGrp="1"/>
          </p:cNvSpPr>
          <p:nvPr>
            <p:ph idx="1"/>
          </p:nvPr>
        </p:nvSpPr>
        <p:spPr>
          <a:xfrm>
            <a:off x="685452" y="1578769"/>
            <a:ext cx="7886700" cy="4351338"/>
          </a:xfrm>
        </p:spPr>
        <p:txBody>
          <a:bodyPr/>
          <a:lstStyle/>
          <a:p>
            <a:r>
              <a:rPr lang="en-US" altLang="zh-TW" dirty="0" err="1"/>
              <a:t>Softmax</a:t>
            </a:r>
            <a:r>
              <a:rPr lang="en-US" altLang="zh-TW" dirty="0"/>
              <a:t> layer as the output layer</a:t>
            </a:r>
            <a:endParaRPr lang="zh-TW" altLang="en-US" dirty="0"/>
          </a:p>
        </p:txBody>
      </p:sp>
      <p:sp>
        <p:nvSpPr>
          <p:cNvPr id="7" name="橢圓 6"/>
          <p:cNvSpPr/>
          <p:nvPr/>
        </p:nvSpPr>
        <p:spPr>
          <a:xfrm>
            <a:off x="1356190" y="2870339"/>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8" name="橢圓 7"/>
          <p:cNvSpPr/>
          <p:nvPr/>
        </p:nvSpPr>
        <p:spPr>
          <a:xfrm>
            <a:off x="1356190" y="3758318"/>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9" name="橢圓 8"/>
          <p:cNvSpPr/>
          <p:nvPr/>
        </p:nvSpPr>
        <p:spPr>
          <a:xfrm>
            <a:off x="1356190" y="4644244"/>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14" name="Object 12"/>
          <p:cNvGraphicFramePr>
            <a:graphicFrameLocks noChangeAspect="1"/>
          </p:cNvGraphicFramePr>
          <p:nvPr>
            <p:extLst>
              <p:ext uri="{D42A27DB-BD31-4B8C-83A1-F6EECF244321}">
                <p14:modId xmlns:p14="http://schemas.microsoft.com/office/powerpoint/2010/main" val="3637423600"/>
              </p:ext>
            </p:extLst>
          </p:nvPr>
        </p:nvGraphicFramePr>
        <p:xfrm>
          <a:off x="396875" y="2908856"/>
          <a:ext cx="352425" cy="487363"/>
        </p:xfrm>
        <a:graphic>
          <a:graphicData uri="http://schemas.openxmlformats.org/presentationml/2006/ole">
            <mc:AlternateContent xmlns:mc="http://schemas.openxmlformats.org/markup-compatibility/2006">
              <mc:Choice xmlns:v="urn:schemas-microsoft-com:vml" Requires="v">
                <p:oleObj name="方程式" r:id="rId3" imgW="164880" imgH="228600" progId="Equation.3">
                  <p:embed/>
                </p:oleObj>
              </mc:Choice>
              <mc:Fallback>
                <p:oleObj name="方程式" r:id="rId3" imgW="164880" imgH="228600" progId="Equation.3">
                  <p:embed/>
                  <p:pic>
                    <p:nvPicPr>
                      <p:cNvPr id="0" name=""/>
                      <p:cNvPicPr>
                        <a:picLocks noChangeAspect="1" noChangeArrowheads="1"/>
                      </p:cNvPicPr>
                      <p:nvPr/>
                    </p:nvPicPr>
                    <p:blipFill>
                      <a:blip r:embed="rId4"/>
                      <a:srcRect/>
                      <a:stretch>
                        <a:fillRect/>
                      </a:stretch>
                    </p:blipFill>
                    <p:spPr bwMode="auto">
                      <a:xfrm>
                        <a:off x="396875" y="2908856"/>
                        <a:ext cx="35242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extLst>
              <p:ext uri="{D42A27DB-BD31-4B8C-83A1-F6EECF244321}">
                <p14:modId xmlns:p14="http://schemas.microsoft.com/office/powerpoint/2010/main" val="2668387942"/>
              </p:ext>
            </p:extLst>
          </p:nvPr>
        </p:nvGraphicFramePr>
        <p:xfrm>
          <a:off x="361950" y="3796269"/>
          <a:ext cx="352425" cy="487362"/>
        </p:xfrm>
        <a:graphic>
          <a:graphicData uri="http://schemas.openxmlformats.org/presentationml/2006/ole">
            <mc:AlternateContent xmlns:mc="http://schemas.openxmlformats.org/markup-compatibility/2006">
              <mc:Choice xmlns:v="urn:schemas-microsoft-com:vml" Requires="v">
                <p:oleObj name="方程式" r:id="rId5" imgW="164880" imgH="228600" progId="Equation.3">
                  <p:embed/>
                </p:oleObj>
              </mc:Choice>
              <mc:Fallback>
                <p:oleObj name="方程式" r:id="rId5" imgW="164880" imgH="228600" progId="Equation.3">
                  <p:embed/>
                  <p:pic>
                    <p:nvPicPr>
                      <p:cNvPr id="0" name=""/>
                      <p:cNvPicPr>
                        <a:picLocks noChangeAspect="1" noChangeArrowheads="1"/>
                      </p:cNvPicPr>
                      <p:nvPr/>
                    </p:nvPicPr>
                    <p:blipFill>
                      <a:blip r:embed="rId6"/>
                      <a:srcRect/>
                      <a:stretch>
                        <a:fillRect/>
                      </a:stretch>
                    </p:blipFill>
                    <p:spPr bwMode="auto">
                      <a:xfrm>
                        <a:off x="361950" y="3796269"/>
                        <a:ext cx="35242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extLst>
              <p:ext uri="{D42A27DB-BD31-4B8C-83A1-F6EECF244321}">
                <p14:modId xmlns:p14="http://schemas.microsoft.com/office/powerpoint/2010/main" val="3374330529"/>
              </p:ext>
            </p:extLst>
          </p:nvPr>
        </p:nvGraphicFramePr>
        <p:xfrm>
          <a:off x="395287" y="4643994"/>
          <a:ext cx="352425" cy="514350"/>
        </p:xfrm>
        <a:graphic>
          <a:graphicData uri="http://schemas.openxmlformats.org/presentationml/2006/ole">
            <mc:AlternateContent xmlns:mc="http://schemas.openxmlformats.org/markup-compatibility/2006">
              <mc:Choice xmlns:v="urn:schemas-microsoft-com:vml" Requires="v">
                <p:oleObj name="方程式" r:id="rId7" imgW="164880" imgH="241200" progId="Equation.3">
                  <p:embed/>
                </p:oleObj>
              </mc:Choice>
              <mc:Fallback>
                <p:oleObj name="方程式" r:id="rId7" imgW="164880" imgH="241200" progId="Equation.3">
                  <p:embed/>
                  <p:pic>
                    <p:nvPicPr>
                      <p:cNvPr id="0" name=""/>
                      <p:cNvPicPr>
                        <a:picLocks noChangeAspect="1" noChangeArrowheads="1"/>
                      </p:cNvPicPr>
                      <p:nvPr/>
                    </p:nvPicPr>
                    <p:blipFill>
                      <a:blip r:embed="rId8"/>
                      <a:srcRect/>
                      <a:stretch>
                        <a:fillRect/>
                      </a:stretch>
                    </p:blipFill>
                    <p:spPr bwMode="auto">
                      <a:xfrm>
                        <a:off x="395287" y="4643994"/>
                        <a:ext cx="35242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文字方塊 3"/>
          <p:cNvSpPr txBox="1"/>
          <p:nvPr/>
        </p:nvSpPr>
        <p:spPr>
          <a:xfrm>
            <a:off x="2117688" y="2097200"/>
            <a:ext cx="3614559" cy="461665"/>
          </a:xfrm>
          <a:prstGeom prst="rect">
            <a:avLst/>
          </a:prstGeom>
          <a:noFill/>
        </p:spPr>
        <p:txBody>
          <a:bodyPr wrap="square" rtlCol="0">
            <a:spAutoFit/>
          </a:bodyPr>
          <a:lstStyle/>
          <a:p>
            <a:pPr algn="ctr"/>
            <a:r>
              <a:rPr lang="en-US" altLang="zh-TW" sz="2400" b="1" i="1" u="sng" dirty="0" err="1"/>
              <a:t>Softmax</a:t>
            </a:r>
            <a:r>
              <a:rPr lang="en-US" altLang="zh-TW" sz="2400" b="1" i="1" u="sng" dirty="0"/>
              <a:t> Layer</a:t>
            </a:r>
            <a:endParaRPr lang="zh-TW" altLang="en-US" sz="2400" b="1" i="1" u="sng" dirty="0"/>
          </a:p>
        </p:txBody>
      </p:sp>
      <p:graphicFrame>
        <p:nvGraphicFramePr>
          <p:cNvPr id="41" name="Object 12"/>
          <p:cNvGraphicFramePr>
            <a:graphicFrameLocks noChangeAspect="1"/>
          </p:cNvGraphicFramePr>
          <p:nvPr>
            <p:extLst>
              <p:ext uri="{D42A27DB-BD31-4B8C-83A1-F6EECF244321}">
                <p14:modId xmlns:p14="http://schemas.microsoft.com/office/powerpoint/2010/main" val="3914274896"/>
              </p:ext>
            </p:extLst>
          </p:nvPr>
        </p:nvGraphicFramePr>
        <p:xfrm>
          <a:off x="1541247" y="3037480"/>
          <a:ext cx="242888" cy="298450"/>
        </p:xfrm>
        <a:graphic>
          <a:graphicData uri="http://schemas.openxmlformats.org/presentationml/2006/ole">
            <mc:AlternateContent xmlns:mc="http://schemas.openxmlformats.org/markup-compatibility/2006">
              <mc:Choice xmlns:v="urn:schemas-microsoft-com:vml" Requires="v">
                <p:oleObj name="方程式" r:id="rId9" imgW="114120" imgH="139680" progId="Equation.3">
                  <p:embed/>
                </p:oleObj>
              </mc:Choice>
              <mc:Fallback>
                <p:oleObj name="方程式" r:id="rId9" imgW="114120" imgH="139680" progId="Equation.3">
                  <p:embed/>
                  <p:pic>
                    <p:nvPicPr>
                      <p:cNvPr id="0" name=""/>
                      <p:cNvPicPr>
                        <a:picLocks noChangeAspect="1" noChangeArrowheads="1"/>
                      </p:cNvPicPr>
                      <p:nvPr/>
                    </p:nvPicPr>
                    <p:blipFill>
                      <a:blip r:embed="rId10"/>
                      <a:srcRect/>
                      <a:stretch>
                        <a:fillRect/>
                      </a:stretch>
                    </p:blipFill>
                    <p:spPr bwMode="auto">
                      <a:xfrm>
                        <a:off x="1541247" y="3037480"/>
                        <a:ext cx="24288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 name="Object 12"/>
          <p:cNvGraphicFramePr>
            <a:graphicFrameLocks noChangeAspect="1"/>
          </p:cNvGraphicFramePr>
          <p:nvPr>
            <p:extLst>
              <p:ext uri="{D42A27DB-BD31-4B8C-83A1-F6EECF244321}">
                <p14:modId xmlns:p14="http://schemas.microsoft.com/office/powerpoint/2010/main" val="2619026947"/>
              </p:ext>
            </p:extLst>
          </p:nvPr>
        </p:nvGraphicFramePr>
        <p:xfrm>
          <a:off x="1531722" y="3928067"/>
          <a:ext cx="244475" cy="298450"/>
        </p:xfrm>
        <a:graphic>
          <a:graphicData uri="http://schemas.openxmlformats.org/presentationml/2006/ole">
            <mc:AlternateContent xmlns:mc="http://schemas.openxmlformats.org/markup-compatibility/2006">
              <mc:Choice xmlns:v="urn:schemas-microsoft-com:vml" Requires="v">
                <p:oleObj name="方程式" r:id="rId11" imgW="114120" imgH="139680" progId="Equation.3">
                  <p:embed/>
                </p:oleObj>
              </mc:Choice>
              <mc:Fallback>
                <p:oleObj name="方程式" r:id="rId11" imgW="114120" imgH="139680" progId="Equation.3">
                  <p:embed/>
                  <p:pic>
                    <p:nvPicPr>
                      <p:cNvPr id="0" name=""/>
                      <p:cNvPicPr>
                        <a:picLocks noChangeAspect="1" noChangeArrowheads="1"/>
                      </p:cNvPicPr>
                      <p:nvPr/>
                    </p:nvPicPr>
                    <p:blipFill>
                      <a:blip r:embed="rId12"/>
                      <a:srcRect/>
                      <a:stretch>
                        <a:fillRect/>
                      </a:stretch>
                    </p:blipFill>
                    <p:spPr bwMode="auto">
                      <a:xfrm>
                        <a:off x="1531722" y="3928067"/>
                        <a:ext cx="244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Object 12"/>
          <p:cNvGraphicFramePr>
            <a:graphicFrameLocks noChangeAspect="1"/>
          </p:cNvGraphicFramePr>
          <p:nvPr>
            <p:extLst>
              <p:ext uri="{D42A27DB-BD31-4B8C-83A1-F6EECF244321}">
                <p14:modId xmlns:p14="http://schemas.microsoft.com/office/powerpoint/2010/main" val="3458329646"/>
              </p:ext>
            </p:extLst>
          </p:nvPr>
        </p:nvGraphicFramePr>
        <p:xfrm>
          <a:off x="1563472" y="4801192"/>
          <a:ext cx="244475" cy="298450"/>
        </p:xfrm>
        <a:graphic>
          <a:graphicData uri="http://schemas.openxmlformats.org/presentationml/2006/ole">
            <mc:AlternateContent xmlns:mc="http://schemas.openxmlformats.org/markup-compatibility/2006">
              <mc:Choice xmlns:v="urn:schemas-microsoft-com:vml" Requires="v">
                <p:oleObj name="方程式" r:id="rId13" imgW="114120" imgH="139680" progId="Equation.3">
                  <p:embed/>
                </p:oleObj>
              </mc:Choice>
              <mc:Fallback>
                <p:oleObj name="方程式" r:id="rId13" imgW="114120" imgH="139680" progId="Equation.3">
                  <p:embed/>
                  <p:pic>
                    <p:nvPicPr>
                      <p:cNvPr id="0" name=""/>
                      <p:cNvPicPr>
                        <a:picLocks noChangeAspect="1" noChangeArrowheads="1"/>
                      </p:cNvPicPr>
                      <p:nvPr/>
                    </p:nvPicPr>
                    <p:blipFill>
                      <a:blip r:embed="rId14"/>
                      <a:srcRect/>
                      <a:stretch>
                        <a:fillRect/>
                      </a:stretch>
                    </p:blipFill>
                    <p:spPr bwMode="auto">
                      <a:xfrm>
                        <a:off x="1563472" y="4801192"/>
                        <a:ext cx="244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4" name="直線單箭頭接點 43"/>
          <p:cNvCxnSpPr/>
          <p:nvPr/>
        </p:nvCxnSpPr>
        <p:spPr>
          <a:xfrm flipV="1">
            <a:off x="1951276" y="4055863"/>
            <a:ext cx="118291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1951276" y="4941787"/>
            <a:ext cx="173536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a:off x="1951276" y="3167882"/>
            <a:ext cx="50437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Object 12"/>
          <p:cNvGraphicFramePr>
            <a:graphicFrameLocks noChangeAspect="1"/>
          </p:cNvGraphicFramePr>
          <p:nvPr>
            <p:extLst>
              <p:ext uri="{D42A27DB-BD31-4B8C-83A1-F6EECF244321}">
                <p14:modId xmlns:p14="http://schemas.microsoft.com/office/powerpoint/2010/main" val="406942244"/>
              </p:ext>
            </p:extLst>
          </p:nvPr>
        </p:nvGraphicFramePr>
        <p:xfrm>
          <a:off x="2520950" y="2827894"/>
          <a:ext cx="433387" cy="487362"/>
        </p:xfrm>
        <a:graphic>
          <a:graphicData uri="http://schemas.openxmlformats.org/presentationml/2006/ole">
            <mc:AlternateContent xmlns:mc="http://schemas.openxmlformats.org/markup-compatibility/2006">
              <mc:Choice xmlns:v="urn:schemas-microsoft-com:vml" Requires="v">
                <p:oleObj name="方程式" r:id="rId15" imgW="203040" imgH="228600" progId="Equation.3">
                  <p:embed/>
                </p:oleObj>
              </mc:Choice>
              <mc:Fallback>
                <p:oleObj name="方程式" r:id="rId15" imgW="203040" imgH="228600" progId="Equation.3">
                  <p:embed/>
                  <p:pic>
                    <p:nvPicPr>
                      <p:cNvPr id="0" name=""/>
                      <p:cNvPicPr>
                        <a:picLocks noChangeAspect="1" noChangeArrowheads="1"/>
                      </p:cNvPicPr>
                      <p:nvPr/>
                    </p:nvPicPr>
                    <p:blipFill>
                      <a:blip r:embed="rId16"/>
                      <a:srcRect/>
                      <a:stretch>
                        <a:fillRect/>
                      </a:stretch>
                    </p:blipFill>
                    <p:spPr bwMode="auto">
                      <a:xfrm>
                        <a:off x="2520950" y="2827894"/>
                        <a:ext cx="4333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12"/>
          <p:cNvGraphicFramePr>
            <a:graphicFrameLocks noChangeAspect="1"/>
          </p:cNvGraphicFramePr>
          <p:nvPr>
            <p:extLst>
              <p:ext uri="{D42A27DB-BD31-4B8C-83A1-F6EECF244321}">
                <p14:modId xmlns:p14="http://schemas.microsoft.com/office/powerpoint/2010/main" val="1325999257"/>
              </p:ext>
            </p:extLst>
          </p:nvPr>
        </p:nvGraphicFramePr>
        <p:xfrm>
          <a:off x="3238500" y="3769281"/>
          <a:ext cx="433387" cy="487363"/>
        </p:xfrm>
        <a:graphic>
          <a:graphicData uri="http://schemas.openxmlformats.org/presentationml/2006/ole">
            <mc:AlternateContent xmlns:mc="http://schemas.openxmlformats.org/markup-compatibility/2006">
              <mc:Choice xmlns:v="urn:schemas-microsoft-com:vml" Requires="v">
                <p:oleObj name="方程式" r:id="rId17" imgW="203040" imgH="228600" progId="Equation.3">
                  <p:embed/>
                </p:oleObj>
              </mc:Choice>
              <mc:Fallback>
                <p:oleObj name="方程式" r:id="rId17" imgW="203040" imgH="228600" progId="Equation.3">
                  <p:embed/>
                  <p:pic>
                    <p:nvPicPr>
                      <p:cNvPr id="0" name=""/>
                      <p:cNvPicPr>
                        <a:picLocks noChangeAspect="1" noChangeArrowheads="1"/>
                      </p:cNvPicPr>
                      <p:nvPr/>
                    </p:nvPicPr>
                    <p:blipFill>
                      <a:blip r:embed="rId18"/>
                      <a:srcRect/>
                      <a:stretch>
                        <a:fillRect/>
                      </a:stretch>
                    </p:blipFill>
                    <p:spPr bwMode="auto">
                      <a:xfrm>
                        <a:off x="3238500" y="3769281"/>
                        <a:ext cx="433387"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2"/>
          <p:cNvGraphicFramePr>
            <a:graphicFrameLocks noChangeAspect="1"/>
          </p:cNvGraphicFramePr>
          <p:nvPr>
            <p:extLst>
              <p:ext uri="{D42A27DB-BD31-4B8C-83A1-F6EECF244321}">
                <p14:modId xmlns:p14="http://schemas.microsoft.com/office/powerpoint/2010/main" val="1639060204"/>
              </p:ext>
            </p:extLst>
          </p:nvPr>
        </p:nvGraphicFramePr>
        <p:xfrm>
          <a:off x="3781425" y="4653519"/>
          <a:ext cx="433387" cy="487362"/>
        </p:xfrm>
        <a:graphic>
          <a:graphicData uri="http://schemas.openxmlformats.org/presentationml/2006/ole">
            <mc:AlternateContent xmlns:mc="http://schemas.openxmlformats.org/markup-compatibility/2006">
              <mc:Choice xmlns:v="urn:schemas-microsoft-com:vml" Requires="v">
                <p:oleObj name="方程式" r:id="rId19" imgW="203040" imgH="228600" progId="Equation.3">
                  <p:embed/>
                </p:oleObj>
              </mc:Choice>
              <mc:Fallback>
                <p:oleObj name="方程式" r:id="rId19" imgW="203040" imgH="228600" progId="Equation.3">
                  <p:embed/>
                  <p:pic>
                    <p:nvPicPr>
                      <p:cNvPr id="0" name=""/>
                      <p:cNvPicPr>
                        <a:picLocks noChangeAspect="1" noChangeArrowheads="1"/>
                      </p:cNvPicPr>
                      <p:nvPr/>
                    </p:nvPicPr>
                    <p:blipFill>
                      <a:blip r:embed="rId20"/>
                      <a:srcRect/>
                      <a:stretch>
                        <a:fillRect/>
                      </a:stretch>
                    </p:blipFill>
                    <p:spPr bwMode="auto">
                      <a:xfrm>
                        <a:off x="3781425" y="4653519"/>
                        <a:ext cx="4333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7" name="群組 26"/>
          <p:cNvGrpSpPr/>
          <p:nvPr/>
        </p:nvGrpSpPr>
        <p:grpSpPr>
          <a:xfrm>
            <a:off x="3089140" y="5474912"/>
            <a:ext cx="520319" cy="520319"/>
            <a:chOff x="3342651" y="3507082"/>
            <a:chExt cx="520319" cy="520319"/>
          </a:xfrm>
        </p:grpSpPr>
        <p:sp>
          <p:nvSpPr>
            <p:cNvPr id="28" name="矩形 27"/>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9"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21" imgW="139680" imgH="139680" progId="Equation.3">
                    <p:embed/>
                  </p:oleObj>
                </mc:Choice>
                <mc:Fallback>
                  <p:oleObj name="方程式" r:id="rId21" imgW="139680" imgH="139680" progId="Equation.3">
                    <p:embed/>
                    <p:pic>
                      <p:nvPicPr>
                        <p:cNvPr id="0" name=""/>
                        <p:cNvPicPr>
                          <a:picLocks noChangeAspect="1" noChangeArrowheads="1"/>
                        </p:cNvPicPr>
                        <p:nvPr/>
                      </p:nvPicPr>
                      <p:blipFill>
                        <a:blip r:embed="rId22"/>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35" name="Object 12"/>
          <p:cNvGraphicFramePr>
            <a:graphicFrameLocks noChangeAspect="1"/>
          </p:cNvGraphicFramePr>
          <p:nvPr>
            <p:extLst>
              <p:ext uri="{D42A27DB-BD31-4B8C-83A1-F6EECF244321}">
                <p14:modId xmlns:p14="http://schemas.microsoft.com/office/powerpoint/2010/main" val="2852705687"/>
              </p:ext>
            </p:extLst>
          </p:nvPr>
        </p:nvGraphicFramePr>
        <p:xfrm>
          <a:off x="7019925" y="2707244"/>
          <a:ext cx="2032000" cy="947737"/>
        </p:xfrm>
        <a:graphic>
          <a:graphicData uri="http://schemas.openxmlformats.org/presentationml/2006/ole">
            <mc:AlternateContent xmlns:mc="http://schemas.openxmlformats.org/markup-compatibility/2006">
              <mc:Choice xmlns:v="urn:schemas-microsoft-com:vml" Requires="v">
                <p:oleObj name="方程式" r:id="rId23" imgW="952200" imgH="444240" progId="Equation.3">
                  <p:embed/>
                </p:oleObj>
              </mc:Choice>
              <mc:Fallback>
                <p:oleObj name="方程式" r:id="rId23" imgW="952200" imgH="444240" progId="Equation.3">
                  <p:embed/>
                  <p:pic>
                    <p:nvPicPr>
                      <p:cNvPr id="0" name=""/>
                      <p:cNvPicPr>
                        <a:picLocks noChangeAspect="1" noChangeArrowheads="1"/>
                      </p:cNvPicPr>
                      <p:nvPr/>
                    </p:nvPicPr>
                    <p:blipFill>
                      <a:blip r:embed="rId24"/>
                      <a:srcRect/>
                      <a:stretch>
                        <a:fillRect/>
                      </a:stretch>
                    </p:blipFill>
                    <p:spPr bwMode="auto">
                      <a:xfrm>
                        <a:off x="7019925" y="2707244"/>
                        <a:ext cx="2032000"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Object 12"/>
          <p:cNvGraphicFramePr>
            <a:graphicFrameLocks noChangeAspect="1"/>
          </p:cNvGraphicFramePr>
          <p:nvPr>
            <p:extLst>
              <p:ext uri="{D42A27DB-BD31-4B8C-83A1-F6EECF244321}">
                <p14:modId xmlns:p14="http://schemas.microsoft.com/office/powerpoint/2010/main" val="2212519505"/>
              </p:ext>
            </p:extLst>
          </p:nvPr>
        </p:nvGraphicFramePr>
        <p:xfrm>
          <a:off x="3670300" y="5266294"/>
          <a:ext cx="868362" cy="949325"/>
        </p:xfrm>
        <a:graphic>
          <a:graphicData uri="http://schemas.openxmlformats.org/presentationml/2006/ole">
            <mc:AlternateContent xmlns:mc="http://schemas.openxmlformats.org/markup-compatibility/2006">
              <mc:Choice xmlns:v="urn:schemas-microsoft-com:vml" Requires="v">
                <p:oleObj name="方程式" r:id="rId25" imgW="406080" imgH="444240" progId="Equation.3">
                  <p:embed/>
                </p:oleObj>
              </mc:Choice>
              <mc:Fallback>
                <p:oleObj name="方程式" r:id="rId25" imgW="406080" imgH="444240" progId="Equation.3">
                  <p:embed/>
                  <p:pic>
                    <p:nvPicPr>
                      <p:cNvPr id="0" name=""/>
                      <p:cNvPicPr>
                        <a:picLocks noChangeAspect="1" noChangeArrowheads="1"/>
                      </p:cNvPicPr>
                      <p:nvPr/>
                    </p:nvPicPr>
                    <p:blipFill>
                      <a:blip r:embed="rId26"/>
                      <a:srcRect/>
                      <a:stretch>
                        <a:fillRect/>
                      </a:stretch>
                    </p:blipFill>
                    <p:spPr bwMode="auto">
                      <a:xfrm>
                        <a:off x="3670300" y="5266294"/>
                        <a:ext cx="868362"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0" name="群組 39"/>
          <p:cNvGrpSpPr/>
          <p:nvPr/>
        </p:nvGrpSpPr>
        <p:grpSpPr>
          <a:xfrm>
            <a:off x="4638118" y="2932275"/>
            <a:ext cx="520319" cy="520319"/>
            <a:chOff x="3342651" y="3507082"/>
            <a:chExt cx="520319" cy="520319"/>
          </a:xfrm>
        </p:grpSpPr>
        <p:sp>
          <p:nvSpPr>
            <p:cNvPr id="50" name="矩形 49"/>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nvGraphicFramePr>
          <p:xfrm>
            <a:off x="3452214" y="3562455"/>
            <a:ext cx="350837" cy="352425"/>
          </p:xfrm>
          <a:graphic>
            <a:graphicData uri="http://schemas.openxmlformats.org/presentationml/2006/ole">
              <mc:AlternateContent xmlns:mc="http://schemas.openxmlformats.org/markup-compatibility/2006">
                <mc:Choice xmlns:v="urn:schemas-microsoft-com:vml" Requires="v">
                  <p:oleObj name="方程式" r:id="rId27" imgW="126720" imgH="126720" progId="Equation.3">
                    <p:embed/>
                  </p:oleObj>
                </mc:Choice>
                <mc:Fallback>
                  <p:oleObj name="方程式" r:id="rId27" imgW="126720" imgH="126720" progId="Equation.3">
                    <p:embed/>
                    <p:pic>
                      <p:nvPicPr>
                        <p:cNvPr id="0" name=""/>
                        <p:cNvPicPr>
                          <a:picLocks noChangeAspect="1" noChangeArrowheads="1"/>
                        </p:cNvPicPr>
                        <p:nvPr/>
                      </p:nvPicPr>
                      <p:blipFill>
                        <a:blip r:embed="rId28"/>
                        <a:srcRect/>
                        <a:stretch>
                          <a:fillRect/>
                        </a:stretch>
                      </p:blipFill>
                      <p:spPr bwMode="auto">
                        <a:xfrm>
                          <a:off x="3452214" y="3562455"/>
                          <a:ext cx="350837" cy="352425"/>
                        </a:xfrm>
                        <a:prstGeom prst="rect">
                          <a:avLst/>
                        </a:prstGeom>
                        <a:noFill/>
                      </p:spPr>
                    </p:pic>
                  </p:oleObj>
                </mc:Fallback>
              </mc:AlternateContent>
            </a:graphicData>
          </a:graphic>
        </p:graphicFrame>
      </p:grpSp>
      <p:grpSp>
        <p:nvGrpSpPr>
          <p:cNvPr id="52" name="群組 51"/>
          <p:cNvGrpSpPr/>
          <p:nvPr/>
        </p:nvGrpSpPr>
        <p:grpSpPr>
          <a:xfrm>
            <a:off x="5286731" y="3835055"/>
            <a:ext cx="520319" cy="520319"/>
            <a:chOff x="3342651" y="3507082"/>
            <a:chExt cx="520319" cy="520319"/>
          </a:xfrm>
        </p:grpSpPr>
        <p:sp>
          <p:nvSpPr>
            <p:cNvPr id="53" name="矩形 52"/>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4" name="Object 12"/>
            <p:cNvGraphicFramePr>
              <a:graphicFrameLocks noChangeAspect="1"/>
            </p:cNvGraphicFramePr>
            <p:nvPr/>
          </p:nvGraphicFramePr>
          <p:xfrm>
            <a:off x="3452978" y="3563248"/>
            <a:ext cx="349250" cy="352425"/>
          </p:xfrm>
          <a:graphic>
            <a:graphicData uri="http://schemas.openxmlformats.org/presentationml/2006/ole">
              <mc:AlternateContent xmlns:mc="http://schemas.openxmlformats.org/markup-compatibility/2006">
                <mc:Choice xmlns:v="urn:schemas-microsoft-com:vml" Requires="v">
                  <p:oleObj name="方程式" r:id="rId29" imgW="126720" imgH="126720" progId="Equation.3">
                    <p:embed/>
                  </p:oleObj>
                </mc:Choice>
                <mc:Fallback>
                  <p:oleObj name="方程式" r:id="rId29" imgW="126720" imgH="126720" progId="Equation.3">
                    <p:embed/>
                    <p:pic>
                      <p:nvPicPr>
                        <p:cNvPr id="0" name=""/>
                        <p:cNvPicPr>
                          <a:picLocks noChangeAspect="1" noChangeArrowheads="1"/>
                        </p:cNvPicPr>
                        <p:nvPr/>
                      </p:nvPicPr>
                      <p:blipFill>
                        <a:blip r:embed="rId30"/>
                        <a:srcRect/>
                        <a:stretch>
                          <a:fillRect/>
                        </a:stretch>
                      </p:blipFill>
                      <p:spPr bwMode="auto">
                        <a:xfrm>
                          <a:off x="3452978" y="3563248"/>
                          <a:ext cx="349250" cy="352425"/>
                        </a:xfrm>
                        <a:prstGeom prst="rect">
                          <a:avLst/>
                        </a:prstGeom>
                        <a:noFill/>
                      </p:spPr>
                    </p:pic>
                  </p:oleObj>
                </mc:Fallback>
              </mc:AlternateContent>
            </a:graphicData>
          </a:graphic>
        </p:graphicFrame>
      </p:grpSp>
      <p:grpSp>
        <p:nvGrpSpPr>
          <p:cNvPr id="55" name="群組 54"/>
          <p:cNvGrpSpPr/>
          <p:nvPr/>
        </p:nvGrpSpPr>
        <p:grpSpPr>
          <a:xfrm>
            <a:off x="5942842" y="4737496"/>
            <a:ext cx="520319" cy="520319"/>
            <a:chOff x="3342651" y="3507082"/>
            <a:chExt cx="520319" cy="520319"/>
          </a:xfrm>
        </p:grpSpPr>
        <p:sp>
          <p:nvSpPr>
            <p:cNvPr id="56" name="矩形 55"/>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7" name="Object 12"/>
            <p:cNvGraphicFramePr>
              <a:graphicFrameLocks noChangeAspect="1"/>
            </p:cNvGraphicFramePr>
            <p:nvPr/>
          </p:nvGraphicFramePr>
          <p:xfrm>
            <a:off x="3452002" y="3562263"/>
            <a:ext cx="350837" cy="352425"/>
          </p:xfrm>
          <a:graphic>
            <a:graphicData uri="http://schemas.openxmlformats.org/presentationml/2006/ole">
              <mc:AlternateContent xmlns:mc="http://schemas.openxmlformats.org/markup-compatibility/2006">
                <mc:Choice xmlns:v="urn:schemas-microsoft-com:vml" Requires="v">
                  <p:oleObj name="方程式" r:id="rId31" imgW="126720" imgH="126720" progId="Equation.3">
                    <p:embed/>
                  </p:oleObj>
                </mc:Choice>
                <mc:Fallback>
                  <p:oleObj name="方程式" r:id="rId31" imgW="126720" imgH="126720" progId="Equation.3">
                    <p:embed/>
                    <p:pic>
                      <p:nvPicPr>
                        <p:cNvPr id="0" name=""/>
                        <p:cNvPicPr>
                          <a:picLocks noChangeAspect="1" noChangeArrowheads="1"/>
                        </p:cNvPicPr>
                        <p:nvPr/>
                      </p:nvPicPr>
                      <p:blipFill>
                        <a:blip r:embed="rId32"/>
                        <a:srcRect/>
                        <a:stretch>
                          <a:fillRect/>
                        </a:stretch>
                      </p:blipFill>
                      <p:spPr bwMode="auto">
                        <a:xfrm>
                          <a:off x="3452002" y="3562263"/>
                          <a:ext cx="350837" cy="352425"/>
                        </a:xfrm>
                        <a:prstGeom prst="rect">
                          <a:avLst/>
                        </a:prstGeom>
                        <a:noFill/>
                      </p:spPr>
                    </p:pic>
                  </p:oleObj>
                </mc:Fallback>
              </mc:AlternateContent>
            </a:graphicData>
          </a:graphic>
        </p:graphicFrame>
      </p:grpSp>
      <p:cxnSp>
        <p:nvCxnSpPr>
          <p:cNvPr id="58" name="直線單箭頭接點 57"/>
          <p:cNvCxnSpPr/>
          <p:nvPr/>
        </p:nvCxnSpPr>
        <p:spPr>
          <a:xfrm>
            <a:off x="2137240" y="3186932"/>
            <a:ext cx="0" cy="254814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2137240" y="5716022"/>
            <a:ext cx="91167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2455647" y="4077292"/>
            <a:ext cx="0" cy="1666105"/>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2738895" y="4941787"/>
            <a:ext cx="0" cy="777875"/>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a:off x="3032475" y="3160875"/>
            <a:ext cx="16056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a:off x="3686639" y="4077292"/>
            <a:ext cx="16000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168857" y="3167655"/>
            <a:ext cx="17558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a:off x="5849077" y="4077292"/>
            <a:ext cx="107566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6444027" y="4929958"/>
            <a:ext cx="4807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4923099" y="3467025"/>
            <a:ext cx="0" cy="2239489"/>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5546890" y="4329126"/>
            <a:ext cx="0" cy="1414271"/>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6189427" y="5217356"/>
            <a:ext cx="0" cy="526041"/>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p:nvPr/>
        </p:nvCxnSpPr>
        <p:spPr>
          <a:xfrm>
            <a:off x="4497534" y="5716022"/>
            <a:ext cx="1710943" cy="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endCxn id="56" idx="1"/>
          </p:cNvCxnSpPr>
          <p:nvPr/>
        </p:nvCxnSpPr>
        <p:spPr>
          <a:xfrm>
            <a:off x="4191921" y="4978455"/>
            <a:ext cx="1750921" cy="192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717313" y="2724933"/>
            <a:ext cx="493752"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104" name="矩形 103"/>
          <p:cNvSpPr/>
          <p:nvPr/>
        </p:nvSpPr>
        <p:spPr>
          <a:xfrm>
            <a:off x="717040" y="4515130"/>
            <a:ext cx="461193"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105" name="矩形 104"/>
          <p:cNvSpPr/>
          <p:nvPr/>
        </p:nvSpPr>
        <p:spPr>
          <a:xfrm>
            <a:off x="700754" y="3641259"/>
            <a:ext cx="528324" cy="461665"/>
          </a:xfrm>
          <a:prstGeom prst="rect">
            <a:avLst/>
          </a:prstGeom>
        </p:spPr>
        <p:txBody>
          <a:bodyPr wrap="square">
            <a:spAutoFit/>
          </a:bodyPr>
          <a:lstStyle/>
          <a:p>
            <a:r>
              <a:rPr lang="en-US" altLang="zh-TW" sz="2400" b="1" dirty="0">
                <a:solidFill>
                  <a:srgbClr val="FF0000"/>
                </a:solidFill>
              </a:rPr>
              <a:t>1</a:t>
            </a:r>
            <a:endParaRPr lang="zh-TW" altLang="en-US" sz="2400" b="1" dirty="0">
              <a:solidFill>
                <a:srgbClr val="FF0000"/>
              </a:solidFill>
            </a:endParaRPr>
          </a:p>
        </p:txBody>
      </p:sp>
      <p:sp>
        <p:nvSpPr>
          <p:cNvPr id="106" name="矩形 105"/>
          <p:cNvSpPr/>
          <p:nvPr/>
        </p:nvSpPr>
        <p:spPr>
          <a:xfrm>
            <a:off x="3594564" y="3672508"/>
            <a:ext cx="665082" cy="461665"/>
          </a:xfrm>
          <a:prstGeom prst="rect">
            <a:avLst/>
          </a:prstGeom>
        </p:spPr>
        <p:txBody>
          <a:bodyPr wrap="square">
            <a:spAutoFit/>
          </a:bodyPr>
          <a:lstStyle/>
          <a:p>
            <a:r>
              <a:rPr lang="en-US" altLang="zh-TW" sz="2400" b="1" dirty="0">
                <a:solidFill>
                  <a:srgbClr val="FF0000"/>
                </a:solidFill>
              </a:rPr>
              <a:t>2.7</a:t>
            </a:r>
            <a:endParaRPr lang="zh-TW" altLang="en-US" sz="2400" b="1" dirty="0">
              <a:solidFill>
                <a:srgbClr val="FF0000"/>
              </a:solidFill>
            </a:endParaRPr>
          </a:p>
        </p:txBody>
      </p:sp>
      <p:sp>
        <p:nvSpPr>
          <p:cNvPr id="107" name="矩形 106"/>
          <p:cNvSpPr/>
          <p:nvPr/>
        </p:nvSpPr>
        <p:spPr>
          <a:xfrm>
            <a:off x="2998074" y="2733153"/>
            <a:ext cx="492443" cy="461665"/>
          </a:xfrm>
          <a:prstGeom prst="rect">
            <a:avLst/>
          </a:prstGeom>
        </p:spPr>
        <p:txBody>
          <a:bodyPr wrap="none">
            <a:spAutoFit/>
          </a:bodyPr>
          <a:lstStyle/>
          <a:p>
            <a:r>
              <a:rPr lang="en-US" altLang="zh-TW" sz="2400" b="1" dirty="0">
                <a:solidFill>
                  <a:srgbClr val="FF0000"/>
                </a:solidFill>
              </a:rPr>
              <a:t>20</a:t>
            </a:r>
            <a:endParaRPr lang="zh-TW" altLang="en-US" sz="2400" b="1" dirty="0">
              <a:solidFill>
                <a:srgbClr val="FF0000"/>
              </a:solidFill>
            </a:endParaRPr>
          </a:p>
        </p:txBody>
      </p:sp>
      <p:sp>
        <p:nvSpPr>
          <p:cNvPr id="108" name="矩形 107"/>
          <p:cNvSpPr/>
          <p:nvPr/>
        </p:nvSpPr>
        <p:spPr>
          <a:xfrm>
            <a:off x="4137529" y="4486436"/>
            <a:ext cx="1036480" cy="461665"/>
          </a:xfrm>
          <a:prstGeom prst="rect">
            <a:avLst/>
          </a:prstGeom>
        </p:spPr>
        <p:txBody>
          <a:bodyPr wrap="square">
            <a:spAutoFit/>
          </a:bodyPr>
          <a:lstStyle/>
          <a:p>
            <a:r>
              <a:rPr lang="en-US" altLang="zh-TW" sz="2400" b="1" dirty="0">
                <a:solidFill>
                  <a:srgbClr val="FF0000"/>
                </a:solidFill>
              </a:rPr>
              <a:t>0.05</a:t>
            </a:r>
            <a:endParaRPr lang="zh-TW" altLang="en-US" sz="2400" b="1" dirty="0">
              <a:solidFill>
                <a:srgbClr val="FF0000"/>
              </a:solidFill>
            </a:endParaRPr>
          </a:p>
        </p:txBody>
      </p:sp>
      <p:sp>
        <p:nvSpPr>
          <p:cNvPr id="109" name="矩形 108"/>
          <p:cNvSpPr/>
          <p:nvPr/>
        </p:nvSpPr>
        <p:spPr>
          <a:xfrm>
            <a:off x="6583483" y="2678019"/>
            <a:ext cx="732893" cy="461665"/>
          </a:xfrm>
          <a:prstGeom prst="rect">
            <a:avLst/>
          </a:prstGeom>
        </p:spPr>
        <p:txBody>
          <a:bodyPr wrap="none">
            <a:spAutoFit/>
          </a:bodyPr>
          <a:lstStyle/>
          <a:p>
            <a:r>
              <a:rPr lang="en-US" altLang="zh-TW" sz="2400" b="1" dirty="0">
                <a:solidFill>
                  <a:srgbClr val="FF0000"/>
                </a:solidFill>
              </a:rPr>
              <a:t>0.88</a:t>
            </a:r>
            <a:endParaRPr lang="zh-TW" altLang="en-US" sz="2400" b="1" dirty="0">
              <a:solidFill>
                <a:srgbClr val="FF0000"/>
              </a:solidFill>
            </a:endParaRPr>
          </a:p>
        </p:txBody>
      </p:sp>
      <p:sp>
        <p:nvSpPr>
          <p:cNvPr id="110" name="矩形 109"/>
          <p:cNvSpPr/>
          <p:nvPr/>
        </p:nvSpPr>
        <p:spPr>
          <a:xfrm>
            <a:off x="6607278" y="3563886"/>
            <a:ext cx="732893" cy="461665"/>
          </a:xfrm>
          <a:prstGeom prst="rect">
            <a:avLst/>
          </a:prstGeom>
        </p:spPr>
        <p:txBody>
          <a:bodyPr wrap="none">
            <a:spAutoFit/>
          </a:bodyPr>
          <a:lstStyle/>
          <a:p>
            <a:r>
              <a:rPr lang="en-US" altLang="zh-TW" sz="2400" b="1" dirty="0">
                <a:solidFill>
                  <a:srgbClr val="FF0000"/>
                </a:solidFill>
              </a:rPr>
              <a:t>0.12</a:t>
            </a:r>
            <a:endParaRPr lang="zh-TW" altLang="en-US" sz="2400" b="1" dirty="0">
              <a:solidFill>
                <a:srgbClr val="FF0000"/>
              </a:solidFill>
            </a:endParaRPr>
          </a:p>
        </p:txBody>
      </p:sp>
      <p:sp>
        <p:nvSpPr>
          <p:cNvPr id="111" name="矩形 110"/>
          <p:cNvSpPr/>
          <p:nvPr/>
        </p:nvSpPr>
        <p:spPr>
          <a:xfrm>
            <a:off x="6671918" y="4400825"/>
            <a:ext cx="492443" cy="461665"/>
          </a:xfrm>
          <a:prstGeom prst="rect">
            <a:avLst/>
          </a:prstGeom>
        </p:spPr>
        <p:txBody>
          <a:bodyPr wrap="none">
            <a:spAutoFit/>
          </a:bodyPr>
          <a:lstStyle/>
          <a:p>
            <a:r>
              <a:rPr lang="en-US" altLang="zh-TW" sz="2400" b="1" dirty="0">
                <a:solidFill>
                  <a:srgbClr val="FF0000"/>
                </a:solidFill>
              </a:rPr>
              <a:t>≈0</a:t>
            </a:r>
            <a:endParaRPr lang="zh-TW" altLang="en-US" sz="2400" b="1" dirty="0">
              <a:solidFill>
                <a:srgbClr val="FF0000"/>
              </a:solidFill>
            </a:endParaRPr>
          </a:p>
        </p:txBody>
      </p:sp>
      <mc:AlternateContent xmlns:mc="http://schemas.openxmlformats.org/markup-compatibility/2006" xmlns:a14="http://schemas.microsoft.com/office/drawing/2010/main">
        <mc:Choice Requires="a14">
          <p:sp>
            <p:nvSpPr>
              <p:cNvPr id="64" name="文字方塊 63"/>
              <p:cNvSpPr txBox="1"/>
              <p:nvPr/>
            </p:nvSpPr>
            <p:spPr>
              <a:xfrm>
                <a:off x="6672350" y="449753"/>
                <a:ext cx="2221716" cy="1200650"/>
              </a:xfrm>
              <a:prstGeom prst="rect">
                <a:avLst/>
              </a:prstGeom>
              <a:noFill/>
            </p:spPr>
            <p:txBody>
              <a:bodyPr wrap="square" rtlCol="0">
                <a:spAutoFit/>
              </a:bodyPr>
              <a:lstStyle/>
              <a:p>
                <a:r>
                  <a:rPr lang="en-US" altLang="zh-TW" sz="2400" b="1" i="1" u="sng" dirty="0"/>
                  <a:t>Probability</a:t>
                </a:r>
                <a:r>
                  <a:rPr lang="en-US" altLang="zh-TW" sz="2400" dirty="0"/>
                  <a:t>:</a:t>
                </a:r>
              </a:p>
              <a:p>
                <a:pPr marL="342900" indent="-342900">
                  <a:buFont typeface="Wingdings" panose="05000000000000000000" pitchFamily="2" charset="2"/>
                  <a:buChar char="n"/>
                </a:pPr>
                <a14:m>
                  <m:oMath xmlns:m="http://schemas.openxmlformats.org/officeDocument/2006/math">
                    <m:r>
                      <a:rPr lang="en-US" altLang="zh-TW" sz="2400" b="0" i="1" smtClean="0">
                        <a:latin typeface="Cambria Math" panose="02040503050406030204" pitchFamily="18" charset="0"/>
                      </a:rPr>
                      <m:t>1&gt;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Sub>
                    <m:r>
                      <a:rPr lang="en-US" altLang="zh-TW" sz="2400" b="0" i="1" smtClean="0">
                        <a:latin typeface="Cambria Math" panose="02040503050406030204" pitchFamily="18" charset="0"/>
                      </a:rPr>
                      <m:t>&gt;0</m:t>
                    </m:r>
                  </m:oMath>
                </a14:m>
                <a:endParaRPr lang="en-US" altLang="zh-TW" sz="2400" dirty="0"/>
              </a:p>
              <a:p>
                <a:pPr marL="342900" indent="-342900">
                  <a:buFont typeface="Wingdings" panose="05000000000000000000" pitchFamily="2" charset="2"/>
                  <a:buChar char="n"/>
                </a:pPr>
                <a14:m>
                  <m:oMath xmlns:m="http://schemas.openxmlformats.org/officeDocument/2006/math">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=1</m:t>
                        </m:r>
                      </m:e>
                    </m:nary>
                  </m:oMath>
                </a14:m>
                <a:endParaRPr lang="zh-TW" altLang="en-US" sz="2400" dirty="0"/>
              </a:p>
            </p:txBody>
          </p:sp>
        </mc:Choice>
        <mc:Fallback xmlns="">
          <p:sp>
            <p:nvSpPr>
              <p:cNvPr id="64" name="文字方塊 63"/>
              <p:cNvSpPr txBox="1">
                <a:spLocks noRot="1" noChangeAspect="1" noMove="1" noResize="1" noEditPoints="1" noAdjustHandles="1" noChangeArrowheads="1" noChangeShapeType="1" noTextEdit="1"/>
              </p:cNvSpPr>
              <p:nvPr/>
            </p:nvSpPr>
            <p:spPr>
              <a:xfrm>
                <a:off x="6672350" y="449753"/>
                <a:ext cx="2221716" cy="1200650"/>
              </a:xfrm>
              <a:prstGeom prst="rect">
                <a:avLst/>
              </a:prstGeom>
              <a:blipFill>
                <a:blip r:embed="rId33"/>
                <a:stretch>
                  <a:fillRect l="-5682" t="-4167" b="-72917"/>
                </a:stretch>
              </a:blipFill>
            </p:spPr>
            <p:txBody>
              <a:bodyPr/>
              <a:lstStyle/>
              <a:p>
                <a:r>
                  <a:rPr lang="en-US">
                    <a:noFill/>
                  </a:rPr>
                  <a:t> </a:t>
                </a:r>
              </a:p>
            </p:txBody>
          </p:sp>
        </mc:Fallback>
      </mc:AlternateContent>
      <p:graphicFrame>
        <p:nvGraphicFramePr>
          <p:cNvPr id="65" name="Object 12"/>
          <p:cNvGraphicFramePr>
            <a:graphicFrameLocks noChangeAspect="1"/>
          </p:cNvGraphicFramePr>
          <p:nvPr>
            <p:extLst>
              <p:ext uri="{D42A27DB-BD31-4B8C-83A1-F6EECF244321}">
                <p14:modId xmlns:p14="http://schemas.microsoft.com/office/powerpoint/2010/main" val="277454354"/>
              </p:ext>
            </p:extLst>
          </p:nvPr>
        </p:nvGraphicFramePr>
        <p:xfrm>
          <a:off x="6986587" y="3639106"/>
          <a:ext cx="2085975" cy="947738"/>
        </p:xfrm>
        <a:graphic>
          <a:graphicData uri="http://schemas.openxmlformats.org/presentationml/2006/ole">
            <mc:AlternateContent xmlns:mc="http://schemas.openxmlformats.org/markup-compatibility/2006">
              <mc:Choice xmlns:v="urn:schemas-microsoft-com:vml" Requires="v">
                <p:oleObj name="方程式" r:id="rId34" imgW="977760" imgH="444240" progId="Equation.3">
                  <p:embed/>
                </p:oleObj>
              </mc:Choice>
              <mc:Fallback>
                <p:oleObj name="方程式" r:id="rId34" imgW="977760" imgH="444240" progId="Equation.3">
                  <p:embed/>
                  <p:pic>
                    <p:nvPicPr>
                      <p:cNvPr id="0" name=""/>
                      <p:cNvPicPr>
                        <a:picLocks noChangeAspect="1" noChangeArrowheads="1"/>
                      </p:cNvPicPr>
                      <p:nvPr/>
                    </p:nvPicPr>
                    <p:blipFill>
                      <a:blip r:embed="rId35"/>
                      <a:srcRect/>
                      <a:stretch>
                        <a:fillRect/>
                      </a:stretch>
                    </p:blipFill>
                    <p:spPr bwMode="auto">
                      <a:xfrm>
                        <a:off x="6986587" y="3639106"/>
                        <a:ext cx="2085975" cy="94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 name="Object 12"/>
          <p:cNvGraphicFramePr>
            <a:graphicFrameLocks noChangeAspect="1"/>
          </p:cNvGraphicFramePr>
          <p:nvPr>
            <p:extLst>
              <p:ext uri="{D42A27DB-BD31-4B8C-83A1-F6EECF244321}">
                <p14:modId xmlns:p14="http://schemas.microsoft.com/office/powerpoint/2010/main" val="4030296761"/>
              </p:ext>
            </p:extLst>
          </p:nvPr>
        </p:nvGraphicFramePr>
        <p:xfrm>
          <a:off x="6977062" y="4567794"/>
          <a:ext cx="2060575" cy="947737"/>
        </p:xfrm>
        <a:graphic>
          <a:graphicData uri="http://schemas.openxmlformats.org/presentationml/2006/ole">
            <mc:AlternateContent xmlns:mc="http://schemas.openxmlformats.org/markup-compatibility/2006">
              <mc:Choice xmlns:v="urn:schemas-microsoft-com:vml" Requires="v">
                <p:oleObj name="方程式" r:id="rId36" imgW="965160" imgH="444240" progId="Equation.3">
                  <p:embed/>
                </p:oleObj>
              </mc:Choice>
              <mc:Fallback>
                <p:oleObj name="方程式" r:id="rId36" imgW="965160" imgH="444240" progId="Equation.3">
                  <p:embed/>
                  <p:pic>
                    <p:nvPicPr>
                      <p:cNvPr id="0" name=""/>
                      <p:cNvPicPr>
                        <a:picLocks noChangeAspect="1" noChangeArrowheads="1"/>
                      </p:cNvPicPr>
                      <p:nvPr/>
                    </p:nvPicPr>
                    <p:blipFill>
                      <a:blip r:embed="rId37"/>
                      <a:srcRect/>
                      <a:stretch>
                        <a:fillRect/>
                      </a:stretch>
                    </p:blipFill>
                    <p:spPr bwMode="auto">
                      <a:xfrm>
                        <a:off x="6977062" y="4567794"/>
                        <a:ext cx="2060575"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標題 1">
            <a:extLst>
              <a:ext uri="{FF2B5EF4-FFF2-40B4-BE49-F238E27FC236}">
                <a16:creationId xmlns:a16="http://schemas.microsoft.com/office/drawing/2014/main" id="{2F3D5C16-E813-AA61-5AB0-ECF3505028F7}"/>
              </a:ext>
            </a:extLst>
          </p:cNvPr>
          <p:cNvSpPr>
            <a:spLocks noGrp="1"/>
          </p:cNvSpPr>
          <p:nvPr>
            <p:ph type="title"/>
          </p:nvPr>
        </p:nvSpPr>
        <p:spPr>
          <a:xfrm>
            <a:off x="361950" y="262239"/>
            <a:ext cx="7886700" cy="1325563"/>
          </a:xfrm>
        </p:spPr>
        <p:txBody>
          <a:bodyPr/>
          <a:lstStyle/>
          <a:p>
            <a:r>
              <a:rPr lang="en-US" altLang="zh-TW" dirty="0" err="1"/>
              <a:t>Softmax</a:t>
            </a:r>
            <a:r>
              <a:rPr lang="en-US" altLang="zh-TW" dirty="0"/>
              <a:t> [Classification]</a:t>
            </a:r>
            <a:endParaRPr lang="zh-TW" altLang="en-US" dirty="0"/>
          </a:p>
        </p:txBody>
      </p:sp>
    </p:spTree>
    <p:extLst>
      <p:ext uri="{BB962C8B-B14F-4D97-AF65-F5344CB8AC3E}">
        <p14:creationId xmlns:p14="http://schemas.microsoft.com/office/powerpoint/2010/main" val="375401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P spid="105" grpId="0"/>
      <p:bldP spid="106" grpId="0"/>
      <p:bldP spid="107" grpId="0"/>
      <p:bldP spid="108" grpId="0"/>
      <p:bldP spid="109" grpId="0"/>
      <p:bldP spid="110" grpId="0"/>
      <p:bldP spid="1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29176" y="73263"/>
            <a:ext cx="7886700" cy="1325563"/>
          </a:xfrm>
        </p:spPr>
        <p:txBody>
          <a:bodyPr/>
          <a:lstStyle/>
          <a:p>
            <a:r>
              <a:rPr lang="en-US" altLang="zh-TW" dirty="0">
                <a:cs typeface="Calibri" panose="020F0502020204030204" pitchFamily="34" charset="0"/>
              </a:rPr>
              <a:t>How to set network parameters</a:t>
            </a:r>
            <a:endParaRPr lang="zh-TW" altLang="en-US" dirty="0">
              <a:cs typeface="Calibri" panose="020F0502020204030204" pitchFamily="34" charset="0"/>
            </a:endParaRPr>
          </a:p>
        </p:txBody>
      </p:sp>
      <p:pic>
        <p:nvPicPr>
          <p:cNvPr id="33" name="圖片 32"/>
          <p:cNvPicPr>
            <a:picLocks noChangeAspect="1"/>
          </p:cNvPicPr>
          <p:nvPr/>
        </p:nvPicPr>
        <p:blipFill>
          <a:blip r:embed="rId2"/>
          <a:stretch>
            <a:fillRect/>
          </a:stretch>
        </p:blipFill>
        <p:spPr>
          <a:xfrm>
            <a:off x="160018" y="2227843"/>
            <a:ext cx="2130022" cy="2116455"/>
          </a:xfrm>
          <a:prstGeom prst="rect">
            <a:avLst/>
          </a:prstGeom>
        </p:spPr>
      </p:pic>
      <p:sp>
        <p:nvSpPr>
          <p:cNvPr id="8" name="文字方塊 7"/>
          <p:cNvSpPr txBox="1"/>
          <p:nvPr/>
        </p:nvSpPr>
        <p:spPr>
          <a:xfrm>
            <a:off x="407377" y="4331325"/>
            <a:ext cx="1447800" cy="369332"/>
          </a:xfrm>
          <a:prstGeom prst="rect">
            <a:avLst/>
          </a:prstGeom>
          <a:noFill/>
        </p:spPr>
        <p:txBody>
          <a:bodyPr wrap="square" rtlCol="0">
            <a:spAutoFit/>
          </a:bodyPr>
          <a:lstStyle/>
          <a:p>
            <a:r>
              <a:rPr lang="en-US" altLang="zh-TW" dirty="0">
                <a:latin typeface="Calibri" panose="020F0502020204030204" pitchFamily="34" charset="0"/>
                <a:cs typeface="Calibri" panose="020F0502020204030204" pitchFamily="34" charset="0"/>
              </a:rPr>
              <a:t>16 x 16 = 256</a:t>
            </a:r>
            <a:endParaRPr lang="zh-TW" altLang="en-US" dirty="0">
              <a:latin typeface="Calibri" panose="020F0502020204030204" pitchFamily="34" charset="0"/>
              <a:cs typeface="Calibri" panose="020F0502020204030204" pitchFamily="34" charset="0"/>
            </a:endParaRPr>
          </a:p>
        </p:txBody>
      </p:sp>
      <p:sp>
        <p:nvSpPr>
          <p:cNvPr id="35" name="矩形 34"/>
          <p:cNvSpPr/>
          <p:nvPr/>
        </p:nvSpPr>
        <p:spPr>
          <a:xfrm>
            <a:off x="3702826" y="189712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Calibri" panose="020F0502020204030204" pitchFamily="34" charset="0"/>
              <a:cs typeface="Calibri" panose="020F0502020204030204" pitchFamily="34" charset="0"/>
            </a:endParaRPr>
          </a:p>
        </p:txBody>
      </p:sp>
      <p:sp>
        <p:nvSpPr>
          <p:cNvPr id="40" name="矩形 39"/>
          <p:cNvSpPr/>
          <p:nvPr/>
        </p:nvSpPr>
        <p:spPr>
          <a:xfrm>
            <a:off x="2519723" y="192476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Calibri" panose="020F0502020204030204" pitchFamily="34" charset="0"/>
              <a:cs typeface="Calibri" panose="020F0502020204030204" pitchFamily="34" charset="0"/>
            </a:endParaRPr>
          </a:p>
        </p:txBody>
      </p:sp>
      <p:sp>
        <p:nvSpPr>
          <p:cNvPr id="46" name="矩形 45"/>
          <p:cNvSpPr/>
          <p:nvPr/>
        </p:nvSpPr>
        <p:spPr>
          <a:xfrm>
            <a:off x="2588111" y="264245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latin typeface="Calibri" panose="020F0502020204030204" pitchFamily="34" charset="0"/>
              <a:cs typeface="Calibri" panose="020F0502020204030204" pitchFamily="34" charset="0"/>
            </a:endParaRPr>
          </a:p>
        </p:txBody>
      </p:sp>
      <p:sp>
        <p:nvSpPr>
          <p:cNvPr id="47" name="矩形 46"/>
          <p:cNvSpPr/>
          <p:nvPr/>
        </p:nvSpPr>
        <p:spPr>
          <a:xfrm>
            <a:off x="2593929" y="207212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latin typeface="Calibri" panose="020F0502020204030204" pitchFamily="34" charset="0"/>
              <a:cs typeface="Calibri" panose="020F0502020204030204" pitchFamily="34" charset="0"/>
            </a:endParaRPr>
          </a:p>
        </p:txBody>
      </p:sp>
      <p:graphicFrame>
        <p:nvGraphicFramePr>
          <p:cNvPr id="49" name="Object 12"/>
          <p:cNvGraphicFramePr>
            <a:graphicFrameLocks noChangeAspect="1"/>
          </p:cNvGraphicFramePr>
          <p:nvPr>
            <p:extLst>
              <p:ext uri="{D42A27DB-BD31-4B8C-83A1-F6EECF244321}">
                <p14:modId xmlns:p14="http://schemas.microsoft.com/office/powerpoint/2010/main" val="2062805392"/>
              </p:ext>
            </p:extLst>
          </p:nvPr>
        </p:nvGraphicFramePr>
        <p:xfrm>
          <a:off x="2606628" y="1976877"/>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2606628" y="197687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12"/>
          <p:cNvGraphicFramePr>
            <a:graphicFrameLocks noChangeAspect="1"/>
          </p:cNvGraphicFramePr>
          <p:nvPr>
            <p:extLst>
              <p:ext uri="{D42A27DB-BD31-4B8C-83A1-F6EECF244321}">
                <p14:modId xmlns:p14="http://schemas.microsoft.com/office/powerpoint/2010/main" val="3771570573"/>
              </p:ext>
            </p:extLst>
          </p:nvPr>
        </p:nvGraphicFramePr>
        <p:xfrm>
          <a:off x="2611924" y="2559606"/>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2611924" y="255960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橢圓 52"/>
          <p:cNvSpPr/>
          <p:nvPr/>
        </p:nvSpPr>
        <p:spPr>
          <a:xfrm>
            <a:off x="3799936" y="190812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Calibri" panose="020F0502020204030204" pitchFamily="34" charset="0"/>
              <a:cs typeface="Calibri" panose="020F0502020204030204" pitchFamily="34" charset="0"/>
            </a:endParaRPr>
          </a:p>
        </p:txBody>
      </p:sp>
      <p:sp>
        <p:nvSpPr>
          <p:cNvPr id="54" name="橢圓 53"/>
          <p:cNvSpPr/>
          <p:nvPr/>
        </p:nvSpPr>
        <p:spPr>
          <a:xfrm>
            <a:off x="3802278" y="268669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Calibri" panose="020F0502020204030204" pitchFamily="34" charset="0"/>
              <a:cs typeface="Calibri" panose="020F0502020204030204" pitchFamily="34" charset="0"/>
            </a:endParaRPr>
          </a:p>
        </p:txBody>
      </p:sp>
      <p:sp>
        <p:nvSpPr>
          <p:cNvPr id="55" name="橢圓 54"/>
          <p:cNvSpPr/>
          <p:nvPr/>
        </p:nvSpPr>
        <p:spPr>
          <a:xfrm>
            <a:off x="3790645" y="391470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latin typeface="Calibri" panose="020F0502020204030204" pitchFamily="34" charset="0"/>
              <a:cs typeface="Calibri" panose="020F0502020204030204" pitchFamily="34" charset="0"/>
            </a:endParaRPr>
          </a:p>
        </p:txBody>
      </p:sp>
      <p:sp>
        <p:nvSpPr>
          <p:cNvPr id="56" name="文字方塊 55"/>
          <p:cNvSpPr txBox="1"/>
          <p:nvPr/>
        </p:nvSpPr>
        <p:spPr>
          <a:xfrm rot="5400000">
            <a:off x="3787898" y="3336999"/>
            <a:ext cx="769257" cy="523220"/>
          </a:xfrm>
          <a:prstGeom prst="rect">
            <a:avLst/>
          </a:prstGeom>
          <a:noFill/>
        </p:spPr>
        <p:txBody>
          <a:bodyPr wrap="square" rtlCol="0">
            <a:spAutoFit/>
          </a:bodyPr>
          <a:lstStyle/>
          <a:p>
            <a:pPr algn="ctr"/>
            <a:r>
              <a:rPr lang="en-US" altLang="zh-TW" sz="2800" dirty="0">
                <a:latin typeface="Calibri" panose="020F0502020204030204" pitchFamily="34" charset="0"/>
                <a:cs typeface="Calibri" panose="020F0502020204030204" pitchFamily="34" charset="0"/>
              </a:rPr>
              <a:t>……</a:t>
            </a:r>
            <a:endParaRPr lang="zh-TW" altLang="en-US" sz="2800" dirty="0">
              <a:latin typeface="Calibri" panose="020F0502020204030204" pitchFamily="34" charset="0"/>
              <a:cs typeface="Calibri" panose="020F0502020204030204" pitchFamily="34" charset="0"/>
            </a:endParaRPr>
          </a:p>
        </p:txBody>
      </p:sp>
      <p:sp>
        <p:nvSpPr>
          <p:cNvPr id="59" name="矩形 58"/>
          <p:cNvSpPr/>
          <p:nvPr/>
        </p:nvSpPr>
        <p:spPr>
          <a:xfrm>
            <a:off x="2597636" y="404021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latin typeface="Calibri" panose="020F0502020204030204" pitchFamily="34" charset="0"/>
              <a:cs typeface="Calibri" panose="020F0502020204030204" pitchFamily="34" charset="0"/>
            </a:endParaRPr>
          </a:p>
        </p:txBody>
      </p:sp>
      <p:graphicFrame>
        <p:nvGraphicFramePr>
          <p:cNvPr id="62" name="Object 12"/>
          <p:cNvGraphicFramePr>
            <a:graphicFrameLocks noChangeAspect="1"/>
          </p:cNvGraphicFramePr>
          <p:nvPr>
            <p:extLst>
              <p:ext uri="{D42A27DB-BD31-4B8C-83A1-F6EECF244321}">
                <p14:modId xmlns:p14="http://schemas.microsoft.com/office/powerpoint/2010/main" val="3666573038"/>
              </p:ext>
            </p:extLst>
          </p:nvPr>
        </p:nvGraphicFramePr>
        <p:xfrm>
          <a:off x="2525713" y="3943446"/>
          <a:ext cx="544512" cy="488950"/>
        </p:xfrm>
        <a:graphic>
          <a:graphicData uri="http://schemas.openxmlformats.org/presentationml/2006/ole">
            <mc:AlternateContent xmlns:mc="http://schemas.openxmlformats.org/markup-compatibility/2006">
              <mc:Choice xmlns:v="urn:schemas-microsoft-com:vml" Requires="v">
                <p:oleObj name="方程式" r:id="rId7" imgW="253800" imgH="228600" progId="Equation.3">
                  <p:embed/>
                </p:oleObj>
              </mc:Choice>
              <mc:Fallback>
                <p:oleObj name="方程式" r:id="rId7" imgW="253800" imgH="228600" progId="Equation.3">
                  <p:embed/>
                  <p:pic>
                    <p:nvPicPr>
                      <p:cNvPr id="0" name=""/>
                      <p:cNvPicPr>
                        <a:picLocks noChangeAspect="1" noChangeArrowheads="1"/>
                      </p:cNvPicPr>
                      <p:nvPr/>
                    </p:nvPicPr>
                    <p:blipFill>
                      <a:blip r:embed="rId8"/>
                      <a:srcRect/>
                      <a:stretch>
                        <a:fillRect/>
                      </a:stretch>
                    </p:blipFill>
                    <p:spPr bwMode="auto">
                      <a:xfrm>
                        <a:off x="2525713" y="3943446"/>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文字方塊 62"/>
          <p:cNvSpPr txBox="1"/>
          <p:nvPr/>
        </p:nvSpPr>
        <p:spPr>
          <a:xfrm rot="5400000">
            <a:off x="2473568" y="3325155"/>
            <a:ext cx="769257" cy="523220"/>
          </a:xfrm>
          <a:prstGeom prst="rect">
            <a:avLst/>
          </a:prstGeom>
          <a:noFill/>
        </p:spPr>
        <p:txBody>
          <a:bodyPr wrap="square" rtlCol="0">
            <a:spAutoFit/>
          </a:bodyPr>
          <a:lstStyle/>
          <a:p>
            <a:pPr algn="ctr"/>
            <a:r>
              <a:rPr lang="en-US" altLang="zh-TW" sz="2800" dirty="0">
                <a:latin typeface="Calibri" panose="020F0502020204030204" pitchFamily="34" charset="0"/>
                <a:cs typeface="Calibri" panose="020F0502020204030204" pitchFamily="34" charset="0"/>
              </a:rPr>
              <a:t>……</a:t>
            </a:r>
            <a:endParaRPr lang="zh-TW" altLang="en-US" sz="2800" dirty="0">
              <a:latin typeface="Calibri" panose="020F0502020204030204" pitchFamily="34" charset="0"/>
              <a:cs typeface="Calibri" panose="020F0502020204030204" pitchFamily="34" charset="0"/>
            </a:endParaRPr>
          </a:p>
        </p:txBody>
      </p:sp>
      <p:sp>
        <p:nvSpPr>
          <p:cNvPr id="72" name="文字方塊 71"/>
          <p:cNvSpPr txBox="1"/>
          <p:nvPr/>
        </p:nvSpPr>
        <p:spPr>
          <a:xfrm>
            <a:off x="5027143" y="1849540"/>
            <a:ext cx="769257" cy="523220"/>
          </a:xfrm>
          <a:prstGeom prst="rect">
            <a:avLst/>
          </a:prstGeom>
          <a:noFill/>
        </p:spPr>
        <p:txBody>
          <a:bodyPr wrap="square" rtlCol="0">
            <a:spAutoFit/>
          </a:bodyPr>
          <a:lstStyle/>
          <a:p>
            <a:pPr algn="ctr"/>
            <a:r>
              <a:rPr lang="en-US" altLang="zh-TW" sz="2800" dirty="0">
                <a:latin typeface="Calibri" panose="020F0502020204030204" pitchFamily="34" charset="0"/>
                <a:cs typeface="Calibri" panose="020F0502020204030204" pitchFamily="34" charset="0"/>
              </a:rPr>
              <a:t>……</a:t>
            </a:r>
            <a:endParaRPr lang="zh-TW" altLang="en-US" sz="2800" dirty="0">
              <a:latin typeface="Calibri" panose="020F0502020204030204" pitchFamily="34" charset="0"/>
              <a:cs typeface="Calibri" panose="020F0502020204030204" pitchFamily="34" charset="0"/>
            </a:endParaRPr>
          </a:p>
        </p:txBody>
      </p:sp>
      <p:sp>
        <p:nvSpPr>
          <p:cNvPr id="73" name="文字方塊 72"/>
          <p:cNvSpPr txBox="1"/>
          <p:nvPr/>
        </p:nvSpPr>
        <p:spPr>
          <a:xfrm>
            <a:off x="5044766" y="2635039"/>
            <a:ext cx="769257" cy="523220"/>
          </a:xfrm>
          <a:prstGeom prst="rect">
            <a:avLst/>
          </a:prstGeom>
          <a:noFill/>
        </p:spPr>
        <p:txBody>
          <a:bodyPr wrap="square" rtlCol="0">
            <a:spAutoFit/>
          </a:bodyPr>
          <a:lstStyle/>
          <a:p>
            <a:pPr algn="ctr"/>
            <a:r>
              <a:rPr lang="en-US" altLang="zh-TW" sz="2800" dirty="0">
                <a:latin typeface="Calibri" panose="020F0502020204030204" pitchFamily="34" charset="0"/>
                <a:cs typeface="Calibri" panose="020F0502020204030204" pitchFamily="34" charset="0"/>
              </a:rPr>
              <a:t>……</a:t>
            </a:r>
            <a:endParaRPr lang="zh-TW" altLang="en-US" sz="2800" dirty="0">
              <a:latin typeface="Calibri" panose="020F0502020204030204" pitchFamily="34" charset="0"/>
              <a:cs typeface="Calibri" panose="020F0502020204030204" pitchFamily="34" charset="0"/>
            </a:endParaRPr>
          </a:p>
        </p:txBody>
      </p:sp>
      <p:sp>
        <p:nvSpPr>
          <p:cNvPr id="74" name="文字方塊 73"/>
          <p:cNvSpPr txBox="1"/>
          <p:nvPr/>
        </p:nvSpPr>
        <p:spPr>
          <a:xfrm>
            <a:off x="5056946" y="3891331"/>
            <a:ext cx="769257" cy="523220"/>
          </a:xfrm>
          <a:prstGeom prst="rect">
            <a:avLst/>
          </a:prstGeom>
          <a:noFill/>
        </p:spPr>
        <p:txBody>
          <a:bodyPr wrap="square" rtlCol="0">
            <a:spAutoFit/>
          </a:bodyPr>
          <a:lstStyle/>
          <a:p>
            <a:pPr algn="ctr"/>
            <a:r>
              <a:rPr lang="en-US" altLang="zh-TW" sz="2800" dirty="0">
                <a:latin typeface="Calibri" panose="020F0502020204030204" pitchFamily="34" charset="0"/>
                <a:cs typeface="Calibri" panose="020F0502020204030204" pitchFamily="34" charset="0"/>
              </a:rPr>
              <a:t>……</a:t>
            </a:r>
            <a:endParaRPr lang="zh-TW" altLang="en-US" sz="2800" dirty="0">
              <a:latin typeface="Calibri" panose="020F0502020204030204" pitchFamily="34" charset="0"/>
              <a:cs typeface="Calibri" panose="020F0502020204030204" pitchFamily="34" charset="0"/>
            </a:endParaRPr>
          </a:p>
        </p:txBody>
      </p:sp>
      <p:cxnSp>
        <p:nvCxnSpPr>
          <p:cNvPr id="75" name="直線單箭頭接點 74"/>
          <p:cNvCxnSpPr>
            <a:stCxn id="53" idx="6"/>
          </p:cNvCxnSpPr>
          <p:nvPr/>
        </p:nvCxnSpPr>
        <p:spPr>
          <a:xfrm>
            <a:off x="4374094" y="219520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4374094" y="298695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4364803" y="420892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4" idx="6"/>
          </p:cNvCxnSpPr>
          <p:nvPr/>
        </p:nvCxnSpPr>
        <p:spPr>
          <a:xfrm flipV="1">
            <a:off x="4376436" y="219520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3" idx="6"/>
          </p:cNvCxnSpPr>
          <p:nvPr/>
        </p:nvCxnSpPr>
        <p:spPr>
          <a:xfrm>
            <a:off x="4374094" y="219520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3" idx="6"/>
          </p:cNvCxnSpPr>
          <p:nvPr/>
        </p:nvCxnSpPr>
        <p:spPr>
          <a:xfrm>
            <a:off x="4374094" y="219520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4" idx="6"/>
          </p:cNvCxnSpPr>
          <p:nvPr/>
        </p:nvCxnSpPr>
        <p:spPr>
          <a:xfrm>
            <a:off x="4376436" y="297377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5" idx="6"/>
          </p:cNvCxnSpPr>
          <p:nvPr/>
        </p:nvCxnSpPr>
        <p:spPr>
          <a:xfrm flipV="1">
            <a:off x="4364803" y="219520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55" idx="6"/>
          </p:cNvCxnSpPr>
          <p:nvPr/>
        </p:nvCxnSpPr>
        <p:spPr>
          <a:xfrm flipV="1">
            <a:off x="4364803" y="297377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53" idx="2"/>
          </p:cNvCxnSpPr>
          <p:nvPr/>
        </p:nvCxnSpPr>
        <p:spPr>
          <a:xfrm flipV="1">
            <a:off x="2940536" y="219520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47" idx="3"/>
            <a:endCxn id="54" idx="2"/>
          </p:cNvCxnSpPr>
          <p:nvPr/>
        </p:nvCxnSpPr>
        <p:spPr>
          <a:xfrm>
            <a:off x="2936829" y="224357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47" idx="3"/>
            <a:endCxn id="55" idx="2"/>
          </p:cNvCxnSpPr>
          <p:nvPr/>
        </p:nvCxnSpPr>
        <p:spPr>
          <a:xfrm>
            <a:off x="2936829" y="224357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52" idx="3"/>
            <a:endCxn id="53" idx="2"/>
          </p:cNvCxnSpPr>
          <p:nvPr/>
        </p:nvCxnSpPr>
        <p:spPr>
          <a:xfrm flipV="1">
            <a:off x="2964349" y="219520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46" idx="3"/>
            <a:endCxn id="54" idx="2"/>
          </p:cNvCxnSpPr>
          <p:nvPr/>
        </p:nvCxnSpPr>
        <p:spPr>
          <a:xfrm>
            <a:off x="2931011" y="281390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46" idx="3"/>
            <a:endCxn id="55" idx="2"/>
          </p:cNvCxnSpPr>
          <p:nvPr/>
        </p:nvCxnSpPr>
        <p:spPr>
          <a:xfrm>
            <a:off x="2931011" y="281390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62" idx="3"/>
            <a:endCxn id="53" idx="2"/>
          </p:cNvCxnSpPr>
          <p:nvPr/>
        </p:nvCxnSpPr>
        <p:spPr>
          <a:xfrm flipV="1">
            <a:off x="3002508" y="219520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62" idx="3"/>
            <a:endCxn id="54" idx="2"/>
          </p:cNvCxnSpPr>
          <p:nvPr/>
        </p:nvCxnSpPr>
        <p:spPr>
          <a:xfrm flipV="1">
            <a:off x="2976139" y="297377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62" idx="3"/>
            <a:endCxn id="55" idx="2"/>
          </p:cNvCxnSpPr>
          <p:nvPr/>
        </p:nvCxnSpPr>
        <p:spPr>
          <a:xfrm>
            <a:off x="2976139" y="418837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手繪多邊形 11"/>
          <p:cNvSpPr/>
          <p:nvPr/>
        </p:nvSpPr>
        <p:spPr>
          <a:xfrm>
            <a:off x="285750" y="1986158"/>
            <a:ext cx="2305050" cy="363941"/>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cs typeface="Calibri" panose="020F0502020204030204" pitchFamily="34" charset="0"/>
            </a:endParaRPr>
          </a:p>
        </p:txBody>
      </p:sp>
      <p:sp>
        <p:nvSpPr>
          <p:cNvPr id="14" name="手繪多邊形 13"/>
          <p:cNvSpPr/>
          <p:nvPr/>
        </p:nvSpPr>
        <p:spPr>
          <a:xfrm>
            <a:off x="419100" y="2159099"/>
            <a:ext cx="2171700" cy="646109"/>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cs typeface="Calibri" panose="020F0502020204030204" pitchFamily="34" charset="0"/>
            </a:endParaRPr>
          </a:p>
        </p:txBody>
      </p:sp>
      <p:sp>
        <p:nvSpPr>
          <p:cNvPr id="22" name="手繪多邊形 21"/>
          <p:cNvSpPr/>
          <p:nvPr/>
        </p:nvSpPr>
        <p:spPr>
          <a:xfrm>
            <a:off x="2152650" y="4202208"/>
            <a:ext cx="463550" cy="243308"/>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cs typeface="Calibri" panose="020F0502020204030204" pitchFamily="34" charset="0"/>
            </a:endParaRPr>
          </a:p>
        </p:txBody>
      </p:sp>
      <p:sp>
        <p:nvSpPr>
          <p:cNvPr id="24" name="文字方塊 23"/>
          <p:cNvSpPr txBox="1"/>
          <p:nvPr/>
        </p:nvSpPr>
        <p:spPr>
          <a:xfrm>
            <a:off x="442303" y="4683917"/>
            <a:ext cx="1661390" cy="830997"/>
          </a:xfrm>
          <a:prstGeom prst="rect">
            <a:avLst/>
          </a:prstGeom>
          <a:noFill/>
        </p:spPr>
        <p:txBody>
          <a:bodyPr wrap="square" rtlCol="0">
            <a:spAutoFit/>
          </a:bodyPr>
          <a:lstStyle/>
          <a:p>
            <a:r>
              <a:rPr lang="en-US" altLang="zh-TW" sz="2400" dirty="0">
                <a:latin typeface="Calibri" panose="020F0502020204030204" pitchFamily="34" charset="0"/>
                <a:cs typeface="Calibri" panose="020F0502020204030204" pitchFamily="34" charset="0"/>
              </a:rPr>
              <a:t>Ink → 1</a:t>
            </a:r>
          </a:p>
          <a:p>
            <a:r>
              <a:rPr lang="en-US" altLang="zh-TW" sz="2400" dirty="0">
                <a:latin typeface="Calibri" panose="020F0502020204030204" pitchFamily="34" charset="0"/>
                <a:cs typeface="Calibri" panose="020F0502020204030204" pitchFamily="34" charset="0"/>
              </a:rPr>
              <a:t>No ink → 0</a:t>
            </a:r>
            <a:endParaRPr lang="zh-TW" altLang="en-US" sz="2400" dirty="0">
              <a:latin typeface="Calibri" panose="020F0502020204030204" pitchFamily="34" charset="0"/>
              <a:cs typeface="Calibri" panose="020F0502020204030204" pitchFamily="34" charset="0"/>
            </a:endParaRPr>
          </a:p>
        </p:txBody>
      </p:sp>
      <p:sp>
        <p:nvSpPr>
          <p:cNvPr id="121" name="矩形 120"/>
          <p:cNvSpPr/>
          <p:nvPr/>
        </p:nvSpPr>
        <p:spPr>
          <a:xfrm>
            <a:off x="6860098" y="190938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latin typeface="Calibri" panose="020F0502020204030204" pitchFamily="34" charset="0"/>
              <a:cs typeface="Calibri" panose="020F0502020204030204" pitchFamily="34" charset="0"/>
            </a:endParaRPr>
          </a:p>
        </p:txBody>
      </p:sp>
      <p:cxnSp>
        <p:nvCxnSpPr>
          <p:cNvPr id="123" name="直線單箭頭接點 122"/>
          <p:cNvCxnSpPr/>
          <p:nvPr/>
        </p:nvCxnSpPr>
        <p:spPr>
          <a:xfrm>
            <a:off x="6166378" y="2945542"/>
            <a:ext cx="6344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p:nvPr/>
        </p:nvCxnSpPr>
        <p:spPr>
          <a:xfrm>
            <a:off x="6275694" y="4191432"/>
            <a:ext cx="5251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a:off x="6142494" y="2166739"/>
            <a:ext cx="658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文字方塊 129"/>
          <p:cNvSpPr txBox="1"/>
          <p:nvPr/>
        </p:nvSpPr>
        <p:spPr>
          <a:xfrm rot="5400000">
            <a:off x="6802288" y="3410379"/>
            <a:ext cx="769257" cy="523220"/>
          </a:xfrm>
          <a:prstGeom prst="rect">
            <a:avLst/>
          </a:prstGeom>
          <a:noFill/>
        </p:spPr>
        <p:txBody>
          <a:bodyPr wrap="square" rtlCol="0">
            <a:spAutoFit/>
          </a:bodyPr>
          <a:lstStyle/>
          <a:p>
            <a:pPr algn="ctr"/>
            <a:r>
              <a:rPr lang="en-US" altLang="zh-TW" sz="2800" dirty="0">
                <a:latin typeface="Calibri" panose="020F0502020204030204" pitchFamily="34" charset="0"/>
                <a:cs typeface="Calibri" panose="020F0502020204030204" pitchFamily="34" charset="0"/>
              </a:rPr>
              <a:t>……</a:t>
            </a:r>
            <a:endParaRPr lang="zh-TW" altLang="en-US" sz="2800" dirty="0">
              <a:latin typeface="Calibri" panose="020F0502020204030204" pitchFamily="34" charset="0"/>
              <a:cs typeface="Calibri" panose="020F0502020204030204" pitchFamily="34" charset="0"/>
            </a:endParaRPr>
          </a:p>
        </p:txBody>
      </p:sp>
      <p:sp>
        <p:nvSpPr>
          <p:cNvPr id="131" name="文字方塊 130"/>
          <p:cNvSpPr txBox="1"/>
          <p:nvPr/>
        </p:nvSpPr>
        <p:spPr>
          <a:xfrm>
            <a:off x="6871381" y="1891558"/>
            <a:ext cx="631069" cy="523220"/>
          </a:xfrm>
          <a:prstGeom prst="rect">
            <a:avLst/>
          </a:prstGeom>
          <a:noFill/>
        </p:spPr>
        <p:txBody>
          <a:bodyPr wrap="square" rtlCol="0">
            <a:spAutoFit/>
          </a:bodyPr>
          <a:lstStyle/>
          <a:p>
            <a:r>
              <a:rPr lang="en-US" altLang="zh-TW" sz="2800" dirty="0">
                <a:latin typeface="Calibri" panose="020F0502020204030204" pitchFamily="34" charset="0"/>
                <a:cs typeface="Calibri" panose="020F0502020204030204" pitchFamily="34" charset="0"/>
              </a:rPr>
              <a:t>y</a:t>
            </a:r>
            <a:r>
              <a:rPr lang="en-US" altLang="zh-TW" sz="2800" baseline="-25000" dirty="0">
                <a:latin typeface="Calibri" panose="020F0502020204030204" pitchFamily="34" charset="0"/>
                <a:cs typeface="Calibri" panose="020F0502020204030204" pitchFamily="34" charset="0"/>
              </a:rPr>
              <a:t>1</a:t>
            </a:r>
            <a:endParaRPr lang="zh-TW" altLang="en-US" sz="2800" baseline="-25000" dirty="0">
              <a:latin typeface="Calibri" panose="020F0502020204030204" pitchFamily="34" charset="0"/>
              <a:cs typeface="Calibri" panose="020F0502020204030204" pitchFamily="34" charset="0"/>
            </a:endParaRPr>
          </a:p>
        </p:txBody>
      </p:sp>
      <p:sp>
        <p:nvSpPr>
          <p:cNvPr id="132" name="文字方塊 131"/>
          <p:cNvSpPr txBox="1"/>
          <p:nvPr/>
        </p:nvSpPr>
        <p:spPr>
          <a:xfrm>
            <a:off x="6892479" y="2699867"/>
            <a:ext cx="631069" cy="523220"/>
          </a:xfrm>
          <a:prstGeom prst="rect">
            <a:avLst/>
          </a:prstGeom>
          <a:noFill/>
        </p:spPr>
        <p:txBody>
          <a:bodyPr wrap="square" rtlCol="0">
            <a:spAutoFit/>
          </a:bodyPr>
          <a:lstStyle/>
          <a:p>
            <a:r>
              <a:rPr lang="en-US" altLang="zh-TW" sz="2800" dirty="0">
                <a:latin typeface="Calibri" panose="020F0502020204030204" pitchFamily="34" charset="0"/>
                <a:cs typeface="Calibri" panose="020F0502020204030204" pitchFamily="34" charset="0"/>
              </a:rPr>
              <a:t>y</a:t>
            </a:r>
            <a:r>
              <a:rPr lang="en-US" altLang="zh-TW" sz="2800" baseline="-25000" dirty="0">
                <a:latin typeface="Calibri" panose="020F0502020204030204" pitchFamily="34" charset="0"/>
                <a:cs typeface="Calibri" panose="020F0502020204030204" pitchFamily="34" charset="0"/>
              </a:rPr>
              <a:t>2</a:t>
            </a:r>
            <a:endParaRPr lang="zh-TW" altLang="en-US" sz="2800" baseline="-25000" dirty="0">
              <a:latin typeface="Calibri" panose="020F0502020204030204" pitchFamily="34" charset="0"/>
              <a:cs typeface="Calibri" panose="020F0502020204030204" pitchFamily="34" charset="0"/>
            </a:endParaRPr>
          </a:p>
        </p:txBody>
      </p:sp>
      <p:sp>
        <p:nvSpPr>
          <p:cNvPr id="133" name="文字方塊 132"/>
          <p:cNvSpPr txBox="1"/>
          <p:nvPr/>
        </p:nvSpPr>
        <p:spPr>
          <a:xfrm>
            <a:off x="6860098" y="3956010"/>
            <a:ext cx="631069" cy="523220"/>
          </a:xfrm>
          <a:prstGeom prst="rect">
            <a:avLst/>
          </a:prstGeom>
          <a:noFill/>
        </p:spPr>
        <p:txBody>
          <a:bodyPr wrap="square" rtlCol="0">
            <a:spAutoFit/>
          </a:bodyPr>
          <a:lstStyle/>
          <a:p>
            <a:r>
              <a:rPr lang="en-US" altLang="zh-TW" sz="2800" dirty="0">
                <a:latin typeface="Calibri" panose="020F0502020204030204" pitchFamily="34" charset="0"/>
                <a:cs typeface="Calibri" panose="020F0502020204030204" pitchFamily="34" charset="0"/>
              </a:rPr>
              <a:t>y</a:t>
            </a:r>
            <a:r>
              <a:rPr lang="en-US" altLang="zh-TW" sz="2800" baseline="-25000" dirty="0">
                <a:latin typeface="Calibri" panose="020F0502020204030204" pitchFamily="34" charset="0"/>
                <a:cs typeface="Calibri" panose="020F0502020204030204" pitchFamily="34" charset="0"/>
              </a:rPr>
              <a:t>10</a:t>
            </a:r>
            <a:endParaRPr lang="zh-TW" altLang="en-US" sz="2800" baseline="-25000" dirty="0">
              <a:latin typeface="Calibri" panose="020F0502020204030204" pitchFamily="34" charset="0"/>
              <a:cs typeface="Calibri" panose="020F0502020204030204" pitchFamily="34" charset="0"/>
            </a:endParaRPr>
          </a:p>
        </p:txBody>
      </p:sp>
      <p:sp>
        <p:nvSpPr>
          <p:cNvPr id="137" name="矩形 136"/>
          <p:cNvSpPr/>
          <p:nvPr/>
        </p:nvSpPr>
        <p:spPr>
          <a:xfrm>
            <a:off x="6819698" y="1999228"/>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latin typeface="Calibri" panose="020F0502020204030204" pitchFamily="34" charset="0"/>
                <a:cs typeface="Calibri" panose="020F0502020204030204" pitchFamily="34" charset="0"/>
              </a:rPr>
              <a:t>0.1</a:t>
            </a:r>
            <a:endParaRPr lang="zh-TW" altLang="en-US" sz="2400" dirty="0">
              <a:latin typeface="Calibri" panose="020F0502020204030204" pitchFamily="34" charset="0"/>
              <a:cs typeface="Calibri" panose="020F0502020204030204" pitchFamily="34" charset="0"/>
            </a:endParaRPr>
          </a:p>
        </p:txBody>
      </p:sp>
      <p:sp>
        <p:nvSpPr>
          <p:cNvPr id="138" name="矩形 137"/>
          <p:cNvSpPr/>
          <p:nvPr/>
        </p:nvSpPr>
        <p:spPr>
          <a:xfrm>
            <a:off x="6819698" y="2723633"/>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latin typeface="Calibri" panose="020F0502020204030204" pitchFamily="34" charset="0"/>
                <a:cs typeface="Calibri" panose="020F0502020204030204" pitchFamily="34" charset="0"/>
              </a:rPr>
              <a:t>0.7</a:t>
            </a:r>
            <a:endParaRPr lang="zh-TW" altLang="en-US" sz="2400" dirty="0">
              <a:latin typeface="Calibri" panose="020F0502020204030204" pitchFamily="34" charset="0"/>
              <a:cs typeface="Calibri" panose="020F0502020204030204" pitchFamily="34" charset="0"/>
            </a:endParaRPr>
          </a:p>
        </p:txBody>
      </p:sp>
      <p:sp>
        <p:nvSpPr>
          <p:cNvPr id="139" name="矩形 138"/>
          <p:cNvSpPr/>
          <p:nvPr/>
        </p:nvSpPr>
        <p:spPr>
          <a:xfrm>
            <a:off x="6800851" y="3992895"/>
            <a:ext cx="656740"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latin typeface="Calibri" panose="020F0502020204030204" pitchFamily="34" charset="0"/>
                <a:cs typeface="Calibri" panose="020F0502020204030204" pitchFamily="34" charset="0"/>
              </a:rPr>
              <a:t>0.2</a:t>
            </a:r>
            <a:endParaRPr lang="zh-TW" altLang="en-US" sz="2400" dirty="0">
              <a:latin typeface="Calibri" panose="020F0502020204030204" pitchFamily="34" charset="0"/>
              <a:cs typeface="Calibri" panose="020F0502020204030204" pitchFamily="34" charset="0"/>
            </a:endParaRPr>
          </a:p>
        </p:txBody>
      </p:sp>
      <p:sp>
        <p:nvSpPr>
          <p:cNvPr id="140" name="文字方塊 139"/>
          <p:cNvSpPr txBox="1"/>
          <p:nvPr/>
        </p:nvSpPr>
        <p:spPr>
          <a:xfrm>
            <a:off x="5106207" y="5263647"/>
            <a:ext cx="3466655" cy="461665"/>
          </a:xfrm>
          <a:prstGeom prst="rect">
            <a:avLst/>
          </a:prstGeom>
          <a:noFill/>
        </p:spPr>
        <p:txBody>
          <a:bodyPr wrap="none" rtlCol="0">
            <a:spAutoFit/>
          </a:bodyPr>
          <a:lstStyle/>
          <a:p>
            <a:r>
              <a:rPr lang="en-US" altLang="zh-TW" sz="2400" dirty="0">
                <a:latin typeface="Calibri" panose="020F0502020204030204" pitchFamily="34" charset="0"/>
                <a:cs typeface="Calibri" panose="020F0502020204030204" pitchFamily="34" charset="0"/>
              </a:rPr>
              <a:t>y</a:t>
            </a:r>
            <a:r>
              <a:rPr lang="en-US" altLang="zh-TW" sz="2400" baseline="-25000" dirty="0">
                <a:latin typeface="Calibri" panose="020F0502020204030204" pitchFamily="34" charset="0"/>
                <a:cs typeface="Calibri" panose="020F0502020204030204" pitchFamily="34" charset="0"/>
              </a:rPr>
              <a:t>1</a:t>
            </a:r>
            <a:r>
              <a:rPr lang="en-US" altLang="zh-TW" sz="2400" dirty="0">
                <a:latin typeface="Calibri" panose="020F0502020204030204" pitchFamily="34" charset="0"/>
                <a:cs typeface="Calibri" panose="020F0502020204030204" pitchFamily="34" charset="0"/>
              </a:rPr>
              <a:t> has the maximum value</a:t>
            </a:r>
            <a:endParaRPr lang="zh-TW" altLang="en-US" sz="2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41" name="文字方塊 140"/>
              <p:cNvSpPr txBox="1"/>
              <p:nvPr/>
            </p:nvSpPr>
            <p:spPr>
              <a:xfrm>
                <a:off x="2251228" y="4640618"/>
                <a:ext cx="5648726" cy="461665"/>
              </a:xfrm>
              <a:prstGeom prst="rect">
                <a:avLst/>
              </a:prstGeom>
              <a:noFill/>
            </p:spPr>
            <p:txBody>
              <a:bodyPr wrap="none" rtlCol="0">
                <a:spAutoFit/>
              </a:bodyPr>
              <a:lstStyle/>
              <a:p>
                <a:r>
                  <a:rPr lang="en-US" altLang="zh-TW" sz="2400" dirty="0">
                    <a:latin typeface="Calibri" panose="020F0502020204030204" pitchFamily="34" charset="0"/>
                    <a:cs typeface="Calibri" panose="020F0502020204030204" pitchFamily="34" charset="0"/>
                  </a:rPr>
                  <a:t>Set the network parameters </a:t>
                </a:r>
                <a14:m>
                  <m:oMath xmlns:m="http://schemas.openxmlformats.org/officeDocument/2006/math">
                    <m:r>
                      <a:rPr lang="zh-TW" altLang="en-US" sz="2400" i="1" smtClean="0">
                        <a:latin typeface="Cambria Math" panose="02040503050406030204" pitchFamily="18" charset="0"/>
                      </a:rPr>
                      <m:t>𝜃</m:t>
                    </m:r>
                  </m:oMath>
                </a14:m>
                <a:r>
                  <a:rPr lang="en-US" altLang="zh-TW" sz="2400" dirty="0">
                    <a:latin typeface="Calibri" panose="020F0502020204030204" pitchFamily="34" charset="0"/>
                    <a:cs typeface="Calibri" panose="020F0502020204030204" pitchFamily="34" charset="0"/>
                  </a:rPr>
                  <a:t> such that ……</a:t>
                </a:r>
                <a:endParaRPr lang="zh-TW" altLang="en-US" sz="2400" dirty="0">
                  <a:latin typeface="Calibri" panose="020F0502020204030204" pitchFamily="34" charset="0"/>
                  <a:cs typeface="Calibri" panose="020F0502020204030204" pitchFamily="34" charset="0"/>
                </a:endParaRPr>
              </a:p>
            </p:txBody>
          </p:sp>
        </mc:Choice>
        <mc:Fallback xmlns="">
          <p:sp>
            <p:nvSpPr>
              <p:cNvPr id="141" name="文字方塊 140"/>
              <p:cNvSpPr txBox="1">
                <a:spLocks noRot="1" noChangeAspect="1" noMove="1" noResize="1" noEditPoints="1" noAdjustHandles="1" noChangeArrowheads="1" noChangeShapeType="1" noTextEdit="1"/>
              </p:cNvSpPr>
              <p:nvPr/>
            </p:nvSpPr>
            <p:spPr>
              <a:xfrm>
                <a:off x="2251228" y="4640618"/>
                <a:ext cx="5648726" cy="461665"/>
              </a:xfrm>
              <a:prstGeom prst="rect">
                <a:avLst/>
              </a:prstGeom>
              <a:blipFill>
                <a:blip r:embed="rId9"/>
                <a:stretch>
                  <a:fillRect l="-1794" t="-8108" r="-673" b="-29730"/>
                </a:stretch>
              </a:blipFill>
            </p:spPr>
            <p:txBody>
              <a:bodyPr/>
              <a:lstStyle/>
              <a:p>
                <a:r>
                  <a:rPr lang="en-US">
                    <a:noFill/>
                  </a:rPr>
                  <a:t> </a:t>
                </a:r>
              </a:p>
            </p:txBody>
          </p:sp>
        </mc:Fallback>
      </mc:AlternateContent>
      <p:pic>
        <p:nvPicPr>
          <p:cNvPr id="142" name="圖片 141"/>
          <p:cNvPicPr>
            <a:picLocks noChangeAspect="1"/>
          </p:cNvPicPr>
          <p:nvPr/>
        </p:nvPicPr>
        <p:blipFill>
          <a:blip r:embed="rId10"/>
          <a:stretch>
            <a:fillRect/>
          </a:stretch>
        </p:blipFill>
        <p:spPr>
          <a:xfrm>
            <a:off x="3851677" y="5215631"/>
            <a:ext cx="574872" cy="581143"/>
          </a:xfrm>
          <a:prstGeom prst="rect">
            <a:avLst/>
          </a:prstGeom>
          <a:ln w="38100">
            <a:solidFill>
              <a:schemeClr val="tx1"/>
            </a:solidFill>
          </a:ln>
        </p:spPr>
      </p:pic>
      <p:sp>
        <p:nvSpPr>
          <p:cNvPr id="143" name="文字方塊 142"/>
          <p:cNvSpPr txBox="1"/>
          <p:nvPr/>
        </p:nvSpPr>
        <p:spPr>
          <a:xfrm>
            <a:off x="2867621" y="5240015"/>
            <a:ext cx="925253" cy="461665"/>
          </a:xfrm>
          <a:prstGeom prst="rect">
            <a:avLst/>
          </a:prstGeom>
          <a:noFill/>
        </p:spPr>
        <p:txBody>
          <a:bodyPr wrap="none" rtlCol="0">
            <a:spAutoFit/>
          </a:bodyPr>
          <a:lstStyle/>
          <a:p>
            <a:r>
              <a:rPr lang="en-US" altLang="zh-TW" sz="2400" dirty="0">
                <a:latin typeface="Calibri" panose="020F0502020204030204" pitchFamily="34" charset="0"/>
                <a:cs typeface="Calibri" panose="020F0502020204030204" pitchFamily="34" charset="0"/>
              </a:rPr>
              <a:t>Input:</a:t>
            </a:r>
            <a:endParaRPr lang="zh-TW" altLang="en-US" sz="2400" dirty="0">
              <a:latin typeface="Calibri" panose="020F0502020204030204" pitchFamily="34" charset="0"/>
              <a:cs typeface="Calibri" panose="020F0502020204030204" pitchFamily="34" charset="0"/>
            </a:endParaRPr>
          </a:p>
        </p:txBody>
      </p:sp>
      <p:sp>
        <p:nvSpPr>
          <p:cNvPr id="144" name="向右箭號 143"/>
          <p:cNvSpPr/>
          <p:nvPr/>
        </p:nvSpPr>
        <p:spPr>
          <a:xfrm>
            <a:off x="4570509" y="5360426"/>
            <a:ext cx="491685" cy="34125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latin typeface="Calibri" panose="020F0502020204030204" pitchFamily="34" charset="0"/>
              <a:cs typeface="Calibri" panose="020F0502020204030204" pitchFamily="34" charset="0"/>
            </a:endParaRPr>
          </a:p>
        </p:txBody>
      </p:sp>
      <p:sp>
        <p:nvSpPr>
          <p:cNvPr id="145" name="文字方塊 144"/>
          <p:cNvSpPr txBox="1"/>
          <p:nvPr/>
        </p:nvSpPr>
        <p:spPr>
          <a:xfrm>
            <a:off x="5106207" y="5996123"/>
            <a:ext cx="3466655" cy="461665"/>
          </a:xfrm>
          <a:prstGeom prst="rect">
            <a:avLst/>
          </a:prstGeom>
          <a:noFill/>
        </p:spPr>
        <p:txBody>
          <a:bodyPr wrap="none" rtlCol="0">
            <a:spAutoFit/>
          </a:bodyPr>
          <a:lstStyle/>
          <a:p>
            <a:r>
              <a:rPr lang="en-US" altLang="zh-TW" sz="2400" dirty="0">
                <a:latin typeface="Calibri" panose="020F0502020204030204" pitchFamily="34" charset="0"/>
                <a:cs typeface="Calibri" panose="020F0502020204030204" pitchFamily="34" charset="0"/>
              </a:rPr>
              <a:t>y</a:t>
            </a:r>
            <a:r>
              <a:rPr lang="en-US" altLang="zh-TW" sz="2400" baseline="-25000" dirty="0">
                <a:latin typeface="Calibri" panose="020F0502020204030204" pitchFamily="34" charset="0"/>
                <a:cs typeface="Calibri" panose="020F0502020204030204" pitchFamily="34" charset="0"/>
              </a:rPr>
              <a:t>2</a:t>
            </a:r>
            <a:r>
              <a:rPr lang="en-US" altLang="zh-TW" sz="2400" dirty="0">
                <a:latin typeface="Calibri" panose="020F0502020204030204" pitchFamily="34" charset="0"/>
                <a:cs typeface="Calibri" panose="020F0502020204030204" pitchFamily="34" charset="0"/>
              </a:rPr>
              <a:t> has the maximum value</a:t>
            </a:r>
            <a:endParaRPr lang="zh-TW" altLang="en-US" sz="2400" dirty="0">
              <a:latin typeface="Calibri" panose="020F0502020204030204" pitchFamily="34" charset="0"/>
              <a:cs typeface="Calibri" panose="020F0502020204030204" pitchFamily="34" charset="0"/>
            </a:endParaRPr>
          </a:p>
        </p:txBody>
      </p:sp>
      <p:sp>
        <p:nvSpPr>
          <p:cNvPr id="146" name="文字方塊 145"/>
          <p:cNvSpPr txBox="1"/>
          <p:nvPr/>
        </p:nvSpPr>
        <p:spPr>
          <a:xfrm>
            <a:off x="2867621" y="5972491"/>
            <a:ext cx="925253" cy="461665"/>
          </a:xfrm>
          <a:prstGeom prst="rect">
            <a:avLst/>
          </a:prstGeom>
          <a:noFill/>
        </p:spPr>
        <p:txBody>
          <a:bodyPr wrap="none" rtlCol="0">
            <a:spAutoFit/>
          </a:bodyPr>
          <a:lstStyle/>
          <a:p>
            <a:r>
              <a:rPr lang="en-US" altLang="zh-TW" sz="2400" dirty="0">
                <a:latin typeface="Calibri" panose="020F0502020204030204" pitchFamily="34" charset="0"/>
                <a:cs typeface="Calibri" panose="020F0502020204030204" pitchFamily="34" charset="0"/>
              </a:rPr>
              <a:t>Input:</a:t>
            </a:r>
            <a:endParaRPr lang="zh-TW" altLang="en-US" sz="2400" dirty="0">
              <a:latin typeface="Calibri" panose="020F0502020204030204" pitchFamily="34" charset="0"/>
              <a:cs typeface="Calibri" panose="020F0502020204030204" pitchFamily="34" charset="0"/>
            </a:endParaRPr>
          </a:p>
        </p:txBody>
      </p:sp>
      <p:sp>
        <p:nvSpPr>
          <p:cNvPr id="147" name="向右箭號 146"/>
          <p:cNvSpPr/>
          <p:nvPr/>
        </p:nvSpPr>
        <p:spPr>
          <a:xfrm>
            <a:off x="4570509" y="6092902"/>
            <a:ext cx="491685" cy="341254"/>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latin typeface="Calibri" panose="020F0502020204030204" pitchFamily="34" charset="0"/>
              <a:cs typeface="Calibri" panose="020F0502020204030204" pitchFamily="34" charset="0"/>
            </a:endParaRPr>
          </a:p>
        </p:txBody>
      </p:sp>
      <p:pic>
        <p:nvPicPr>
          <p:cNvPr id="148" name="圖片 147"/>
          <p:cNvPicPr>
            <a:picLocks noChangeAspect="1"/>
          </p:cNvPicPr>
          <p:nvPr/>
        </p:nvPicPr>
        <p:blipFill>
          <a:blip r:embed="rId11"/>
          <a:stretch>
            <a:fillRect/>
          </a:stretch>
        </p:blipFill>
        <p:spPr>
          <a:xfrm>
            <a:off x="3828206" y="5948719"/>
            <a:ext cx="605932" cy="601556"/>
          </a:xfrm>
          <a:prstGeom prst="rect">
            <a:avLst/>
          </a:prstGeom>
          <a:ln w="38100">
            <a:solidFill>
              <a:schemeClr val="tx1"/>
            </a:solidFill>
          </a:ln>
        </p:spPr>
      </p:pic>
      <p:sp>
        <p:nvSpPr>
          <p:cNvPr id="149" name="文字方塊 148"/>
          <p:cNvSpPr txBox="1"/>
          <p:nvPr/>
        </p:nvSpPr>
        <p:spPr>
          <a:xfrm>
            <a:off x="7653717" y="1919554"/>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latin typeface="Calibri" panose="020F0502020204030204" pitchFamily="34" charset="0"/>
                <a:cs typeface="Calibri" panose="020F0502020204030204" pitchFamily="34" charset="0"/>
              </a:rPr>
              <a:t>is 1</a:t>
            </a:r>
            <a:endParaRPr lang="zh-TW" altLang="en-US" sz="2400" dirty="0">
              <a:latin typeface="Calibri" panose="020F0502020204030204" pitchFamily="34" charset="0"/>
              <a:cs typeface="Calibri" panose="020F0502020204030204" pitchFamily="34" charset="0"/>
            </a:endParaRPr>
          </a:p>
        </p:txBody>
      </p:sp>
      <p:sp>
        <p:nvSpPr>
          <p:cNvPr id="150" name="文字方塊 149"/>
          <p:cNvSpPr txBox="1"/>
          <p:nvPr/>
        </p:nvSpPr>
        <p:spPr>
          <a:xfrm>
            <a:off x="7668337" y="2739277"/>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latin typeface="Calibri" panose="020F0502020204030204" pitchFamily="34" charset="0"/>
                <a:cs typeface="Calibri" panose="020F0502020204030204" pitchFamily="34" charset="0"/>
              </a:rPr>
              <a:t>is 2</a:t>
            </a:r>
            <a:endParaRPr lang="zh-TW" altLang="en-US" sz="2400" dirty="0">
              <a:latin typeface="Calibri" panose="020F0502020204030204" pitchFamily="34" charset="0"/>
              <a:cs typeface="Calibri" panose="020F0502020204030204" pitchFamily="34" charset="0"/>
            </a:endParaRPr>
          </a:p>
        </p:txBody>
      </p:sp>
      <p:sp>
        <p:nvSpPr>
          <p:cNvPr id="151" name="文字方塊 150"/>
          <p:cNvSpPr txBox="1"/>
          <p:nvPr/>
        </p:nvSpPr>
        <p:spPr>
          <a:xfrm>
            <a:off x="7680584" y="3966147"/>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latin typeface="Calibri" panose="020F0502020204030204" pitchFamily="34" charset="0"/>
                <a:cs typeface="Calibri" panose="020F0502020204030204" pitchFamily="34" charset="0"/>
              </a:rPr>
              <a:t>is 0</a:t>
            </a:r>
            <a:endParaRPr lang="zh-TW" altLang="en-US" sz="2400" dirty="0">
              <a:latin typeface="Calibri" panose="020F0502020204030204" pitchFamily="34" charset="0"/>
              <a:cs typeface="Calibri" panose="020F0502020204030204" pitchFamily="34" charset="0"/>
            </a:endParaRPr>
          </a:p>
        </p:txBody>
      </p:sp>
      <p:sp>
        <p:nvSpPr>
          <p:cNvPr id="152" name="矩形 151"/>
          <p:cNvSpPr/>
          <p:nvPr/>
        </p:nvSpPr>
        <p:spPr>
          <a:xfrm>
            <a:off x="3561371" y="5104192"/>
            <a:ext cx="3962706" cy="107073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latin typeface="Calibri" panose="020F0502020204030204" pitchFamily="34" charset="0"/>
                <a:cs typeface="Calibri" panose="020F0502020204030204" pitchFamily="34" charset="0"/>
              </a:rPr>
              <a:t>How to let the neural network achieve this</a:t>
            </a:r>
            <a:endParaRPr lang="zh-TW" altLang="en-US" sz="2800" dirty="0">
              <a:latin typeface="Calibri" panose="020F0502020204030204" pitchFamily="34" charset="0"/>
              <a:cs typeface="Calibri" panose="020F0502020204030204" pitchFamily="34" charset="0"/>
            </a:endParaRPr>
          </a:p>
        </p:txBody>
      </p:sp>
      <p:sp>
        <p:nvSpPr>
          <p:cNvPr id="153" name="矩形 152"/>
          <p:cNvSpPr/>
          <p:nvPr/>
        </p:nvSpPr>
        <p:spPr>
          <a:xfrm>
            <a:off x="2251228" y="4635910"/>
            <a:ext cx="6424752" cy="204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Calibri" panose="020F0502020204030204" pitchFamily="34" charset="0"/>
              <a:cs typeface="Calibri" panose="020F0502020204030204" pitchFamily="34" charset="0"/>
            </a:endParaRPr>
          </a:p>
        </p:txBody>
      </p:sp>
      <p:sp>
        <p:nvSpPr>
          <p:cNvPr id="154" name="矩形 153"/>
          <p:cNvSpPr/>
          <p:nvPr/>
        </p:nvSpPr>
        <p:spPr>
          <a:xfrm rot="5400000">
            <a:off x="4731530" y="2959620"/>
            <a:ext cx="2582833"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err="1">
                <a:latin typeface="Calibri" panose="020F0502020204030204" pitchFamily="34" charset="0"/>
                <a:cs typeface="Calibri" panose="020F0502020204030204" pitchFamily="34" charset="0"/>
              </a:rPr>
              <a:t>Softmax</a:t>
            </a:r>
            <a:endParaRPr lang="zh-TW" altLang="en-US" sz="28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文字方塊 2"/>
              <p:cNvSpPr txBox="1"/>
              <p:nvPr/>
            </p:nvSpPr>
            <p:spPr>
              <a:xfrm>
                <a:off x="3081028" y="1425674"/>
                <a:ext cx="47651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𝜃</m:t>
                      </m:r>
                      <m:r>
                        <a:rPr lang="en-US" altLang="zh-TW" sz="2800" b="0" i="1" smtClean="0">
                          <a:latin typeface="Cambria Math" panose="02040503050406030204" pitchFamily="18" charset="0"/>
                        </a:rPr>
                        <m:t>=</m:t>
                      </m:r>
                      <m:d>
                        <m:dPr>
                          <m:begChr m:val="{"/>
                          <m:endChr m:val="}"/>
                          <m:ctrlPr>
                            <a:rPr lang="en-US" altLang="zh-TW" sz="2800" b="0" i="1" smtClean="0">
                              <a:latin typeface="Cambria Math" panose="02040503050406030204" pitchFamily="18" charset="0"/>
                            </a:rPr>
                          </m:ctrlPr>
                        </m:dPr>
                        <m:e>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𝑊</m:t>
                              </m:r>
                            </m:e>
                            <m:sup>
                              <m:r>
                                <a:rPr lang="en-US" altLang="zh-TW" sz="2800" b="0" i="1" smtClean="0">
                                  <a:latin typeface="Cambria Math" panose="02040503050406030204" pitchFamily="18" charset="0"/>
                                </a:rPr>
                                <m:t>1</m:t>
                              </m:r>
                            </m:sup>
                          </m:sSup>
                          <m:r>
                            <a:rPr lang="en-US" altLang="zh-TW" sz="2800" b="0" i="1" smtClean="0">
                              <a:latin typeface="Cambria Math" panose="02040503050406030204" pitchFamily="18" charset="0"/>
                            </a:rPr>
                            <m:t>,</m:t>
                          </m:r>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𝑏</m:t>
                              </m:r>
                            </m:e>
                            <m:sup>
                              <m:r>
                                <a:rPr lang="en-US" altLang="zh-TW" sz="2800" b="0" i="1" smtClean="0">
                                  <a:latin typeface="Cambria Math" panose="02040503050406030204" pitchFamily="18" charset="0"/>
                                </a:rPr>
                                <m:t>1</m:t>
                              </m:r>
                            </m:sup>
                          </m:sSup>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𝑊</m:t>
                              </m:r>
                            </m:e>
                            <m:sup>
                              <m:r>
                                <a:rPr lang="en-US" altLang="zh-TW" sz="2800" b="0" i="1" smtClean="0">
                                  <a:latin typeface="Cambria Math" panose="02040503050406030204" pitchFamily="18" charset="0"/>
                                </a:rPr>
                                <m:t>2</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𝑏</m:t>
                              </m:r>
                            </m:e>
                            <m:sup>
                              <m:r>
                                <a:rPr lang="en-US" altLang="zh-TW" sz="2800" b="0" i="1" smtClean="0">
                                  <a:latin typeface="Cambria Math" panose="02040503050406030204" pitchFamily="18" charset="0"/>
                                </a:rPr>
                                <m:t>2</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𝑊</m:t>
                              </m:r>
                            </m:e>
                            <m:sup>
                              <m:r>
                                <a:rPr lang="en-US" altLang="zh-TW" sz="2800" b="0" i="1" smtClean="0">
                                  <a:latin typeface="Cambria Math" panose="02040503050406030204" pitchFamily="18" charset="0"/>
                                </a:rPr>
                                <m:t>𝐿</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𝑏</m:t>
                              </m:r>
                            </m:e>
                            <m:sup>
                              <m:r>
                                <a:rPr lang="en-US" altLang="zh-TW" sz="2800" b="0" i="1" smtClean="0">
                                  <a:latin typeface="Cambria Math" panose="02040503050406030204" pitchFamily="18" charset="0"/>
                                </a:rPr>
                                <m:t>𝐿</m:t>
                              </m:r>
                            </m:sup>
                          </m:sSup>
                        </m:e>
                      </m:d>
                    </m:oMath>
                  </m:oMathPara>
                </a14:m>
                <a:endParaRPr lang="zh-TW" altLang="en-US" sz="2800" dirty="0">
                  <a:latin typeface="Calibri" panose="020F0502020204030204" pitchFamily="34" charset="0"/>
                  <a:cs typeface="Calibri" panose="020F0502020204030204" pitchFamily="34" charset="0"/>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3081028" y="1425674"/>
                <a:ext cx="4765151" cy="430887"/>
              </a:xfrm>
              <a:prstGeom prst="rect">
                <a:avLst/>
              </a:prstGeom>
              <a:blipFill>
                <a:blip r:embed="rId12"/>
                <a:stretch>
                  <a:fillRect l="-1330" t="-2857" b="-5714"/>
                </a:stretch>
              </a:blipFill>
            </p:spPr>
            <p:txBody>
              <a:bodyPr/>
              <a:lstStyle/>
              <a:p>
                <a:r>
                  <a:rPr lang="en-US">
                    <a:noFill/>
                  </a:rPr>
                  <a:t> </a:t>
                </a:r>
              </a:p>
            </p:txBody>
          </p:sp>
        </mc:Fallback>
      </mc:AlternateContent>
    </p:spTree>
    <p:extLst>
      <p:ext uri="{BB962C8B-B14F-4D97-AF65-F5344CB8AC3E}">
        <p14:creationId xmlns:p14="http://schemas.microsoft.com/office/powerpoint/2010/main" val="46672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P spid="141" grpId="0"/>
      <p:bldP spid="143" grpId="0"/>
      <p:bldP spid="144" grpId="0" animBg="1"/>
      <p:bldP spid="145" grpId="0"/>
      <p:bldP spid="146" grpId="0"/>
      <p:bldP spid="147" grpId="0" animBg="1"/>
      <p:bldP spid="152" grpId="0" animBg="1"/>
      <p:bldP spid="153" grpId="0" animBg="1"/>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Training Data</a:t>
            </a:r>
            <a:endParaRPr lang="zh-TW" altLang="en-US" dirty="0"/>
          </a:p>
        </p:txBody>
      </p:sp>
      <p:sp>
        <p:nvSpPr>
          <p:cNvPr id="3" name="內容版面配置區 2"/>
          <p:cNvSpPr>
            <a:spLocks noGrp="1"/>
          </p:cNvSpPr>
          <p:nvPr>
            <p:ph idx="1"/>
          </p:nvPr>
        </p:nvSpPr>
        <p:spPr/>
        <p:txBody>
          <a:bodyPr/>
          <a:lstStyle/>
          <a:p>
            <a:r>
              <a:rPr lang="en-US" altLang="zh-TW" dirty="0"/>
              <a:t>Preparing training data: images and their labels</a:t>
            </a:r>
          </a:p>
          <a:p>
            <a:endParaRPr lang="zh-TW" altLang="en-US" dirty="0"/>
          </a:p>
        </p:txBody>
      </p:sp>
      <p:sp>
        <p:nvSpPr>
          <p:cNvPr id="4" name="矩形 3"/>
          <p:cNvSpPr/>
          <p:nvPr/>
        </p:nvSpPr>
        <p:spPr>
          <a:xfrm>
            <a:off x="2047089" y="5414706"/>
            <a:ext cx="5049822" cy="9054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Using the training data to find the network parameters.</a:t>
            </a:r>
            <a:endParaRPr lang="zh-TW" altLang="en-US" sz="2800" dirty="0"/>
          </a:p>
        </p:txBody>
      </p:sp>
      <p:pic>
        <p:nvPicPr>
          <p:cNvPr id="5" name="圖片 4"/>
          <p:cNvPicPr preferRelativeResize="0">
            <a:picLocks/>
          </p:cNvPicPr>
          <p:nvPr/>
        </p:nvPicPr>
        <p:blipFill>
          <a:blip r:embed="rId2"/>
          <a:stretch>
            <a:fillRect/>
          </a:stretch>
        </p:blipFill>
        <p:spPr>
          <a:xfrm>
            <a:off x="1516094" y="2815203"/>
            <a:ext cx="720000" cy="720000"/>
          </a:xfrm>
          <a:prstGeom prst="rect">
            <a:avLst/>
          </a:prstGeom>
          <a:ln w="38100">
            <a:solidFill>
              <a:schemeClr val="tx1"/>
            </a:solidFill>
          </a:ln>
        </p:spPr>
      </p:pic>
      <p:pic>
        <p:nvPicPr>
          <p:cNvPr id="6" name="圖片 5"/>
          <p:cNvPicPr preferRelativeResize="0">
            <a:picLocks/>
          </p:cNvPicPr>
          <p:nvPr/>
        </p:nvPicPr>
        <p:blipFill>
          <a:blip r:embed="rId3"/>
          <a:stretch>
            <a:fillRect/>
          </a:stretch>
        </p:blipFill>
        <p:spPr>
          <a:xfrm>
            <a:off x="3140987" y="2815203"/>
            <a:ext cx="720000" cy="720000"/>
          </a:xfrm>
          <a:prstGeom prst="rect">
            <a:avLst/>
          </a:prstGeom>
          <a:ln w="38100">
            <a:solidFill>
              <a:schemeClr val="tx1"/>
            </a:solidFill>
          </a:ln>
        </p:spPr>
      </p:pic>
      <p:pic>
        <p:nvPicPr>
          <p:cNvPr id="7" name="圖片 6"/>
          <p:cNvPicPr preferRelativeResize="0">
            <a:picLocks/>
          </p:cNvPicPr>
          <p:nvPr/>
        </p:nvPicPr>
        <p:blipFill>
          <a:blip r:embed="rId4"/>
          <a:stretch>
            <a:fillRect/>
          </a:stretch>
        </p:blipFill>
        <p:spPr>
          <a:xfrm>
            <a:off x="4765880" y="2815203"/>
            <a:ext cx="720000" cy="720000"/>
          </a:xfrm>
          <a:prstGeom prst="rect">
            <a:avLst/>
          </a:prstGeom>
          <a:ln w="38100">
            <a:solidFill>
              <a:schemeClr val="tx1"/>
            </a:solidFill>
          </a:ln>
        </p:spPr>
      </p:pic>
      <p:pic>
        <p:nvPicPr>
          <p:cNvPr id="8" name="圖片 7"/>
          <p:cNvPicPr preferRelativeResize="0">
            <a:picLocks/>
          </p:cNvPicPr>
          <p:nvPr/>
        </p:nvPicPr>
        <p:blipFill>
          <a:blip r:embed="rId5"/>
          <a:stretch>
            <a:fillRect/>
          </a:stretch>
        </p:blipFill>
        <p:spPr>
          <a:xfrm>
            <a:off x="6390772" y="2815203"/>
            <a:ext cx="720000" cy="720000"/>
          </a:xfrm>
          <a:prstGeom prst="rect">
            <a:avLst/>
          </a:prstGeom>
          <a:ln w="38100">
            <a:solidFill>
              <a:schemeClr val="tx1"/>
            </a:solidFill>
          </a:ln>
        </p:spPr>
      </p:pic>
      <p:pic>
        <p:nvPicPr>
          <p:cNvPr id="9" name="圖片 8"/>
          <p:cNvPicPr preferRelativeResize="0">
            <a:picLocks/>
          </p:cNvPicPr>
          <p:nvPr/>
        </p:nvPicPr>
        <p:blipFill>
          <a:blip r:embed="rId6"/>
          <a:stretch>
            <a:fillRect/>
          </a:stretch>
        </p:blipFill>
        <p:spPr>
          <a:xfrm>
            <a:off x="1515051" y="4169063"/>
            <a:ext cx="720000" cy="720000"/>
          </a:xfrm>
          <a:prstGeom prst="rect">
            <a:avLst/>
          </a:prstGeom>
          <a:ln w="38100">
            <a:solidFill>
              <a:schemeClr val="tx1"/>
            </a:solidFill>
          </a:ln>
        </p:spPr>
      </p:pic>
      <p:pic>
        <p:nvPicPr>
          <p:cNvPr id="10" name="圖片 9"/>
          <p:cNvPicPr preferRelativeResize="0">
            <a:picLocks/>
          </p:cNvPicPr>
          <p:nvPr/>
        </p:nvPicPr>
        <p:blipFill>
          <a:blip r:embed="rId7"/>
          <a:stretch>
            <a:fillRect/>
          </a:stretch>
        </p:blipFill>
        <p:spPr>
          <a:xfrm>
            <a:off x="3140987" y="4169063"/>
            <a:ext cx="720000" cy="720000"/>
          </a:xfrm>
          <a:prstGeom prst="rect">
            <a:avLst/>
          </a:prstGeom>
          <a:ln w="38100">
            <a:solidFill>
              <a:schemeClr val="tx1"/>
            </a:solidFill>
          </a:ln>
        </p:spPr>
      </p:pic>
      <p:pic>
        <p:nvPicPr>
          <p:cNvPr id="11" name="圖片 10"/>
          <p:cNvPicPr preferRelativeResize="0">
            <a:picLocks/>
          </p:cNvPicPr>
          <p:nvPr/>
        </p:nvPicPr>
        <p:blipFill>
          <a:blip r:embed="rId8"/>
          <a:stretch>
            <a:fillRect/>
          </a:stretch>
        </p:blipFill>
        <p:spPr>
          <a:xfrm>
            <a:off x="4766923" y="4169063"/>
            <a:ext cx="720000" cy="720000"/>
          </a:xfrm>
          <a:prstGeom prst="rect">
            <a:avLst/>
          </a:prstGeom>
          <a:ln w="38100">
            <a:solidFill>
              <a:schemeClr val="tx1"/>
            </a:solidFill>
          </a:ln>
        </p:spPr>
      </p:pic>
      <p:pic>
        <p:nvPicPr>
          <p:cNvPr id="12" name="圖片 11"/>
          <p:cNvPicPr preferRelativeResize="0">
            <a:picLocks/>
          </p:cNvPicPr>
          <p:nvPr/>
        </p:nvPicPr>
        <p:blipFill>
          <a:blip r:embed="rId9"/>
          <a:stretch>
            <a:fillRect/>
          </a:stretch>
        </p:blipFill>
        <p:spPr>
          <a:xfrm>
            <a:off x="6392858" y="4169063"/>
            <a:ext cx="720000" cy="720000"/>
          </a:xfrm>
          <a:prstGeom prst="rect">
            <a:avLst/>
          </a:prstGeom>
          <a:ln w="38100">
            <a:solidFill>
              <a:schemeClr val="tx1"/>
            </a:solidFill>
          </a:ln>
        </p:spPr>
      </p:pic>
      <p:sp>
        <p:nvSpPr>
          <p:cNvPr id="13" name="文字方塊 12"/>
          <p:cNvSpPr txBox="1"/>
          <p:nvPr/>
        </p:nvSpPr>
        <p:spPr>
          <a:xfrm>
            <a:off x="2232965" y="2974693"/>
            <a:ext cx="654853" cy="523220"/>
          </a:xfrm>
          <a:prstGeom prst="rect">
            <a:avLst/>
          </a:prstGeom>
          <a:noFill/>
        </p:spPr>
        <p:txBody>
          <a:bodyPr wrap="square" rtlCol="0">
            <a:spAutoFit/>
          </a:bodyPr>
          <a:lstStyle/>
          <a:p>
            <a:r>
              <a:rPr lang="en-US" altLang="zh-TW" sz="2800" dirty="0"/>
              <a:t>“5”</a:t>
            </a:r>
            <a:endParaRPr lang="zh-TW" altLang="en-US" sz="2800" dirty="0"/>
          </a:p>
        </p:txBody>
      </p:sp>
      <p:sp>
        <p:nvSpPr>
          <p:cNvPr id="14" name="文字方塊 13"/>
          <p:cNvSpPr txBox="1"/>
          <p:nvPr/>
        </p:nvSpPr>
        <p:spPr>
          <a:xfrm>
            <a:off x="3858901" y="2963143"/>
            <a:ext cx="654853" cy="523220"/>
          </a:xfrm>
          <a:prstGeom prst="rect">
            <a:avLst/>
          </a:prstGeom>
          <a:noFill/>
        </p:spPr>
        <p:txBody>
          <a:bodyPr wrap="square" rtlCol="0">
            <a:spAutoFit/>
          </a:bodyPr>
          <a:lstStyle/>
          <a:p>
            <a:r>
              <a:rPr lang="en-US" altLang="zh-TW" sz="2800" dirty="0"/>
              <a:t>“0”</a:t>
            </a:r>
            <a:endParaRPr lang="zh-TW" altLang="en-US" sz="2800" dirty="0"/>
          </a:p>
        </p:txBody>
      </p:sp>
      <p:sp>
        <p:nvSpPr>
          <p:cNvPr id="15" name="文字方塊 14"/>
          <p:cNvSpPr txBox="1"/>
          <p:nvPr/>
        </p:nvSpPr>
        <p:spPr>
          <a:xfrm>
            <a:off x="5509359" y="2963143"/>
            <a:ext cx="654853" cy="523220"/>
          </a:xfrm>
          <a:prstGeom prst="rect">
            <a:avLst/>
          </a:prstGeom>
          <a:noFill/>
        </p:spPr>
        <p:txBody>
          <a:bodyPr wrap="square" rtlCol="0">
            <a:spAutoFit/>
          </a:bodyPr>
          <a:lstStyle/>
          <a:p>
            <a:r>
              <a:rPr lang="en-US" altLang="zh-TW" sz="2800" dirty="0"/>
              <a:t>“4”</a:t>
            </a:r>
            <a:endParaRPr lang="zh-TW" altLang="en-US" sz="2800" dirty="0"/>
          </a:p>
        </p:txBody>
      </p:sp>
      <p:sp>
        <p:nvSpPr>
          <p:cNvPr id="16" name="文字方塊 15"/>
          <p:cNvSpPr txBox="1"/>
          <p:nvPr/>
        </p:nvSpPr>
        <p:spPr>
          <a:xfrm>
            <a:off x="7126536" y="2960615"/>
            <a:ext cx="654853" cy="523220"/>
          </a:xfrm>
          <a:prstGeom prst="rect">
            <a:avLst/>
          </a:prstGeom>
          <a:noFill/>
        </p:spPr>
        <p:txBody>
          <a:bodyPr wrap="square" rtlCol="0">
            <a:spAutoFit/>
          </a:bodyPr>
          <a:lstStyle/>
          <a:p>
            <a:r>
              <a:rPr lang="en-US" altLang="zh-TW" sz="2800" dirty="0"/>
              <a:t>“1”</a:t>
            </a:r>
            <a:endParaRPr lang="zh-TW" altLang="en-US" sz="2800" dirty="0"/>
          </a:p>
        </p:txBody>
      </p:sp>
      <p:sp>
        <p:nvSpPr>
          <p:cNvPr id="17" name="文字方塊 16"/>
          <p:cNvSpPr txBox="1"/>
          <p:nvPr/>
        </p:nvSpPr>
        <p:spPr>
          <a:xfrm>
            <a:off x="7128622" y="4324036"/>
            <a:ext cx="654853" cy="523220"/>
          </a:xfrm>
          <a:prstGeom prst="rect">
            <a:avLst/>
          </a:prstGeom>
          <a:noFill/>
        </p:spPr>
        <p:txBody>
          <a:bodyPr wrap="square" rtlCol="0">
            <a:spAutoFit/>
          </a:bodyPr>
          <a:lstStyle/>
          <a:p>
            <a:r>
              <a:rPr lang="en-US" altLang="zh-TW" sz="2800" dirty="0"/>
              <a:t>“3”</a:t>
            </a:r>
            <a:endParaRPr lang="zh-TW" altLang="en-US" sz="2800" dirty="0"/>
          </a:p>
        </p:txBody>
      </p:sp>
      <p:sp>
        <p:nvSpPr>
          <p:cNvPr id="18" name="文字方塊 17"/>
          <p:cNvSpPr txBox="1"/>
          <p:nvPr/>
        </p:nvSpPr>
        <p:spPr>
          <a:xfrm>
            <a:off x="5511445" y="4350478"/>
            <a:ext cx="654853" cy="523220"/>
          </a:xfrm>
          <a:prstGeom prst="rect">
            <a:avLst/>
          </a:prstGeom>
          <a:noFill/>
        </p:spPr>
        <p:txBody>
          <a:bodyPr wrap="square" rtlCol="0">
            <a:spAutoFit/>
          </a:bodyPr>
          <a:lstStyle/>
          <a:p>
            <a:r>
              <a:rPr lang="en-US" altLang="zh-TW" sz="2800" dirty="0"/>
              <a:t>“1”</a:t>
            </a:r>
            <a:endParaRPr lang="zh-TW" altLang="en-US" sz="2800" dirty="0"/>
          </a:p>
        </p:txBody>
      </p:sp>
      <p:sp>
        <p:nvSpPr>
          <p:cNvPr id="19" name="文字方塊 18"/>
          <p:cNvSpPr txBox="1"/>
          <p:nvPr/>
        </p:nvSpPr>
        <p:spPr>
          <a:xfrm>
            <a:off x="3860987" y="4329092"/>
            <a:ext cx="654853" cy="523220"/>
          </a:xfrm>
          <a:prstGeom prst="rect">
            <a:avLst/>
          </a:prstGeom>
          <a:noFill/>
        </p:spPr>
        <p:txBody>
          <a:bodyPr wrap="square" rtlCol="0">
            <a:spAutoFit/>
          </a:bodyPr>
          <a:lstStyle/>
          <a:p>
            <a:r>
              <a:rPr lang="en-US" altLang="zh-TW" sz="2800" dirty="0"/>
              <a:t>“2”</a:t>
            </a:r>
            <a:endParaRPr lang="zh-TW" altLang="en-US" sz="2800" dirty="0"/>
          </a:p>
        </p:txBody>
      </p:sp>
      <p:sp>
        <p:nvSpPr>
          <p:cNvPr id="20" name="文字方塊 19"/>
          <p:cNvSpPr txBox="1"/>
          <p:nvPr/>
        </p:nvSpPr>
        <p:spPr>
          <a:xfrm>
            <a:off x="2235051" y="4350478"/>
            <a:ext cx="654853" cy="523220"/>
          </a:xfrm>
          <a:prstGeom prst="rect">
            <a:avLst/>
          </a:prstGeom>
          <a:noFill/>
        </p:spPr>
        <p:txBody>
          <a:bodyPr wrap="square" rtlCol="0">
            <a:spAutoFit/>
          </a:bodyPr>
          <a:lstStyle/>
          <a:p>
            <a:r>
              <a:rPr lang="en-US" altLang="zh-TW" sz="2800" dirty="0"/>
              <a:t>“9”</a:t>
            </a:r>
            <a:endParaRPr lang="zh-TW" altLang="en-US" sz="2800" dirty="0"/>
          </a:p>
        </p:txBody>
      </p:sp>
    </p:spTree>
    <p:extLst>
      <p:ext uri="{BB962C8B-B14F-4D97-AF65-F5344CB8AC3E}">
        <p14:creationId xmlns:p14="http://schemas.microsoft.com/office/powerpoint/2010/main" val="287307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4" grpId="0"/>
      <p:bldP spid="15" grpId="0"/>
      <p:bldP spid="16" grpId="0"/>
      <p:bldP spid="17" grpId="0"/>
      <p:bldP spid="18"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3011" y="2524097"/>
            <a:ext cx="1177412" cy="1152897"/>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08086" y="2095703"/>
            <a:ext cx="871855" cy="391160"/>
          </a:xfrm>
          <a:prstGeom prst="rect">
            <a:avLst/>
          </a:prstGeom>
        </p:spPr>
        <p:txBody>
          <a:bodyPr vert="horz" wrap="square" lIns="0" tIns="12700" rIns="0" bIns="0" rtlCol="0">
            <a:spAutoFit/>
          </a:bodyPr>
          <a:lstStyle/>
          <a:p>
            <a:pPr marL="12700">
              <a:spcBef>
                <a:spcPts val="100"/>
              </a:spcBef>
            </a:pPr>
            <a:r>
              <a:rPr sz="2400" spc="-5" dirty="0">
                <a:solidFill>
                  <a:srgbClr val="0000FF"/>
                </a:solidFill>
                <a:latin typeface="Calibri" panose="020F0502020204030204" pitchFamily="34" charset="0"/>
                <a:cs typeface="Calibri" panose="020F0502020204030204" pitchFamily="34" charset="0"/>
              </a:rPr>
              <a:t>Image</a:t>
            </a:r>
            <a:endParaRPr sz="2400" dirty="0">
              <a:latin typeface="Calibri" panose="020F0502020204030204" pitchFamily="34" charset="0"/>
              <a:cs typeface="Calibri" panose="020F0502020204030204" pitchFamily="34" charset="0"/>
            </a:endParaRPr>
          </a:p>
        </p:txBody>
      </p:sp>
      <p:sp>
        <p:nvSpPr>
          <p:cNvPr id="4" name="object 4"/>
          <p:cNvSpPr txBox="1"/>
          <p:nvPr/>
        </p:nvSpPr>
        <p:spPr>
          <a:xfrm>
            <a:off x="3328340" y="3921337"/>
            <a:ext cx="1566545" cy="1388110"/>
          </a:xfrm>
          <a:prstGeom prst="rect">
            <a:avLst/>
          </a:prstGeom>
        </p:spPr>
        <p:txBody>
          <a:bodyPr vert="horz" wrap="square" lIns="0" tIns="12700" rIns="0" bIns="0" rtlCol="0">
            <a:spAutoFit/>
          </a:bodyPr>
          <a:lstStyle/>
          <a:p>
            <a:pPr marR="74930" algn="ctr">
              <a:lnSpc>
                <a:spcPts val="5380"/>
              </a:lnSpc>
              <a:spcBef>
                <a:spcPts val="100"/>
              </a:spcBef>
            </a:pPr>
            <a:r>
              <a:rPr sz="4800" dirty="0">
                <a:solidFill>
                  <a:srgbClr val="FF0000"/>
                </a:solidFill>
                <a:latin typeface="Calibri" panose="020F0502020204030204" pitchFamily="34" charset="0"/>
                <a:cs typeface="Calibri" panose="020F0502020204030204" pitchFamily="34" charset="0"/>
              </a:rPr>
              <a:t>W</a:t>
            </a:r>
            <a:endParaRPr sz="4800" dirty="0">
              <a:latin typeface="Calibri" panose="020F0502020204030204" pitchFamily="34" charset="0"/>
              <a:cs typeface="Calibri" panose="020F0502020204030204" pitchFamily="34" charset="0"/>
            </a:endParaRPr>
          </a:p>
          <a:p>
            <a:pPr marL="12700">
              <a:lnSpc>
                <a:spcPts val="2485"/>
              </a:lnSpc>
            </a:pPr>
            <a:r>
              <a:rPr sz="2400" spc="-5" dirty="0">
                <a:solidFill>
                  <a:srgbClr val="FF0000"/>
                </a:solidFill>
                <a:latin typeface="Calibri" panose="020F0502020204030204" pitchFamily="34" charset="0"/>
                <a:cs typeface="Calibri" panose="020F0502020204030204" pitchFamily="34" charset="0"/>
              </a:rPr>
              <a:t>parameters</a:t>
            </a:r>
            <a:endParaRPr sz="2400" dirty="0">
              <a:latin typeface="Calibri" panose="020F0502020204030204" pitchFamily="34" charset="0"/>
              <a:cs typeface="Calibri" panose="020F0502020204030204" pitchFamily="34" charset="0"/>
            </a:endParaRPr>
          </a:p>
          <a:p>
            <a:pPr marL="12700">
              <a:lnSpc>
                <a:spcPts val="2865"/>
              </a:lnSpc>
            </a:pPr>
            <a:r>
              <a:rPr sz="2400" spc="-5" dirty="0">
                <a:solidFill>
                  <a:srgbClr val="FF0000"/>
                </a:solidFill>
                <a:latin typeface="Calibri" panose="020F0502020204030204" pitchFamily="34" charset="0"/>
                <a:cs typeface="Calibri" panose="020F0502020204030204" pitchFamily="34" charset="0"/>
              </a:rPr>
              <a:t>or</a:t>
            </a:r>
            <a:r>
              <a:rPr sz="2400" spc="-100" dirty="0">
                <a:solidFill>
                  <a:srgbClr val="FF0000"/>
                </a:solidFill>
                <a:latin typeface="Calibri" panose="020F0502020204030204" pitchFamily="34" charset="0"/>
                <a:cs typeface="Calibri" panose="020F0502020204030204" pitchFamily="34" charset="0"/>
              </a:rPr>
              <a:t> </a:t>
            </a:r>
            <a:r>
              <a:rPr sz="2400" spc="-5" dirty="0">
                <a:solidFill>
                  <a:srgbClr val="FF0000"/>
                </a:solidFill>
                <a:latin typeface="Calibri" panose="020F0502020204030204" pitchFamily="34" charset="0"/>
                <a:cs typeface="Calibri" panose="020F0502020204030204" pitchFamily="34" charset="0"/>
              </a:rPr>
              <a:t>weights</a:t>
            </a:r>
            <a:endParaRPr sz="2400" dirty="0">
              <a:latin typeface="Calibri" panose="020F0502020204030204" pitchFamily="34" charset="0"/>
              <a:cs typeface="Calibri" panose="020F0502020204030204" pitchFamily="34" charset="0"/>
            </a:endParaRPr>
          </a:p>
        </p:txBody>
      </p:sp>
      <p:sp>
        <p:nvSpPr>
          <p:cNvPr id="5" name="object 5"/>
          <p:cNvSpPr/>
          <p:nvPr/>
        </p:nvSpPr>
        <p:spPr>
          <a:xfrm>
            <a:off x="1819646" y="3100545"/>
            <a:ext cx="1449070" cy="0"/>
          </a:xfrm>
          <a:custGeom>
            <a:avLst/>
            <a:gdLst/>
            <a:ahLst/>
            <a:cxnLst/>
            <a:rect l="l" t="t" r="r" b="b"/>
            <a:pathLst>
              <a:path w="1449070">
                <a:moveTo>
                  <a:pt x="0" y="0"/>
                </a:moveTo>
                <a:lnTo>
                  <a:pt x="1448547" y="0"/>
                </a:lnTo>
              </a:path>
            </a:pathLst>
          </a:custGeom>
          <a:ln w="28574">
            <a:solidFill>
              <a:srgbClr val="000000"/>
            </a:solidFill>
          </a:ln>
        </p:spPr>
        <p:txBody>
          <a:bodyPr wrap="square" lIns="0" tIns="0" rIns="0" bIns="0" rtlCol="0"/>
          <a:lstStyle/>
          <a:p>
            <a:endParaRPr/>
          </a:p>
        </p:txBody>
      </p:sp>
      <p:sp>
        <p:nvSpPr>
          <p:cNvPr id="6" name="object 6"/>
          <p:cNvSpPr/>
          <p:nvPr/>
        </p:nvSpPr>
        <p:spPr>
          <a:xfrm>
            <a:off x="3253907" y="3039061"/>
            <a:ext cx="158249" cy="12296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121241" y="3571645"/>
            <a:ext cx="0" cy="301625"/>
          </a:xfrm>
          <a:custGeom>
            <a:avLst/>
            <a:gdLst/>
            <a:ahLst/>
            <a:cxnLst/>
            <a:rect l="l" t="t" r="r" b="b"/>
            <a:pathLst>
              <a:path h="301625">
                <a:moveTo>
                  <a:pt x="0" y="301049"/>
                </a:moveTo>
                <a:lnTo>
                  <a:pt x="0" y="0"/>
                </a:lnTo>
              </a:path>
            </a:pathLst>
          </a:custGeom>
          <a:ln w="28574">
            <a:solidFill>
              <a:srgbClr val="000000"/>
            </a:solidFill>
          </a:ln>
        </p:spPr>
        <p:txBody>
          <a:bodyPr wrap="square" lIns="0" tIns="0" rIns="0" bIns="0" rtlCol="0"/>
          <a:lstStyle/>
          <a:p>
            <a:endParaRPr/>
          </a:p>
        </p:txBody>
      </p:sp>
      <p:sp>
        <p:nvSpPr>
          <p:cNvPr id="8" name="object 8"/>
          <p:cNvSpPr/>
          <p:nvPr/>
        </p:nvSpPr>
        <p:spPr>
          <a:xfrm>
            <a:off x="4059754" y="3427683"/>
            <a:ext cx="122974" cy="158249"/>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652265" y="3100545"/>
            <a:ext cx="1069340" cy="0"/>
          </a:xfrm>
          <a:custGeom>
            <a:avLst/>
            <a:gdLst/>
            <a:ahLst/>
            <a:cxnLst/>
            <a:rect l="l" t="t" r="r" b="b"/>
            <a:pathLst>
              <a:path w="1069339">
                <a:moveTo>
                  <a:pt x="0" y="0"/>
                </a:moveTo>
                <a:lnTo>
                  <a:pt x="1068747" y="0"/>
                </a:lnTo>
              </a:path>
            </a:pathLst>
          </a:custGeom>
          <a:ln w="28574">
            <a:solidFill>
              <a:srgbClr val="000000"/>
            </a:solidFill>
          </a:ln>
        </p:spPr>
        <p:txBody>
          <a:bodyPr wrap="square" lIns="0" tIns="0" rIns="0" bIns="0" rtlCol="0"/>
          <a:lstStyle/>
          <a:p>
            <a:endParaRPr/>
          </a:p>
        </p:txBody>
      </p:sp>
      <p:sp>
        <p:nvSpPr>
          <p:cNvPr id="10" name="object 10"/>
          <p:cNvSpPr/>
          <p:nvPr/>
        </p:nvSpPr>
        <p:spPr>
          <a:xfrm>
            <a:off x="5706727" y="3039061"/>
            <a:ext cx="158249" cy="122969"/>
          </a:xfrm>
          <a:prstGeom prst="rect">
            <a:avLst/>
          </a:prstGeom>
          <a:blipFill>
            <a:blip r:embed="rId3" cstate="print"/>
            <a:stretch>
              <a:fillRect/>
            </a:stretch>
          </a:blipFill>
        </p:spPr>
        <p:txBody>
          <a:bodyPr wrap="square" lIns="0" tIns="0" rIns="0" bIns="0" rtlCol="0"/>
          <a:lstStyle/>
          <a:p>
            <a:endParaRPr/>
          </a:p>
        </p:txBody>
      </p:sp>
      <p:sp>
        <p:nvSpPr>
          <p:cNvPr id="11" name="object 11"/>
          <p:cNvSpPr txBox="1"/>
          <p:nvPr/>
        </p:nvSpPr>
        <p:spPr>
          <a:xfrm>
            <a:off x="6149314" y="2740803"/>
            <a:ext cx="2514600" cy="772005"/>
          </a:xfrm>
          <a:prstGeom prst="rect">
            <a:avLst/>
          </a:prstGeom>
        </p:spPr>
        <p:txBody>
          <a:bodyPr vert="horz" wrap="square" lIns="0" tIns="27939" rIns="0" bIns="0" rtlCol="0">
            <a:spAutoFit/>
          </a:bodyPr>
          <a:lstStyle/>
          <a:p>
            <a:pPr marL="12700" marR="5080">
              <a:lnSpc>
                <a:spcPts val="2850"/>
              </a:lnSpc>
              <a:spcBef>
                <a:spcPts val="219"/>
              </a:spcBef>
            </a:pPr>
            <a:r>
              <a:rPr sz="2400" spc="-5" dirty="0">
                <a:latin typeface="Calibri" panose="020F0502020204030204" pitchFamily="34" charset="0"/>
                <a:cs typeface="Calibri" panose="020F0502020204030204" pitchFamily="34" charset="0"/>
              </a:rPr>
              <a:t>10 numbers</a:t>
            </a:r>
            <a:r>
              <a:rPr sz="2400" spc="-95" dirty="0">
                <a:latin typeface="Calibri" panose="020F0502020204030204" pitchFamily="34" charset="0"/>
                <a:cs typeface="Calibri" panose="020F0502020204030204" pitchFamily="34" charset="0"/>
              </a:rPr>
              <a:t> </a:t>
            </a:r>
            <a:r>
              <a:rPr sz="2400" spc="-5" dirty="0">
                <a:latin typeface="Calibri" panose="020F0502020204030204" pitchFamily="34" charset="0"/>
                <a:cs typeface="Calibri" panose="020F0502020204030204" pitchFamily="34" charset="0"/>
              </a:rPr>
              <a:t>giving  </a:t>
            </a:r>
            <a:r>
              <a:rPr sz="2400" dirty="0">
                <a:latin typeface="Calibri" panose="020F0502020204030204" pitchFamily="34" charset="0"/>
                <a:cs typeface="Calibri" panose="020F0502020204030204" pitchFamily="34" charset="0"/>
              </a:rPr>
              <a:t>class</a:t>
            </a:r>
            <a:r>
              <a:rPr sz="2400" spc="-15" dirty="0">
                <a:latin typeface="Calibri" panose="020F0502020204030204" pitchFamily="34" charset="0"/>
                <a:cs typeface="Calibri" panose="020F0502020204030204" pitchFamily="34" charset="0"/>
              </a:rPr>
              <a:t> </a:t>
            </a:r>
            <a:r>
              <a:rPr sz="2400" dirty="0">
                <a:latin typeface="Calibri" panose="020F0502020204030204" pitchFamily="34" charset="0"/>
                <a:cs typeface="Calibri" panose="020F0502020204030204" pitchFamily="34" charset="0"/>
              </a:rPr>
              <a:t>scores</a:t>
            </a:r>
          </a:p>
        </p:txBody>
      </p:sp>
      <p:sp>
        <p:nvSpPr>
          <p:cNvPr id="12" name="object 12"/>
          <p:cNvSpPr txBox="1"/>
          <p:nvPr/>
        </p:nvSpPr>
        <p:spPr>
          <a:xfrm>
            <a:off x="37150" y="3746803"/>
            <a:ext cx="2732405" cy="559640"/>
          </a:xfrm>
          <a:prstGeom prst="rect">
            <a:avLst/>
          </a:prstGeom>
        </p:spPr>
        <p:txBody>
          <a:bodyPr vert="horz" wrap="square" lIns="0" tIns="10795" rIns="0" bIns="0" rtlCol="0">
            <a:spAutoFit/>
          </a:bodyPr>
          <a:lstStyle/>
          <a:p>
            <a:pPr marL="12700" marR="5080">
              <a:lnSpc>
                <a:spcPct val="100699"/>
              </a:lnSpc>
              <a:spcBef>
                <a:spcPts val="85"/>
              </a:spcBef>
            </a:pPr>
            <a:r>
              <a:rPr spc="-5" dirty="0">
                <a:latin typeface="Calibri" panose="020F0502020204030204" pitchFamily="34" charset="0"/>
                <a:cs typeface="Calibri" panose="020F0502020204030204" pitchFamily="34" charset="0"/>
              </a:rPr>
              <a:t>Array of 32x32x3 numbers  </a:t>
            </a:r>
            <a:r>
              <a:rPr dirty="0">
                <a:latin typeface="Calibri" panose="020F0502020204030204" pitchFamily="34" charset="0"/>
                <a:cs typeface="Calibri" panose="020F0502020204030204" pitchFamily="34" charset="0"/>
              </a:rPr>
              <a:t>(3072 </a:t>
            </a:r>
            <a:r>
              <a:rPr spc="-5" dirty="0">
                <a:latin typeface="Calibri" panose="020F0502020204030204" pitchFamily="34" charset="0"/>
                <a:cs typeface="Calibri" panose="020F0502020204030204" pitchFamily="34" charset="0"/>
              </a:rPr>
              <a:t>numbers</a:t>
            </a:r>
            <a:r>
              <a:rPr spc="-3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total)</a:t>
            </a:r>
            <a:endParaRPr dirty="0">
              <a:latin typeface="Calibri" panose="020F0502020204030204" pitchFamily="34" charset="0"/>
              <a:cs typeface="Calibri" panose="020F0502020204030204" pitchFamily="34" charset="0"/>
            </a:endParaRPr>
          </a:p>
        </p:txBody>
      </p:sp>
      <p:sp>
        <p:nvSpPr>
          <p:cNvPr id="13" name="object 13"/>
          <p:cNvSpPr txBox="1"/>
          <p:nvPr/>
        </p:nvSpPr>
        <p:spPr>
          <a:xfrm>
            <a:off x="2718544" y="1786310"/>
            <a:ext cx="2841957" cy="566822"/>
          </a:xfrm>
          <a:prstGeom prst="rect">
            <a:avLst/>
          </a:prstGeom>
          <a:ln w="28574">
            <a:solidFill>
              <a:srgbClr val="38751C"/>
            </a:solidFill>
          </a:ln>
        </p:spPr>
        <p:txBody>
          <a:bodyPr vert="horz" wrap="square" lIns="0" tIns="12700" rIns="0" bIns="0" rtlCol="0">
            <a:spAutoFit/>
          </a:bodyPr>
          <a:lstStyle/>
          <a:p>
            <a:pPr marL="135890">
              <a:spcBef>
                <a:spcPts val="100"/>
              </a:spcBef>
            </a:pPr>
            <a:r>
              <a:rPr sz="3600" spc="-10" dirty="0">
                <a:latin typeface="Calibri" panose="020F0502020204030204" pitchFamily="34" charset="0"/>
                <a:cs typeface="Calibri" panose="020F0502020204030204" pitchFamily="34" charset="0"/>
              </a:rPr>
              <a:t>f(x,W) </a:t>
            </a:r>
            <a:r>
              <a:rPr sz="3600" dirty="0">
                <a:latin typeface="Calibri" panose="020F0502020204030204" pitchFamily="34" charset="0"/>
                <a:cs typeface="Calibri" panose="020F0502020204030204" pitchFamily="34" charset="0"/>
              </a:rPr>
              <a:t>= </a:t>
            </a:r>
            <a:r>
              <a:rPr sz="3600" spc="-5" dirty="0">
                <a:latin typeface="Calibri" panose="020F0502020204030204" pitchFamily="34" charset="0"/>
                <a:cs typeface="Calibri" panose="020F0502020204030204" pitchFamily="34" charset="0"/>
              </a:rPr>
              <a:t>W</a:t>
            </a:r>
            <a:r>
              <a:rPr lang="zh-CN" altLang="en-US" sz="3600" spc="-5" dirty="0">
                <a:latin typeface="Calibri" panose="020F0502020204030204" pitchFamily="34" charset="0"/>
                <a:cs typeface="Calibri" panose="020F0502020204030204" pitchFamily="34" charset="0"/>
              </a:rPr>
              <a:t> </a:t>
            </a:r>
            <a:r>
              <a:rPr sz="3600" spc="-5" dirty="0">
                <a:latin typeface="Calibri" panose="020F0502020204030204" pitchFamily="34" charset="0"/>
                <a:cs typeface="Calibri" panose="020F0502020204030204" pitchFamily="34" charset="0"/>
              </a:rPr>
              <a:t>x</a:t>
            </a:r>
            <a:r>
              <a:rPr sz="3600" spc="-114" dirty="0">
                <a:latin typeface="Calibri" panose="020F0502020204030204" pitchFamily="34" charset="0"/>
                <a:cs typeface="Calibri" panose="020F0502020204030204" pitchFamily="34" charset="0"/>
              </a:rPr>
              <a:t> </a:t>
            </a:r>
            <a:r>
              <a:rPr sz="3600" dirty="0">
                <a:latin typeface="Calibri" panose="020F0502020204030204" pitchFamily="34" charset="0"/>
                <a:cs typeface="Calibri" panose="020F0502020204030204" pitchFamily="34" charset="0"/>
              </a:rPr>
              <a:t>+</a:t>
            </a:r>
          </a:p>
        </p:txBody>
      </p:sp>
      <p:sp>
        <p:nvSpPr>
          <p:cNvPr id="14" name="object 14"/>
          <p:cNvSpPr txBox="1"/>
          <p:nvPr/>
        </p:nvSpPr>
        <p:spPr>
          <a:xfrm>
            <a:off x="5676913" y="1871772"/>
            <a:ext cx="483234" cy="464486"/>
          </a:xfrm>
          <a:prstGeom prst="rect">
            <a:avLst/>
          </a:prstGeom>
          <a:ln w="28574">
            <a:solidFill>
              <a:srgbClr val="9900FF"/>
            </a:solidFill>
          </a:ln>
        </p:spPr>
        <p:txBody>
          <a:bodyPr vert="horz" wrap="square" lIns="0" tIns="0" rIns="0" bIns="0" rtlCol="0">
            <a:spAutoFit/>
          </a:bodyPr>
          <a:lstStyle/>
          <a:p>
            <a:pPr marL="88900">
              <a:lnSpc>
                <a:spcPts val="3604"/>
              </a:lnSpc>
            </a:pPr>
            <a:r>
              <a:rPr sz="3600" dirty="0">
                <a:latin typeface="Calibri" panose="020F0502020204030204" pitchFamily="34" charset="0"/>
                <a:cs typeface="Calibri" panose="020F0502020204030204" pitchFamily="34" charset="0"/>
              </a:rPr>
              <a:t>b</a:t>
            </a:r>
          </a:p>
        </p:txBody>
      </p:sp>
      <p:sp>
        <p:nvSpPr>
          <p:cNvPr id="17" name="object 17"/>
          <p:cNvSpPr txBox="1"/>
          <p:nvPr/>
        </p:nvSpPr>
        <p:spPr>
          <a:xfrm>
            <a:off x="3113495" y="2374221"/>
            <a:ext cx="2240915" cy="967740"/>
          </a:xfrm>
          <a:prstGeom prst="rect">
            <a:avLst/>
          </a:prstGeom>
        </p:spPr>
        <p:txBody>
          <a:bodyPr vert="horz" wrap="square" lIns="0" tIns="65405" rIns="0" bIns="0" rtlCol="0">
            <a:spAutoFit/>
          </a:bodyPr>
          <a:lstStyle/>
          <a:p>
            <a:pPr marL="12700">
              <a:spcBef>
                <a:spcPts val="515"/>
              </a:spcBef>
              <a:tabLst>
                <a:tab pos="1040765" algn="l"/>
              </a:tabLst>
            </a:pPr>
            <a:r>
              <a:rPr sz="2400" spc="-5" dirty="0">
                <a:solidFill>
                  <a:srgbClr val="38751C"/>
                </a:solidFill>
                <a:latin typeface="Calibri" panose="020F0502020204030204" pitchFamily="34" charset="0"/>
                <a:cs typeface="Calibri" panose="020F0502020204030204" pitchFamily="34" charset="0"/>
              </a:rPr>
              <a:t>10x</a:t>
            </a:r>
            <a:r>
              <a:rPr sz="2400" dirty="0">
                <a:solidFill>
                  <a:srgbClr val="38751C"/>
                </a:solidFill>
                <a:latin typeface="Calibri" panose="020F0502020204030204" pitchFamily="34" charset="0"/>
                <a:cs typeface="Calibri" panose="020F0502020204030204" pitchFamily="34" charset="0"/>
              </a:rPr>
              <a:t>1	</a:t>
            </a:r>
            <a:r>
              <a:rPr sz="2400" spc="-5" dirty="0">
                <a:solidFill>
                  <a:srgbClr val="FF0000"/>
                </a:solidFill>
                <a:latin typeface="Calibri" panose="020F0502020204030204" pitchFamily="34" charset="0"/>
                <a:cs typeface="Calibri" panose="020F0502020204030204" pitchFamily="34" charset="0"/>
              </a:rPr>
              <a:t>10x3072</a:t>
            </a:r>
            <a:endParaRPr sz="2400" dirty="0">
              <a:latin typeface="Calibri" panose="020F0502020204030204" pitchFamily="34" charset="0"/>
              <a:cs typeface="Calibri" panose="020F0502020204030204" pitchFamily="34" charset="0"/>
            </a:endParaRPr>
          </a:p>
          <a:p>
            <a:pPr marL="411480">
              <a:spcBef>
                <a:spcPts val="520"/>
              </a:spcBef>
            </a:pPr>
            <a:r>
              <a:rPr sz="3000" spc="-5" dirty="0">
                <a:latin typeface="Calibri" panose="020F0502020204030204" pitchFamily="34" charset="0"/>
                <a:cs typeface="Calibri" panose="020F0502020204030204" pitchFamily="34" charset="0"/>
              </a:rPr>
              <a:t>f(</a:t>
            </a:r>
            <a:r>
              <a:rPr sz="3000" spc="-5" dirty="0">
                <a:solidFill>
                  <a:srgbClr val="0000FF"/>
                </a:solidFill>
                <a:latin typeface="Calibri" panose="020F0502020204030204" pitchFamily="34" charset="0"/>
                <a:cs typeface="Calibri" panose="020F0502020204030204" pitchFamily="34" charset="0"/>
              </a:rPr>
              <a:t>x</a:t>
            </a:r>
            <a:r>
              <a:rPr sz="3000" spc="-5" dirty="0">
                <a:latin typeface="Calibri" panose="020F0502020204030204" pitchFamily="34" charset="0"/>
                <a:cs typeface="Calibri" panose="020F0502020204030204" pitchFamily="34" charset="0"/>
              </a:rPr>
              <a:t>,</a:t>
            </a:r>
            <a:r>
              <a:rPr sz="3000" spc="-5" dirty="0">
                <a:solidFill>
                  <a:srgbClr val="FF0000"/>
                </a:solidFill>
                <a:latin typeface="Calibri" panose="020F0502020204030204" pitchFamily="34" charset="0"/>
                <a:cs typeface="Calibri" panose="020F0502020204030204" pitchFamily="34" charset="0"/>
              </a:rPr>
              <a:t>W</a:t>
            </a:r>
            <a:r>
              <a:rPr sz="3000" spc="-5" dirty="0">
                <a:latin typeface="Calibri" panose="020F0502020204030204" pitchFamily="34" charset="0"/>
                <a:cs typeface="Calibri" panose="020F0502020204030204" pitchFamily="34" charset="0"/>
              </a:rPr>
              <a:t>)</a:t>
            </a:r>
            <a:endParaRPr sz="3000" dirty="0">
              <a:latin typeface="Calibri" panose="020F0502020204030204" pitchFamily="34" charset="0"/>
              <a:cs typeface="Calibri" panose="020F0502020204030204" pitchFamily="34" charset="0"/>
            </a:endParaRPr>
          </a:p>
        </p:txBody>
      </p:sp>
      <p:sp>
        <p:nvSpPr>
          <p:cNvPr id="18" name="object 18"/>
          <p:cNvSpPr/>
          <p:nvPr/>
        </p:nvSpPr>
        <p:spPr>
          <a:xfrm>
            <a:off x="4320110" y="1846722"/>
            <a:ext cx="483234" cy="457834"/>
          </a:xfrm>
          <a:custGeom>
            <a:avLst/>
            <a:gdLst/>
            <a:ahLst/>
            <a:cxnLst/>
            <a:rect l="l" t="t" r="r" b="b"/>
            <a:pathLst>
              <a:path w="483235" h="457834">
                <a:moveTo>
                  <a:pt x="0" y="0"/>
                </a:moveTo>
                <a:lnTo>
                  <a:pt x="482999" y="0"/>
                </a:lnTo>
                <a:lnTo>
                  <a:pt x="482999" y="457799"/>
                </a:lnTo>
                <a:lnTo>
                  <a:pt x="0" y="457799"/>
                </a:lnTo>
                <a:lnTo>
                  <a:pt x="0" y="0"/>
                </a:lnTo>
                <a:close/>
              </a:path>
            </a:pathLst>
          </a:custGeom>
          <a:ln w="28574">
            <a:solidFill>
              <a:srgbClr val="FF0000"/>
            </a:solidFill>
          </a:ln>
        </p:spPr>
        <p:txBody>
          <a:bodyPr wrap="square" lIns="0" tIns="0" rIns="0" bIns="0" rtlCol="0"/>
          <a:lstStyle/>
          <a:p>
            <a:endParaRPr/>
          </a:p>
        </p:txBody>
      </p:sp>
      <p:sp>
        <p:nvSpPr>
          <p:cNvPr id="19" name="object 19"/>
          <p:cNvSpPr txBox="1"/>
          <p:nvPr/>
        </p:nvSpPr>
        <p:spPr>
          <a:xfrm>
            <a:off x="6276559" y="1955429"/>
            <a:ext cx="703580" cy="391160"/>
          </a:xfrm>
          <a:prstGeom prst="rect">
            <a:avLst/>
          </a:prstGeom>
        </p:spPr>
        <p:txBody>
          <a:bodyPr vert="horz" wrap="square" lIns="0" tIns="12700" rIns="0" bIns="0" rtlCol="0">
            <a:spAutoFit/>
          </a:bodyPr>
          <a:lstStyle/>
          <a:p>
            <a:pPr marL="12700">
              <a:spcBef>
                <a:spcPts val="100"/>
              </a:spcBef>
            </a:pPr>
            <a:r>
              <a:rPr sz="2400" spc="-5" dirty="0">
                <a:solidFill>
                  <a:srgbClr val="9900FF"/>
                </a:solidFill>
                <a:latin typeface="Calibri" panose="020F0502020204030204" pitchFamily="34" charset="0"/>
                <a:cs typeface="Calibri" panose="020F0502020204030204" pitchFamily="34" charset="0"/>
              </a:rPr>
              <a:t>10x1</a:t>
            </a:r>
            <a:endParaRPr sz="2400" dirty="0">
              <a:latin typeface="Calibri" panose="020F0502020204030204" pitchFamily="34" charset="0"/>
              <a:cs typeface="Calibri" panose="020F0502020204030204" pitchFamily="34" charset="0"/>
            </a:endParaRPr>
          </a:p>
        </p:txBody>
      </p:sp>
      <p:sp>
        <p:nvSpPr>
          <p:cNvPr id="20" name="object 20"/>
          <p:cNvSpPr txBox="1">
            <a:spLocks noGrp="1"/>
          </p:cNvSpPr>
          <p:nvPr>
            <p:ph type="dt" sz="half" idx="6"/>
          </p:nvPr>
        </p:nvSpPr>
        <p:spPr>
          <a:xfrm>
            <a:off x="7634718" y="7613079"/>
            <a:ext cx="1433195" cy="1077218"/>
          </a:xfrm>
          <a:prstGeom prst="rect">
            <a:avLst/>
          </a:prstGeom>
        </p:spPr>
        <p:txBody>
          <a:bodyPr vert="horz" wrap="square" lIns="0" tIns="0" rIns="0" bIns="0" rtlCol="0" anchor="ctr">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21" name="object 21"/>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Calibri" panose="020F0502020204030204" pitchFamily="34" charset="0"/>
                <a:cs typeface="Calibri" panose="020F0502020204030204" pitchFamily="34" charset="0"/>
              </a:rPr>
              <a:t>Lecture </a:t>
            </a:r>
            <a:r>
              <a:rPr dirty="0">
                <a:solidFill>
                  <a:srgbClr val="FFFFFF"/>
                </a:solidFill>
                <a:latin typeface="Calibri" panose="020F0502020204030204" pitchFamily="34" charset="0"/>
                <a:cs typeface="Calibri" panose="020F0502020204030204" pitchFamily="34" charset="0"/>
              </a:rPr>
              <a:t>2</a:t>
            </a:r>
            <a:r>
              <a:rPr spc="-90" dirty="0">
                <a:solidFill>
                  <a:srgbClr val="FFFFFF"/>
                </a:solidFill>
                <a:latin typeface="Calibri" panose="020F0502020204030204" pitchFamily="34" charset="0"/>
                <a:cs typeface="Calibri" panose="020F0502020204030204" pitchFamily="34" charset="0"/>
              </a:rPr>
              <a:t> </a:t>
            </a:r>
            <a:r>
              <a:rPr dirty="0">
                <a:solidFill>
                  <a:srgbClr val="FFFFFF"/>
                </a:solidFill>
                <a:latin typeface="Calibri" panose="020F0502020204030204" pitchFamily="34" charset="0"/>
                <a:cs typeface="Calibri" panose="020F0502020204030204" pitchFamily="34" charset="0"/>
              </a:rPr>
              <a:t>-</a:t>
            </a:r>
            <a:endParaRPr dirty="0">
              <a:latin typeface="Calibri" panose="020F0502020204030204" pitchFamily="34" charset="0"/>
              <a:cs typeface="Calibri" panose="020F0502020204030204" pitchFamily="34" charset="0"/>
            </a:endParaRPr>
          </a:p>
        </p:txBody>
      </p:sp>
      <p:sp>
        <p:nvSpPr>
          <p:cNvPr id="22" name="object 22"/>
          <p:cNvSpPr txBox="1">
            <a:spLocks noGrp="1"/>
          </p:cNvSpPr>
          <p:nvPr>
            <p:ph type="sldNum" sz="quarter" idx="7"/>
          </p:nvPr>
        </p:nvSpPr>
        <p:spPr>
          <a:xfrm>
            <a:off x="5105646" y="8017023"/>
            <a:ext cx="1432559" cy="269304"/>
          </a:xfrm>
          <a:prstGeom prst="rect">
            <a:avLst/>
          </a:prstGeom>
        </p:spPr>
        <p:txBody>
          <a:bodyPr vert="horz" wrap="square" lIns="0" tIns="0" rIns="0" bIns="0" rtlCol="0" anchor="ctr">
            <a:spAutoFit/>
          </a:bodyPr>
          <a:lstStyle/>
          <a:p>
            <a:pPr marL="25400">
              <a:lnSpc>
                <a:spcPts val="2090"/>
              </a:lnSpc>
            </a:pPr>
            <a:fld id="{81D60167-4931-47E6-BA6A-407CBD079E47}" type="slidenum">
              <a:rPr dirty="0"/>
              <a:pPr marL="25400">
                <a:lnSpc>
                  <a:spcPts val="2090"/>
                </a:lnSpc>
              </a:pPr>
              <a:t>5</a:t>
            </a:fld>
            <a:endParaRPr dirty="0"/>
          </a:p>
        </p:txBody>
      </p:sp>
      <p:sp>
        <p:nvSpPr>
          <p:cNvPr id="23" name="object 23"/>
          <p:cNvSpPr txBox="1">
            <a:spLocks noGrp="1"/>
          </p:cNvSpPr>
          <p:nvPr>
            <p:ph type="ftr" sz="quarter" idx="5"/>
          </p:nvPr>
        </p:nvSpPr>
        <p:spPr>
          <a:xfrm>
            <a:off x="72824" y="8017036"/>
            <a:ext cx="4514850" cy="269304"/>
          </a:xfrm>
          <a:prstGeom prst="rect">
            <a:avLst/>
          </a:prstGeom>
        </p:spPr>
        <p:txBody>
          <a:bodyPr vert="horz" wrap="square" lIns="0" tIns="0" rIns="0" bIns="0" rtlCol="0" anchor="ctr">
            <a:spAutoFit/>
          </a:bodyPr>
          <a:lstStyle/>
          <a:p>
            <a:pPr marL="12700">
              <a:lnSpc>
                <a:spcPts val="2090"/>
              </a:lnSpc>
            </a:pPr>
            <a:r>
              <a:rPr spc="-5" dirty="0"/>
              <a:t>April 5,</a:t>
            </a:r>
            <a:r>
              <a:rPr spc="-90" dirty="0"/>
              <a:t> </a:t>
            </a:r>
            <a:r>
              <a:rPr spc="-5" dirty="0"/>
              <a:t>2018</a:t>
            </a:r>
          </a:p>
        </p:txBody>
      </p:sp>
      <p:sp>
        <p:nvSpPr>
          <p:cNvPr id="15" name="TextBox 14">
            <a:extLst>
              <a:ext uri="{FF2B5EF4-FFF2-40B4-BE49-F238E27FC236}">
                <a16:creationId xmlns:a16="http://schemas.microsoft.com/office/drawing/2014/main" id="{A396FE0A-003B-7C11-31AD-CB2E2FED501A}"/>
              </a:ext>
            </a:extLst>
          </p:cNvPr>
          <p:cNvSpPr txBox="1"/>
          <p:nvPr/>
        </p:nvSpPr>
        <p:spPr>
          <a:xfrm>
            <a:off x="384725" y="450593"/>
            <a:ext cx="7016973" cy="646331"/>
          </a:xfrm>
          <a:prstGeom prst="rect">
            <a:avLst/>
          </a:prstGeom>
          <a:noFill/>
        </p:spPr>
        <p:txBody>
          <a:bodyPr wrap="square" rtlCol="0">
            <a:spAutoFit/>
          </a:bodyPr>
          <a:lstStyle/>
          <a:p>
            <a:r>
              <a:rPr lang="en-US" altLang="zh-CN" sz="3600" dirty="0">
                <a:latin typeface="+mj-lt"/>
              </a:rPr>
              <a:t>Linear</a:t>
            </a:r>
            <a:r>
              <a:rPr lang="zh-CN" altLang="en-US" sz="3600" dirty="0">
                <a:latin typeface="+mj-lt"/>
              </a:rPr>
              <a:t> </a:t>
            </a:r>
            <a:r>
              <a:rPr lang="en-US" altLang="zh-CN" sz="3600" dirty="0">
                <a:latin typeface="+mj-lt"/>
              </a:rPr>
              <a:t>Classifier</a:t>
            </a:r>
            <a:r>
              <a:rPr lang="zh-CN" altLang="en-US" sz="3600" dirty="0">
                <a:latin typeface="+mj-lt"/>
              </a:rPr>
              <a:t> </a:t>
            </a:r>
            <a:r>
              <a:rPr lang="en-US" altLang="zh-CN" sz="3600" dirty="0">
                <a:latin typeface="+mj-lt"/>
              </a:rPr>
              <a:t>–</a:t>
            </a:r>
            <a:r>
              <a:rPr lang="zh-CN" altLang="en-US" sz="3600" dirty="0">
                <a:latin typeface="+mj-lt"/>
              </a:rPr>
              <a:t> </a:t>
            </a:r>
            <a:r>
              <a:rPr lang="en-US" altLang="zh-CN" sz="3600" dirty="0">
                <a:latin typeface="+mj-lt"/>
              </a:rPr>
              <a:t>Score</a:t>
            </a:r>
            <a:r>
              <a:rPr lang="zh-CN" altLang="en-US" sz="3600" dirty="0">
                <a:latin typeface="+mj-lt"/>
              </a:rPr>
              <a:t> </a:t>
            </a:r>
            <a:r>
              <a:rPr lang="en-US" altLang="zh-CN" sz="3600" dirty="0">
                <a:latin typeface="+mj-lt"/>
              </a:rPr>
              <a:t>Function</a:t>
            </a:r>
            <a:endParaRPr lang="en-US" sz="3600" dirty="0">
              <a:latin typeface="+mj-lt"/>
            </a:endParaRPr>
          </a:p>
        </p:txBody>
      </p:sp>
    </p:spTree>
    <p:extLst>
      <p:ext uri="{BB962C8B-B14F-4D97-AF65-F5344CB8AC3E}">
        <p14:creationId xmlns:p14="http://schemas.microsoft.com/office/powerpoint/2010/main" val="669968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Cost</a:t>
            </a:r>
            <a:endParaRPr lang="zh-TW" altLang="en-US" dirty="0"/>
          </a:p>
        </p:txBody>
      </p:sp>
      <p:sp>
        <p:nvSpPr>
          <p:cNvPr id="34" name="矩形 33"/>
          <p:cNvSpPr/>
          <p:nvPr/>
        </p:nvSpPr>
        <p:spPr>
          <a:xfrm>
            <a:off x="5960212" y="261786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5" name="矩形 34"/>
          <p:cNvSpPr/>
          <p:nvPr/>
        </p:nvSpPr>
        <p:spPr>
          <a:xfrm>
            <a:off x="2802940" y="2605600"/>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0" name="矩形 39"/>
          <p:cNvSpPr/>
          <p:nvPr/>
        </p:nvSpPr>
        <p:spPr>
          <a:xfrm>
            <a:off x="1619837" y="263324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43" name="直線單箭頭接點 42"/>
          <p:cNvCxnSpPr/>
          <p:nvPr/>
        </p:nvCxnSpPr>
        <p:spPr>
          <a:xfrm>
            <a:off x="5266492" y="3654020"/>
            <a:ext cx="6344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5375808" y="4899910"/>
            <a:ext cx="5251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5242608" y="2875217"/>
            <a:ext cx="658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688225" y="335093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7" name="矩形 46"/>
          <p:cNvSpPr/>
          <p:nvPr/>
        </p:nvSpPr>
        <p:spPr>
          <a:xfrm>
            <a:off x="1694043" y="278060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9" name="Object 12"/>
          <p:cNvGraphicFramePr>
            <a:graphicFrameLocks noChangeAspect="1"/>
          </p:cNvGraphicFramePr>
          <p:nvPr>
            <p:extLst>
              <p:ext uri="{D42A27DB-BD31-4B8C-83A1-F6EECF244321}">
                <p14:modId xmlns:p14="http://schemas.microsoft.com/office/powerpoint/2010/main" val="3757115568"/>
              </p:ext>
            </p:extLst>
          </p:nvPr>
        </p:nvGraphicFramePr>
        <p:xfrm>
          <a:off x="1706742" y="2685355"/>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0" name=""/>
                      <p:cNvPicPr>
                        <a:picLocks noChangeAspect="1" noChangeArrowheads="1"/>
                      </p:cNvPicPr>
                      <p:nvPr/>
                    </p:nvPicPr>
                    <p:blipFill>
                      <a:blip r:embed="rId4"/>
                      <a:srcRect/>
                      <a:stretch>
                        <a:fillRect/>
                      </a:stretch>
                    </p:blipFill>
                    <p:spPr bwMode="auto">
                      <a:xfrm>
                        <a:off x="1706742" y="2685355"/>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12"/>
          <p:cNvGraphicFramePr>
            <a:graphicFrameLocks noChangeAspect="1"/>
          </p:cNvGraphicFramePr>
          <p:nvPr>
            <p:extLst>
              <p:ext uri="{D42A27DB-BD31-4B8C-83A1-F6EECF244321}">
                <p14:modId xmlns:p14="http://schemas.microsoft.com/office/powerpoint/2010/main" val="2709049212"/>
              </p:ext>
            </p:extLst>
          </p:nvPr>
        </p:nvGraphicFramePr>
        <p:xfrm>
          <a:off x="1712038" y="3268084"/>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0" name=""/>
                      <p:cNvPicPr>
                        <a:picLocks noChangeAspect="1" noChangeArrowheads="1"/>
                      </p:cNvPicPr>
                      <p:nvPr/>
                    </p:nvPicPr>
                    <p:blipFill>
                      <a:blip r:embed="rId6"/>
                      <a:srcRect/>
                      <a:stretch>
                        <a:fillRect/>
                      </a:stretch>
                    </p:blipFill>
                    <p:spPr bwMode="auto">
                      <a:xfrm>
                        <a:off x="1712038" y="3268084"/>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橢圓 52"/>
          <p:cNvSpPr/>
          <p:nvPr/>
        </p:nvSpPr>
        <p:spPr>
          <a:xfrm>
            <a:off x="2900050" y="261660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4" name="橢圓 53"/>
          <p:cNvSpPr/>
          <p:nvPr/>
        </p:nvSpPr>
        <p:spPr>
          <a:xfrm>
            <a:off x="2902392" y="339517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5" name="橢圓 54"/>
          <p:cNvSpPr/>
          <p:nvPr/>
        </p:nvSpPr>
        <p:spPr>
          <a:xfrm>
            <a:off x="2890759" y="462318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6" name="文字方塊 55"/>
          <p:cNvSpPr txBox="1"/>
          <p:nvPr/>
        </p:nvSpPr>
        <p:spPr>
          <a:xfrm rot="5400000">
            <a:off x="2888012" y="404547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9" name="矩形 58"/>
          <p:cNvSpPr/>
          <p:nvPr/>
        </p:nvSpPr>
        <p:spPr>
          <a:xfrm>
            <a:off x="1697750" y="474869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62" name="Object 12"/>
          <p:cNvGraphicFramePr>
            <a:graphicFrameLocks noChangeAspect="1"/>
          </p:cNvGraphicFramePr>
          <p:nvPr>
            <p:extLst>
              <p:ext uri="{D42A27DB-BD31-4B8C-83A1-F6EECF244321}">
                <p14:modId xmlns:p14="http://schemas.microsoft.com/office/powerpoint/2010/main" val="2853560008"/>
              </p:ext>
            </p:extLst>
          </p:nvPr>
        </p:nvGraphicFramePr>
        <p:xfrm>
          <a:off x="1625827" y="4651924"/>
          <a:ext cx="544512" cy="488950"/>
        </p:xfrm>
        <a:graphic>
          <a:graphicData uri="http://schemas.openxmlformats.org/presentationml/2006/ole">
            <mc:AlternateContent xmlns:mc="http://schemas.openxmlformats.org/markup-compatibility/2006">
              <mc:Choice xmlns:v="urn:schemas-microsoft-com:vml" Requires="v">
                <p:oleObj name="方程式" r:id="rId7" imgW="253800" imgH="228600" progId="Equation.3">
                  <p:embed/>
                </p:oleObj>
              </mc:Choice>
              <mc:Fallback>
                <p:oleObj name="方程式" r:id="rId7" imgW="253800" imgH="228600" progId="Equation.3">
                  <p:embed/>
                  <p:pic>
                    <p:nvPicPr>
                      <p:cNvPr id="0" name=""/>
                      <p:cNvPicPr>
                        <a:picLocks noChangeAspect="1" noChangeArrowheads="1"/>
                      </p:cNvPicPr>
                      <p:nvPr/>
                    </p:nvPicPr>
                    <p:blipFill>
                      <a:blip r:embed="rId8"/>
                      <a:srcRect/>
                      <a:stretch>
                        <a:fillRect/>
                      </a:stretch>
                    </p:blipFill>
                    <p:spPr bwMode="auto">
                      <a:xfrm>
                        <a:off x="1625827" y="4651924"/>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文字方塊 62"/>
          <p:cNvSpPr txBox="1"/>
          <p:nvPr/>
        </p:nvSpPr>
        <p:spPr>
          <a:xfrm rot="5400000">
            <a:off x="1573682" y="403363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2" name="文字方塊 71"/>
          <p:cNvSpPr txBox="1"/>
          <p:nvPr/>
        </p:nvSpPr>
        <p:spPr>
          <a:xfrm>
            <a:off x="4127257" y="255801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3" name="文字方塊 72"/>
          <p:cNvSpPr txBox="1"/>
          <p:nvPr/>
        </p:nvSpPr>
        <p:spPr>
          <a:xfrm>
            <a:off x="4144880" y="334351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4" name="文字方塊 73"/>
          <p:cNvSpPr txBox="1"/>
          <p:nvPr/>
        </p:nvSpPr>
        <p:spPr>
          <a:xfrm>
            <a:off x="4157060" y="4599809"/>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5" name="直線單箭頭接點 74"/>
          <p:cNvCxnSpPr>
            <a:stCxn id="53" idx="6"/>
          </p:cNvCxnSpPr>
          <p:nvPr/>
        </p:nvCxnSpPr>
        <p:spPr>
          <a:xfrm>
            <a:off x="3474208" y="290368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3474208" y="369543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3464917" y="491740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4" idx="6"/>
          </p:cNvCxnSpPr>
          <p:nvPr/>
        </p:nvCxnSpPr>
        <p:spPr>
          <a:xfrm flipV="1">
            <a:off x="3476550" y="2903681"/>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3" idx="6"/>
          </p:cNvCxnSpPr>
          <p:nvPr/>
        </p:nvCxnSpPr>
        <p:spPr>
          <a:xfrm>
            <a:off x="3474208" y="2903681"/>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3" idx="6"/>
          </p:cNvCxnSpPr>
          <p:nvPr/>
        </p:nvCxnSpPr>
        <p:spPr>
          <a:xfrm>
            <a:off x="3474208" y="2903681"/>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4" idx="6"/>
          </p:cNvCxnSpPr>
          <p:nvPr/>
        </p:nvCxnSpPr>
        <p:spPr>
          <a:xfrm>
            <a:off x="3476550" y="3682251"/>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5" idx="6"/>
          </p:cNvCxnSpPr>
          <p:nvPr/>
        </p:nvCxnSpPr>
        <p:spPr>
          <a:xfrm flipV="1">
            <a:off x="3464917" y="2903681"/>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55" idx="6"/>
          </p:cNvCxnSpPr>
          <p:nvPr/>
        </p:nvCxnSpPr>
        <p:spPr>
          <a:xfrm flipV="1">
            <a:off x="3464917" y="3682251"/>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53" idx="2"/>
          </p:cNvCxnSpPr>
          <p:nvPr/>
        </p:nvCxnSpPr>
        <p:spPr>
          <a:xfrm flipV="1">
            <a:off x="2040650" y="2903681"/>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47" idx="3"/>
            <a:endCxn id="54" idx="2"/>
          </p:cNvCxnSpPr>
          <p:nvPr/>
        </p:nvCxnSpPr>
        <p:spPr>
          <a:xfrm>
            <a:off x="2036943" y="2952055"/>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47" idx="3"/>
            <a:endCxn id="55" idx="2"/>
          </p:cNvCxnSpPr>
          <p:nvPr/>
        </p:nvCxnSpPr>
        <p:spPr>
          <a:xfrm>
            <a:off x="2036943" y="2952055"/>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52" idx="3"/>
            <a:endCxn id="53" idx="2"/>
          </p:cNvCxnSpPr>
          <p:nvPr/>
        </p:nvCxnSpPr>
        <p:spPr>
          <a:xfrm flipV="1">
            <a:off x="2064463" y="2903681"/>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46" idx="3"/>
            <a:endCxn id="54" idx="2"/>
          </p:cNvCxnSpPr>
          <p:nvPr/>
        </p:nvCxnSpPr>
        <p:spPr>
          <a:xfrm>
            <a:off x="2031125" y="3522384"/>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46" idx="3"/>
            <a:endCxn id="55" idx="2"/>
          </p:cNvCxnSpPr>
          <p:nvPr/>
        </p:nvCxnSpPr>
        <p:spPr>
          <a:xfrm>
            <a:off x="2031125" y="3522384"/>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62" idx="3"/>
            <a:endCxn id="53" idx="2"/>
          </p:cNvCxnSpPr>
          <p:nvPr/>
        </p:nvCxnSpPr>
        <p:spPr>
          <a:xfrm flipV="1">
            <a:off x="2102622" y="2903681"/>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62" idx="3"/>
            <a:endCxn id="54" idx="2"/>
          </p:cNvCxnSpPr>
          <p:nvPr/>
        </p:nvCxnSpPr>
        <p:spPr>
          <a:xfrm flipV="1">
            <a:off x="2076253" y="3682251"/>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62" idx="3"/>
            <a:endCxn id="55" idx="2"/>
          </p:cNvCxnSpPr>
          <p:nvPr/>
        </p:nvCxnSpPr>
        <p:spPr>
          <a:xfrm>
            <a:off x="2076253" y="4896857"/>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文字方塊 92"/>
          <p:cNvSpPr txBox="1"/>
          <p:nvPr/>
        </p:nvSpPr>
        <p:spPr>
          <a:xfrm rot="5400000">
            <a:off x="5902402" y="411885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4" name="文字方塊 93"/>
          <p:cNvSpPr txBox="1"/>
          <p:nvPr/>
        </p:nvSpPr>
        <p:spPr>
          <a:xfrm>
            <a:off x="5971495" y="2600036"/>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95" name="文字方塊 94"/>
          <p:cNvSpPr txBox="1"/>
          <p:nvPr/>
        </p:nvSpPr>
        <p:spPr>
          <a:xfrm>
            <a:off x="5992593" y="3408345"/>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96" name="文字方塊 95"/>
          <p:cNvSpPr txBox="1"/>
          <p:nvPr/>
        </p:nvSpPr>
        <p:spPr>
          <a:xfrm>
            <a:off x="5960212" y="4664488"/>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sp>
        <p:nvSpPr>
          <p:cNvPr id="9" name="文字方塊 8"/>
          <p:cNvSpPr txBox="1"/>
          <p:nvPr/>
        </p:nvSpPr>
        <p:spPr>
          <a:xfrm>
            <a:off x="3222534" y="3680278"/>
            <a:ext cx="65" cy="276999"/>
          </a:xfrm>
          <a:prstGeom prst="rect">
            <a:avLst/>
          </a:prstGeom>
          <a:noFill/>
        </p:spPr>
        <p:txBody>
          <a:bodyPr wrap="none" lIns="0" tIns="0" rIns="0" bIns="0" rtlCol="0">
            <a:spAutoFit/>
          </a:bodyPr>
          <a:lstStyle/>
          <a:p>
            <a:endParaRPr lang="zh-TW" altLang="en-US" dirty="0"/>
          </a:p>
        </p:txBody>
      </p:sp>
      <p:sp>
        <p:nvSpPr>
          <p:cNvPr id="71" name="文字方塊 70"/>
          <p:cNvSpPr txBox="1"/>
          <p:nvPr/>
        </p:nvSpPr>
        <p:spPr>
          <a:xfrm>
            <a:off x="6841544" y="3934728"/>
            <a:ext cx="1014273"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Cost </a:t>
            </a:r>
          </a:p>
        </p:txBody>
      </p:sp>
      <p:sp>
        <p:nvSpPr>
          <p:cNvPr id="97" name="矩形 96"/>
          <p:cNvSpPr/>
          <p:nvPr/>
        </p:nvSpPr>
        <p:spPr>
          <a:xfrm>
            <a:off x="5964640" y="2675422"/>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0.2</a:t>
            </a:r>
            <a:endParaRPr lang="zh-TW" altLang="en-US" sz="2400" dirty="0"/>
          </a:p>
        </p:txBody>
      </p:sp>
      <p:sp>
        <p:nvSpPr>
          <p:cNvPr id="100" name="矩形 99"/>
          <p:cNvSpPr/>
          <p:nvPr/>
        </p:nvSpPr>
        <p:spPr>
          <a:xfrm>
            <a:off x="5964641" y="3461006"/>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0.3</a:t>
            </a:r>
            <a:endParaRPr lang="zh-TW" altLang="en-US" sz="2400" dirty="0"/>
          </a:p>
        </p:txBody>
      </p:sp>
      <p:sp>
        <p:nvSpPr>
          <p:cNvPr id="101" name="矩形 100"/>
          <p:cNvSpPr/>
          <p:nvPr/>
        </p:nvSpPr>
        <p:spPr>
          <a:xfrm>
            <a:off x="5960212" y="4701373"/>
            <a:ext cx="69031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0.5</a:t>
            </a:r>
            <a:endParaRPr lang="zh-TW" altLang="en-US" sz="2400" dirty="0"/>
          </a:p>
        </p:txBody>
      </p:sp>
      <p:pic>
        <p:nvPicPr>
          <p:cNvPr id="102" name="圖片 101"/>
          <p:cNvPicPr preferRelativeResize="0">
            <a:picLocks/>
          </p:cNvPicPr>
          <p:nvPr/>
        </p:nvPicPr>
        <p:blipFill>
          <a:blip r:embed="rId9"/>
          <a:stretch>
            <a:fillRect/>
          </a:stretch>
        </p:blipFill>
        <p:spPr>
          <a:xfrm>
            <a:off x="3875875" y="1658335"/>
            <a:ext cx="720000" cy="720000"/>
          </a:xfrm>
          <a:prstGeom prst="rect">
            <a:avLst/>
          </a:prstGeom>
          <a:ln w="38100">
            <a:solidFill>
              <a:schemeClr val="tx1"/>
            </a:solidFill>
          </a:ln>
        </p:spPr>
      </p:pic>
      <p:sp>
        <p:nvSpPr>
          <p:cNvPr id="103" name="文字方塊 102"/>
          <p:cNvSpPr txBox="1"/>
          <p:nvPr/>
        </p:nvSpPr>
        <p:spPr>
          <a:xfrm>
            <a:off x="4678601" y="1747396"/>
            <a:ext cx="654853" cy="523220"/>
          </a:xfrm>
          <a:prstGeom prst="rect">
            <a:avLst/>
          </a:prstGeom>
          <a:noFill/>
        </p:spPr>
        <p:txBody>
          <a:bodyPr wrap="square" rtlCol="0">
            <a:spAutoFit/>
          </a:bodyPr>
          <a:lstStyle/>
          <a:p>
            <a:r>
              <a:rPr lang="en-US" altLang="zh-TW" sz="2800" dirty="0"/>
              <a:t>“1”</a:t>
            </a:r>
            <a:endParaRPr lang="zh-TW" altLang="en-US" sz="2800" dirty="0"/>
          </a:p>
        </p:txBody>
      </p:sp>
      <p:pic>
        <p:nvPicPr>
          <p:cNvPr id="108" name="圖片 107"/>
          <p:cNvPicPr preferRelativeResize="0">
            <a:picLocks/>
          </p:cNvPicPr>
          <p:nvPr/>
        </p:nvPicPr>
        <p:blipFill>
          <a:blip r:embed="rId9"/>
          <a:stretch>
            <a:fillRect/>
          </a:stretch>
        </p:blipFill>
        <p:spPr>
          <a:xfrm>
            <a:off x="602038" y="3609330"/>
            <a:ext cx="720000" cy="720000"/>
          </a:xfrm>
          <a:prstGeom prst="rect">
            <a:avLst/>
          </a:prstGeom>
          <a:ln w="38100">
            <a:solidFill>
              <a:schemeClr val="tx1"/>
            </a:solidFill>
          </a:ln>
        </p:spPr>
      </p:pic>
      <p:grpSp>
        <p:nvGrpSpPr>
          <p:cNvPr id="11" name="群組 10"/>
          <p:cNvGrpSpPr/>
          <p:nvPr/>
        </p:nvGrpSpPr>
        <p:grpSpPr>
          <a:xfrm>
            <a:off x="7996358" y="2633241"/>
            <a:ext cx="654489" cy="2625052"/>
            <a:chOff x="7996358" y="2461791"/>
            <a:chExt cx="654489" cy="2625052"/>
          </a:xfrm>
        </p:grpSpPr>
        <p:sp>
          <p:nvSpPr>
            <p:cNvPr id="110" name="矩形 109"/>
            <p:cNvSpPr/>
            <p:nvPr/>
          </p:nvSpPr>
          <p:spPr>
            <a:xfrm>
              <a:off x="8062418" y="2461791"/>
              <a:ext cx="498951" cy="262505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1" name="文字方塊 110"/>
            <p:cNvSpPr txBox="1"/>
            <p:nvPr/>
          </p:nvSpPr>
          <p:spPr>
            <a:xfrm rot="5400000">
              <a:off x="8004608" y="394803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2" name="文字方塊 111"/>
            <p:cNvSpPr txBox="1"/>
            <p:nvPr/>
          </p:nvSpPr>
          <p:spPr>
            <a:xfrm>
              <a:off x="7996358" y="2508931"/>
              <a:ext cx="631069" cy="523220"/>
            </a:xfrm>
            <a:prstGeom prst="rect">
              <a:avLst/>
            </a:prstGeom>
            <a:noFill/>
          </p:spPr>
          <p:txBody>
            <a:bodyPr wrap="square" rtlCol="0">
              <a:spAutoFit/>
            </a:bodyPr>
            <a:lstStyle/>
            <a:p>
              <a:pPr algn="ctr"/>
              <a:r>
                <a:rPr lang="en-US" altLang="zh-TW" sz="2800" dirty="0"/>
                <a:t>1</a:t>
              </a:r>
              <a:endParaRPr lang="zh-TW" altLang="en-US" sz="2800" baseline="-25000" dirty="0"/>
            </a:p>
          </p:txBody>
        </p:sp>
        <p:sp>
          <p:nvSpPr>
            <p:cNvPr id="113" name="文字方塊 112"/>
            <p:cNvSpPr txBox="1"/>
            <p:nvPr/>
          </p:nvSpPr>
          <p:spPr>
            <a:xfrm>
              <a:off x="8005216" y="3269035"/>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sp>
          <p:nvSpPr>
            <p:cNvPr id="114" name="文字方塊 113"/>
            <p:cNvSpPr txBox="1"/>
            <p:nvPr/>
          </p:nvSpPr>
          <p:spPr>
            <a:xfrm>
              <a:off x="7996358" y="4489333"/>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grpSp>
      <p:sp>
        <p:nvSpPr>
          <p:cNvPr id="115" name="左-右雙向箭號 114"/>
          <p:cNvSpPr/>
          <p:nvPr/>
        </p:nvSpPr>
        <p:spPr>
          <a:xfrm>
            <a:off x="6737204" y="3516864"/>
            <a:ext cx="1187596" cy="33487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5" name="直線接點 14"/>
          <p:cNvCxnSpPr/>
          <p:nvPr/>
        </p:nvCxnSpPr>
        <p:spPr>
          <a:xfrm flipH="1">
            <a:off x="972457" y="1985736"/>
            <a:ext cx="27286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接點 115"/>
          <p:cNvCxnSpPr/>
          <p:nvPr/>
        </p:nvCxnSpPr>
        <p:spPr>
          <a:xfrm flipH="1">
            <a:off x="5333454" y="2009006"/>
            <a:ext cx="29872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962038" y="2018335"/>
            <a:ext cx="0" cy="14807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8320750" y="2018335"/>
            <a:ext cx="0" cy="581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4801564" y="2616028"/>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9" name="橢圓 98"/>
          <p:cNvSpPr/>
          <p:nvPr/>
        </p:nvSpPr>
        <p:spPr>
          <a:xfrm>
            <a:off x="4877408" y="260792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4" name="橢圓 103"/>
          <p:cNvSpPr/>
          <p:nvPr/>
        </p:nvSpPr>
        <p:spPr>
          <a:xfrm>
            <a:off x="4879750" y="336783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5" name="橢圓 104"/>
          <p:cNvSpPr/>
          <p:nvPr/>
        </p:nvSpPr>
        <p:spPr>
          <a:xfrm>
            <a:off x="4886778" y="461450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6" name="文字方塊 105"/>
          <p:cNvSpPr txBox="1"/>
          <p:nvPr/>
        </p:nvSpPr>
        <p:spPr>
          <a:xfrm rot="5400000">
            <a:off x="4884031" y="403363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614215" y="5626040"/>
            <a:ext cx="6754090" cy="954107"/>
          </a:xfrm>
          <a:prstGeom prst="rect">
            <a:avLst/>
          </a:prstGeom>
          <a:noFill/>
        </p:spPr>
        <p:txBody>
          <a:bodyPr wrap="square" rtlCol="0">
            <a:spAutoFit/>
          </a:bodyPr>
          <a:lstStyle/>
          <a:p>
            <a:r>
              <a:rPr lang="en-US" altLang="zh-TW" sz="2800" dirty="0"/>
              <a:t>Cost can be Euclidean distance or cross entropy of the network output and target </a:t>
            </a:r>
            <a:endParaRPr lang="zh-TW" altLang="en-US" sz="2800" dirty="0"/>
          </a:p>
        </p:txBody>
      </p:sp>
      <mc:AlternateContent xmlns:mc="http://schemas.openxmlformats.org/markup-compatibility/2006" xmlns:a14="http://schemas.microsoft.com/office/drawing/2010/main">
        <mc:Choice Requires="a14">
          <p:sp>
            <p:nvSpPr>
              <p:cNvPr id="119" name="文字方塊 118"/>
              <p:cNvSpPr txBox="1"/>
              <p:nvPr/>
            </p:nvSpPr>
            <p:spPr>
              <a:xfrm>
                <a:off x="2589854" y="521897"/>
                <a:ext cx="6097064" cy="954107"/>
              </a:xfrm>
              <a:prstGeom prst="rect">
                <a:avLst/>
              </a:prstGeom>
              <a:noFill/>
            </p:spPr>
            <p:txBody>
              <a:bodyPr wrap="square" rtlCol="0">
                <a:spAutoFit/>
              </a:bodyPr>
              <a:lstStyle/>
              <a:p>
                <a:r>
                  <a:rPr lang="en-US" altLang="zh-TW" sz="2800" dirty="0"/>
                  <a:t>Given a set of network parameters </a:t>
                </a:r>
                <a14:m>
                  <m:oMath xmlns:m="http://schemas.openxmlformats.org/officeDocument/2006/math">
                    <m:r>
                      <a:rPr lang="zh-TW" altLang="en-US" sz="2800" i="1">
                        <a:latin typeface="Cambria Math" panose="02040503050406030204" pitchFamily="18" charset="0"/>
                      </a:rPr>
                      <m:t>𝜃</m:t>
                    </m:r>
                  </m:oMath>
                </a14:m>
                <a:r>
                  <a:rPr lang="en-US" altLang="zh-TW" sz="2800" dirty="0"/>
                  <a:t>, each example has a cost value. </a:t>
                </a:r>
                <a:endParaRPr lang="zh-TW" altLang="en-US" sz="2800" dirty="0"/>
              </a:p>
            </p:txBody>
          </p:sp>
        </mc:Choice>
        <mc:Fallback xmlns="">
          <p:sp>
            <p:nvSpPr>
              <p:cNvPr id="119" name="文字方塊 118"/>
              <p:cNvSpPr txBox="1">
                <a:spLocks noRot="1" noChangeAspect="1" noMove="1" noResize="1" noEditPoints="1" noAdjustHandles="1" noChangeArrowheads="1" noChangeShapeType="1" noTextEdit="1"/>
              </p:cNvSpPr>
              <p:nvPr/>
            </p:nvSpPr>
            <p:spPr>
              <a:xfrm>
                <a:off x="2589854" y="521897"/>
                <a:ext cx="6097064" cy="954107"/>
              </a:xfrm>
              <a:prstGeom prst="rect">
                <a:avLst/>
              </a:prstGeom>
              <a:blipFill rotWithShape="0">
                <a:blip r:embed="rId11"/>
                <a:stretch>
                  <a:fillRect l="-2100" t="-6410" b="-17949"/>
                </a:stretch>
              </a:blipFill>
            </p:spPr>
            <p:txBody>
              <a:bodyPr/>
              <a:lstStyle/>
              <a:p>
                <a:r>
                  <a:rPr lang="zh-TW" altLang="en-US">
                    <a:noFill/>
                  </a:rPr>
                  <a:t> </a:t>
                </a:r>
              </a:p>
            </p:txBody>
          </p:sp>
        </mc:Fallback>
      </mc:AlternateContent>
      <p:sp>
        <p:nvSpPr>
          <p:cNvPr id="3" name="矩形 2"/>
          <p:cNvSpPr/>
          <p:nvPr/>
        </p:nvSpPr>
        <p:spPr>
          <a:xfrm>
            <a:off x="7817449" y="5341282"/>
            <a:ext cx="930639"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dirty="0"/>
              <a:t>target</a:t>
            </a:r>
            <a:endParaRPr lang="zh-TW" altLang="en-US" sz="2400" dirty="0"/>
          </a:p>
        </p:txBody>
      </p:sp>
      <mc:AlternateContent xmlns:mc="http://schemas.openxmlformats.org/markup-compatibility/2006" xmlns:a14="http://schemas.microsoft.com/office/drawing/2010/main">
        <mc:Choice Requires="a14">
          <p:sp>
            <p:nvSpPr>
              <p:cNvPr id="7" name="文字方塊 6"/>
              <p:cNvSpPr txBox="1"/>
              <p:nvPr/>
            </p:nvSpPr>
            <p:spPr>
              <a:xfrm>
                <a:off x="6937189" y="4559415"/>
                <a:ext cx="79053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𝜃</m:t>
                      </m:r>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6937189" y="4559415"/>
                <a:ext cx="790537" cy="430887"/>
              </a:xfrm>
              <a:prstGeom prst="rect">
                <a:avLst/>
              </a:prstGeom>
              <a:blipFill rotWithShape="0">
                <a:blip r:embed="rId12"/>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1367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97" grpId="0" animBg="1"/>
      <p:bldP spid="100" grpId="0" animBg="1"/>
      <p:bldP spid="101" grpId="0" animBg="1"/>
      <p:bldP spid="103" grpId="0"/>
      <p:bldP spid="115" grpId="0" animBg="1"/>
      <p:bldP spid="117" grpId="0"/>
      <p:bldP spid="119" grpId="0"/>
      <p:bldP spid="3" grpId="0" animBg="1"/>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Total Cost</a:t>
            </a:r>
            <a:endParaRPr lang="zh-TW" altLang="en-US" dirty="0"/>
          </a:p>
        </p:txBody>
      </p:sp>
      <p:grpSp>
        <p:nvGrpSpPr>
          <p:cNvPr id="18" name="群組 17"/>
          <p:cNvGrpSpPr/>
          <p:nvPr/>
        </p:nvGrpSpPr>
        <p:grpSpPr>
          <a:xfrm>
            <a:off x="1727768" y="2298174"/>
            <a:ext cx="421911" cy="671513"/>
            <a:chOff x="510563" y="3417283"/>
            <a:chExt cx="421911" cy="671513"/>
          </a:xfrm>
        </p:grpSpPr>
        <p:sp>
          <p:nvSpPr>
            <p:cNvPr id="19" name="矩形 18"/>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0" name="矩形 19"/>
            <p:cNvSpPr/>
            <p:nvPr/>
          </p:nvSpPr>
          <p:spPr>
            <a:xfrm>
              <a:off x="510563" y="3522206"/>
              <a:ext cx="421911" cy="461665"/>
            </a:xfrm>
            <a:prstGeom prst="rect">
              <a:avLst/>
            </a:prstGeom>
          </p:spPr>
          <p:txBody>
            <a:bodyPr wrap="none">
              <a:spAutoFit/>
            </a:bodyPr>
            <a:lstStyle/>
            <a:p>
              <a:pPr algn="ctr"/>
              <a:r>
                <a:rPr lang="en-US" altLang="zh-TW" sz="2400" dirty="0"/>
                <a:t>x</a:t>
              </a:r>
              <a:r>
                <a:rPr lang="en-US" altLang="zh-TW" sz="2400" baseline="30000" dirty="0"/>
                <a:t>1</a:t>
              </a:r>
              <a:endParaRPr lang="zh-TW" altLang="en-US" sz="2400" baseline="30000" dirty="0"/>
            </a:p>
          </p:txBody>
        </p:sp>
      </p:grpSp>
      <p:grpSp>
        <p:nvGrpSpPr>
          <p:cNvPr id="21" name="群組 20"/>
          <p:cNvGrpSpPr/>
          <p:nvPr/>
        </p:nvGrpSpPr>
        <p:grpSpPr>
          <a:xfrm>
            <a:off x="1727768" y="3245279"/>
            <a:ext cx="421910" cy="671513"/>
            <a:chOff x="510564" y="3417283"/>
            <a:chExt cx="421910" cy="671513"/>
          </a:xfrm>
        </p:grpSpPr>
        <p:sp>
          <p:nvSpPr>
            <p:cNvPr id="22" name="矩形 21"/>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3" name="矩形 22"/>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2</a:t>
              </a:r>
              <a:endParaRPr lang="zh-TW" altLang="en-US" sz="2400" baseline="30000" dirty="0"/>
            </a:p>
          </p:txBody>
        </p:sp>
      </p:grpSp>
      <p:grpSp>
        <p:nvGrpSpPr>
          <p:cNvPr id="24" name="群組 23"/>
          <p:cNvGrpSpPr/>
          <p:nvPr/>
        </p:nvGrpSpPr>
        <p:grpSpPr>
          <a:xfrm>
            <a:off x="1723759" y="5606623"/>
            <a:ext cx="429926" cy="671513"/>
            <a:chOff x="506555" y="3417283"/>
            <a:chExt cx="429926" cy="671513"/>
          </a:xfrm>
        </p:grpSpPr>
        <p:sp>
          <p:nvSpPr>
            <p:cNvPr id="25" name="矩形 2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6" name="矩形 25"/>
            <p:cNvSpPr/>
            <p:nvPr/>
          </p:nvSpPr>
          <p:spPr>
            <a:xfrm>
              <a:off x="506555" y="3522206"/>
              <a:ext cx="429926" cy="461665"/>
            </a:xfrm>
            <a:prstGeom prst="rect">
              <a:avLst/>
            </a:prstGeom>
          </p:spPr>
          <p:txBody>
            <a:bodyPr wrap="none">
              <a:spAutoFit/>
            </a:bodyPr>
            <a:lstStyle/>
            <a:p>
              <a:pPr algn="ctr"/>
              <a:r>
                <a:rPr lang="en-US" altLang="zh-TW" sz="2400" dirty="0" err="1"/>
                <a:t>x</a:t>
              </a:r>
              <a:r>
                <a:rPr lang="en-US" altLang="zh-TW" sz="2400" baseline="30000" dirty="0" err="1"/>
                <a:t>R</a:t>
              </a:r>
              <a:endParaRPr lang="zh-TW" altLang="en-US" sz="2400" baseline="30000" dirty="0"/>
            </a:p>
          </p:txBody>
        </p:sp>
      </p:grpSp>
      <p:sp>
        <p:nvSpPr>
          <p:cNvPr id="27" name="矩形 26"/>
          <p:cNvSpPr/>
          <p:nvPr/>
        </p:nvSpPr>
        <p:spPr>
          <a:xfrm>
            <a:off x="2527693" y="2300745"/>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28" name="矩形 27"/>
          <p:cNvSpPr/>
          <p:nvPr/>
        </p:nvSpPr>
        <p:spPr>
          <a:xfrm>
            <a:off x="2527693" y="3239455"/>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29" name="矩形 28"/>
          <p:cNvSpPr/>
          <p:nvPr/>
        </p:nvSpPr>
        <p:spPr>
          <a:xfrm>
            <a:off x="2527693" y="5594978"/>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30" name="文字方塊 29"/>
          <p:cNvSpPr txBox="1"/>
          <p:nvPr/>
        </p:nvSpPr>
        <p:spPr>
          <a:xfrm rot="5400000">
            <a:off x="1585319" y="4930674"/>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文字方塊 30"/>
          <p:cNvSpPr txBox="1"/>
          <p:nvPr/>
        </p:nvSpPr>
        <p:spPr>
          <a:xfrm rot="5400000">
            <a:off x="2658584" y="4919031"/>
            <a:ext cx="828675"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2" name="直線單箭頭接點 31"/>
          <p:cNvCxnSpPr/>
          <p:nvPr/>
        </p:nvCxnSpPr>
        <p:spPr>
          <a:xfrm flipV="1">
            <a:off x="2096310" y="263392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2093349" y="3581034"/>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2093348" y="5936557"/>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3496559" y="2628722"/>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3493598" y="3575827"/>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3493597" y="5931350"/>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3895074" y="2298174"/>
            <a:ext cx="428323" cy="671513"/>
            <a:chOff x="507357" y="3417283"/>
            <a:chExt cx="428323" cy="671513"/>
          </a:xfrm>
        </p:grpSpPr>
        <p:sp>
          <p:nvSpPr>
            <p:cNvPr id="39" name="矩形 38"/>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0" name="矩形 39"/>
            <p:cNvSpPr/>
            <p:nvPr/>
          </p:nvSpPr>
          <p:spPr>
            <a:xfrm>
              <a:off x="507357" y="3522206"/>
              <a:ext cx="428323" cy="461665"/>
            </a:xfrm>
            <a:prstGeom prst="rect">
              <a:avLst/>
            </a:prstGeom>
          </p:spPr>
          <p:txBody>
            <a:bodyPr wrap="none">
              <a:spAutoFit/>
            </a:bodyPr>
            <a:lstStyle/>
            <a:p>
              <a:pPr algn="ctr"/>
              <a:r>
                <a:rPr lang="en-US" altLang="zh-TW" sz="2400" dirty="0"/>
                <a:t>y</a:t>
              </a:r>
              <a:r>
                <a:rPr lang="en-US" altLang="zh-TW" sz="2400" baseline="30000" dirty="0"/>
                <a:t>1</a:t>
              </a:r>
              <a:endParaRPr lang="zh-TW" altLang="en-US" sz="2400" baseline="30000" dirty="0"/>
            </a:p>
          </p:txBody>
        </p:sp>
      </p:grpSp>
      <p:grpSp>
        <p:nvGrpSpPr>
          <p:cNvPr id="41" name="群組 40"/>
          <p:cNvGrpSpPr/>
          <p:nvPr/>
        </p:nvGrpSpPr>
        <p:grpSpPr>
          <a:xfrm>
            <a:off x="3895074" y="3245279"/>
            <a:ext cx="428323" cy="671513"/>
            <a:chOff x="507358" y="3417283"/>
            <a:chExt cx="428323" cy="671513"/>
          </a:xfrm>
        </p:grpSpPr>
        <p:sp>
          <p:nvSpPr>
            <p:cNvPr id="42" name="矩形 41"/>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3" name="矩形 42"/>
            <p:cNvSpPr/>
            <p:nvPr/>
          </p:nvSpPr>
          <p:spPr>
            <a:xfrm>
              <a:off x="507358" y="3522206"/>
              <a:ext cx="428323" cy="461665"/>
            </a:xfrm>
            <a:prstGeom prst="rect">
              <a:avLst/>
            </a:prstGeom>
          </p:spPr>
          <p:txBody>
            <a:bodyPr wrap="none">
              <a:spAutoFit/>
            </a:bodyPr>
            <a:lstStyle/>
            <a:p>
              <a:pPr algn="ctr"/>
              <a:r>
                <a:rPr lang="en-US" altLang="zh-TW" sz="2400" dirty="0"/>
                <a:t>y</a:t>
              </a:r>
              <a:r>
                <a:rPr lang="en-US" altLang="zh-TW" sz="2400" baseline="30000" dirty="0"/>
                <a:t>2</a:t>
              </a:r>
              <a:endParaRPr lang="zh-TW" altLang="en-US" sz="2400" baseline="30000" dirty="0"/>
            </a:p>
          </p:txBody>
        </p:sp>
      </p:grpSp>
      <p:grpSp>
        <p:nvGrpSpPr>
          <p:cNvPr id="44" name="群組 43"/>
          <p:cNvGrpSpPr/>
          <p:nvPr/>
        </p:nvGrpSpPr>
        <p:grpSpPr>
          <a:xfrm>
            <a:off x="3891065" y="5606623"/>
            <a:ext cx="436338" cy="671513"/>
            <a:chOff x="503349" y="3417283"/>
            <a:chExt cx="436338" cy="671513"/>
          </a:xfrm>
        </p:grpSpPr>
        <p:sp>
          <p:nvSpPr>
            <p:cNvPr id="45" name="矩形 44"/>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6" name="矩形 45"/>
            <p:cNvSpPr/>
            <p:nvPr/>
          </p:nvSpPr>
          <p:spPr>
            <a:xfrm>
              <a:off x="503349" y="3522206"/>
              <a:ext cx="436338" cy="461665"/>
            </a:xfrm>
            <a:prstGeom prst="rect">
              <a:avLst/>
            </a:prstGeom>
          </p:spPr>
          <p:txBody>
            <a:bodyPr wrap="none">
              <a:spAutoFit/>
            </a:bodyPr>
            <a:lstStyle/>
            <a:p>
              <a:pPr algn="ctr"/>
              <a:r>
                <a:rPr lang="en-US" altLang="zh-TW" sz="2400" dirty="0" err="1"/>
                <a:t>y</a:t>
              </a:r>
              <a:r>
                <a:rPr lang="en-US" altLang="zh-TW" sz="2400" baseline="30000" dirty="0" err="1"/>
                <a:t>R</a:t>
              </a:r>
              <a:endParaRPr lang="zh-TW" altLang="en-US" sz="2400" baseline="30000" dirty="0"/>
            </a:p>
          </p:txBody>
        </p:sp>
      </p:grpSp>
      <p:sp>
        <p:nvSpPr>
          <p:cNvPr id="47" name="矩形 46"/>
          <p:cNvSpPr/>
          <p:nvPr/>
        </p:nvSpPr>
        <p:spPr>
          <a:xfrm>
            <a:off x="4913118" y="2298174"/>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48" name="矩形 47"/>
          <p:cNvSpPr/>
          <p:nvPr/>
        </p:nvSpPr>
        <p:spPr>
          <a:xfrm>
            <a:off x="4913117" y="3245279"/>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49" name="矩形 48"/>
          <p:cNvSpPr/>
          <p:nvPr/>
        </p:nvSpPr>
        <p:spPr>
          <a:xfrm>
            <a:off x="4913117" y="5606623"/>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50" name="文字方塊 49"/>
              <p:cNvSpPr txBox="1"/>
              <p:nvPr/>
            </p:nvSpPr>
            <p:spPr>
              <a:xfrm>
                <a:off x="4902677" y="2471777"/>
                <a:ext cx="3914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4902677" y="2471777"/>
                <a:ext cx="391454" cy="369332"/>
              </a:xfrm>
              <a:prstGeom prst="rect">
                <a:avLst/>
              </a:prstGeom>
              <a:blipFill rotWithShape="0">
                <a:blip r:embed="rId3"/>
                <a:stretch>
                  <a:fillRect l="-18750" t="-16393" r="-50000"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p:cNvSpPr txBox="1"/>
              <p:nvPr/>
            </p:nvSpPr>
            <p:spPr>
              <a:xfrm>
                <a:off x="4913117" y="3407287"/>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4913117" y="3407287"/>
                <a:ext cx="398058" cy="369332"/>
              </a:xfrm>
              <a:prstGeom prst="rect">
                <a:avLst/>
              </a:prstGeom>
              <a:blipFill rotWithShape="0">
                <a:blip r:embed="rId4"/>
                <a:stretch>
                  <a:fillRect l="-18462" t="-18033" r="-47692"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p:cNvSpPr txBox="1"/>
              <p:nvPr/>
            </p:nvSpPr>
            <p:spPr>
              <a:xfrm>
                <a:off x="4888687" y="5803879"/>
                <a:ext cx="4224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𝑅</m:t>
                          </m:r>
                        </m:sup>
                      </m:sSup>
                    </m:oMath>
                  </m:oMathPara>
                </a14:m>
                <a:endParaRPr lang="zh-TW" altLang="en-US" sz="2400" dirty="0"/>
              </a:p>
            </p:txBody>
          </p:sp>
        </mc:Choice>
        <mc:Fallback xmlns="">
          <p:sp>
            <p:nvSpPr>
              <p:cNvPr id="52" name="文字方塊 51"/>
              <p:cNvSpPr txBox="1">
                <a:spLocks noRot="1" noChangeAspect="1" noMove="1" noResize="1" noEditPoints="1" noAdjustHandles="1" noChangeArrowheads="1" noChangeShapeType="1" noTextEdit="1"/>
              </p:cNvSpPr>
              <p:nvPr/>
            </p:nvSpPr>
            <p:spPr>
              <a:xfrm>
                <a:off x="4888687" y="5803879"/>
                <a:ext cx="422488" cy="369332"/>
              </a:xfrm>
              <a:prstGeom prst="rect">
                <a:avLst/>
              </a:prstGeom>
              <a:blipFill rotWithShape="0">
                <a:blip r:embed="rId5"/>
                <a:stretch>
                  <a:fillRect l="-17391" t="-16393" r="-44928" b="-24590"/>
                </a:stretch>
              </a:blipFill>
            </p:spPr>
            <p:txBody>
              <a:bodyPr/>
              <a:lstStyle/>
              <a:p>
                <a:r>
                  <a:rPr lang="zh-TW" altLang="en-US">
                    <a:noFill/>
                  </a:rPr>
                  <a:t> </a:t>
                </a:r>
              </a:p>
            </p:txBody>
          </p:sp>
        </mc:Fallback>
      </mc:AlternateContent>
      <p:sp>
        <p:nvSpPr>
          <p:cNvPr id="53" name="左-右雙向箭號 52"/>
          <p:cNvSpPr/>
          <p:nvPr/>
        </p:nvSpPr>
        <p:spPr>
          <a:xfrm>
            <a:off x="4254704" y="2590148"/>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4" name="左-右雙向箭號 53"/>
          <p:cNvSpPr/>
          <p:nvPr/>
        </p:nvSpPr>
        <p:spPr>
          <a:xfrm>
            <a:off x="4249342" y="3510848"/>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5" name="左-右雙向箭號 54"/>
          <p:cNvSpPr/>
          <p:nvPr/>
        </p:nvSpPr>
        <p:spPr>
          <a:xfrm>
            <a:off x="4249276" y="5851855"/>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6" name="文字方塊 55"/>
              <p:cNvSpPr txBox="1"/>
              <p:nvPr/>
            </p:nvSpPr>
            <p:spPr>
              <a:xfrm>
                <a:off x="4161190" y="2830046"/>
                <a:ext cx="7882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𝐿</m:t>
                          </m:r>
                        </m:e>
                        <m:sup>
                          <m:r>
                            <a:rPr lang="en-US" altLang="zh-TW" sz="2400" b="0" i="1" smtClean="0">
                              <a:latin typeface="Cambria Math" panose="02040503050406030204" pitchFamily="18" charset="0"/>
                            </a:rPr>
                            <m:t>1</m:t>
                          </m:r>
                        </m:sup>
                      </m:sSup>
                      <m:d>
                        <m:dPr>
                          <m:ctrlPr>
                            <a:rPr lang="en-US" altLang="zh-TW" sz="2400" b="0" i="1" smtClean="0">
                              <a:latin typeface="Cambria Math" panose="02040503050406030204" pitchFamily="18" charset="0"/>
                            </a:rPr>
                          </m:ctrlPr>
                        </m:dPr>
                        <m:e>
                          <m:r>
                            <a:rPr lang="zh-TW" altLang="en-US" sz="2400" b="0" i="1" smtClean="0">
                              <a:latin typeface="Cambria Math" panose="02040503050406030204" pitchFamily="18" charset="0"/>
                            </a:rPr>
                            <m:t>𝜃</m:t>
                          </m:r>
                        </m:e>
                      </m:d>
                    </m:oMath>
                  </m:oMathPara>
                </a14:m>
                <a:endParaRPr lang="zh-TW" altLang="en-US" sz="24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4161190" y="2830046"/>
                <a:ext cx="788293" cy="369332"/>
              </a:xfrm>
              <a:prstGeom prst="rect">
                <a:avLst/>
              </a:prstGeom>
              <a:blipFill rotWithShape="0">
                <a:blip r:embed="rId6"/>
                <a:stretch>
                  <a:fillRect l="-9302" b="-6557"/>
                </a:stretch>
              </a:blipFill>
            </p:spPr>
            <p:txBody>
              <a:bodyPr/>
              <a:lstStyle/>
              <a:p>
                <a:r>
                  <a:rPr lang="zh-TW" altLang="en-US">
                    <a:noFill/>
                  </a:rPr>
                  <a:t> </a:t>
                </a:r>
              </a:p>
            </p:txBody>
          </p:sp>
        </mc:Fallback>
      </mc:AlternateContent>
      <p:sp>
        <p:nvSpPr>
          <p:cNvPr id="59" name="文字方塊 58"/>
          <p:cNvSpPr txBox="1"/>
          <p:nvPr/>
        </p:nvSpPr>
        <p:spPr>
          <a:xfrm rot="5400000">
            <a:off x="3746853" y="4967195"/>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0" name="文字方塊 59"/>
          <p:cNvSpPr txBox="1"/>
          <p:nvPr/>
        </p:nvSpPr>
        <p:spPr>
          <a:xfrm rot="5400000">
            <a:off x="4749949" y="4954287"/>
            <a:ext cx="82867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64" name="群組 63"/>
          <p:cNvGrpSpPr/>
          <p:nvPr/>
        </p:nvGrpSpPr>
        <p:grpSpPr>
          <a:xfrm>
            <a:off x="1724616" y="4152253"/>
            <a:ext cx="421910" cy="671513"/>
            <a:chOff x="510564" y="3417283"/>
            <a:chExt cx="421910" cy="671513"/>
          </a:xfrm>
        </p:grpSpPr>
        <p:sp>
          <p:nvSpPr>
            <p:cNvPr id="65" name="矩形 6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66" name="矩形 65"/>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3</a:t>
              </a:r>
              <a:endParaRPr lang="zh-TW" altLang="en-US" sz="2400" baseline="30000" dirty="0"/>
            </a:p>
          </p:txBody>
        </p:sp>
      </p:grpSp>
      <p:sp>
        <p:nvSpPr>
          <p:cNvPr id="67" name="矩形 66"/>
          <p:cNvSpPr/>
          <p:nvPr/>
        </p:nvSpPr>
        <p:spPr>
          <a:xfrm>
            <a:off x="2524541" y="4146429"/>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68" name="直線單箭頭接點 67"/>
          <p:cNvCxnSpPr/>
          <p:nvPr/>
        </p:nvCxnSpPr>
        <p:spPr>
          <a:xfrm flipV="1">
            <a:off x="2090197" y="4488008"/>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3490446" y="448280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群組 69"/>
          <p:cNvGrpSpPr/>
          <p:nvPr/>
        </p:nvGrpSpPr>
        <p:grpSpPr>
          <a:xfrm>
            <a:off x="3891923" y="4152253"/>
            <a:ext cx="428322" cy="671513"/>
            <a:chOff x="507359" y="3417283"/>
            <a:chExt cx="428322" cy="671513"/>
          </a:xfrm>
        </p:grpSpPr>
        <p:sp>
          <p:nvSpPr>
            <p:cNvPr id="71" name="矩形 70"/>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2" name="矩形 71"/>
            <p:cNvSpPr/>
            <p:nvPr/>
          </p:nvSpPr>
          <p:spPr>
            <a:xfrm>
              <a:off x="507359" y="3522206"/>
              <a:ext cx="428322" cy="461665"/>
            </a:xfrm>
            <a:prstGeom prst="rect">
              <a:avLst/>
            </a:prstGeom>
          </p:spPr>
          <p:txBody>
            <a:bodyPr wrap="none">
              <a:spAutoFit/>
            </a:bodyPr>
            <a:lstStyle/>
            <a:p>
              <a:pPr algn="ctr"/>
              <a:r>
                <a:rPr lang="en-US" altLang="zh-TW" sz="2400" dirty="0"/>
                <a:t>y</a:t>
              </a:r>
              <a:r>
                <a:rPr lang="en-US" altLang="zh-TW" sz="2400" baseline="30000" dirty="0"/>
                <a:t>3</a:t>
              </a:r>
              <a:endParaRPr lang="zh-TW" altLang="en-US" sz="2400" baseline="30000" dirty="0"/>
            </a:p>
          </p:txBody>
        </p:sp>
      </p:grpSp>
      <p:sp>
        <p:nvSpPr>
          <p:cNvPr id="73" name="矩形 72"/>
          <p:cNvSpPr/>
          <p:nvPr/>
        </p:nvSpPr>
        <p:spPr>
          <a:xfrm>
            <a:off x="4909965" y="4152253"/>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74" name="文字方塊 73"/>
              <p:cNvSpPr txBox="1"/>
              <p:nvPr/>
            </p:nvSpPr>
            <p:spPr>
              <a:xfrm>
                <a:off x="4909965" y="4314261"/>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3</m:t>
                          </m:r>
                        </m:sup>
                      </m:sSup>
                    </m:oMath>
                  </m:oMathPara>
                </a14:m>
                <a:endParaRPr lang="zh-TW" altLang="en-US" sz="2400" dirty="0"/>
              </a:p>
            </p:txBody>
          </p:sp>
        </mc:Choice>
        <mc:Fallback xmlns="">
          <p:sp>
            <p:nvSpPr>
              <p:cNvPr id="74" name="文字方塊 73"/>
              <p:cNvSpPr txBox="1">
                <a:spLocks noRot="1" noChangeAspect="1" noMove="1" noResize="1" noEditPoints="1" noAdjustHandles="1" noChangeArrowheads="1" noChangeShapeType="1" noTextEdit="1"/>
              </p:cNvSpPr>
              <p:nvPr/>
            </p:nvSpPr>
            <p:spPr>
              <a:xfrm>
                <a:off x="4909965" y="4314261"/>
                <a:ext cx="398058" cy="369332"/>
              </a:xfrm>
              <a:prstGeom prst="rect">
                <a:avLst/>
              </a:prstGeom>
              <a:blipFill rotWithShape="0">
                <a:blip r:embed="rId7"/>
                <a:stretch>
                  <a:fillRect l="-18182" t="-18333" r="-46970" b="-26667"/>
                </a:stretch>
              </a:blipFill>
            </p:spPr>
            <p:txBody>
              <a:bodyPr/>
              <a:lstStyle/>
              <a:p>
                <a:r>
                  <a:rPr lang="zh-TW" altLang="en-US">
                    <a:noFill/>
                  </a:rPr>
                  <a:t> </a:t>
                </a:r>
              </a:p>
            </p:txBody>
          </p:sp>
        </mc:Fallback>
      </mc:AlternateContent>
      <p:sp>
        <p:nvSpPr>
          <p:cNvPr id="75" name="左-右雙向箭號 74"/>
          <p:cNvSpPr/>
          <p:nvPr/>
        </p:nvSpPr>
        <p:spPr>
          <a:xfrm>
            <a:off x="4246190" y="4417822"/>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p:cNvSpPr txBox="1"/>
          <p:nvPr/>
        </p:nvSpPr>
        <p:spPr>
          <a:xfrm>
            <a:off x="508787" y="1640875"/>
            <a:ext cx="3580190" cy="523220"/>
          </a:xfrm>
          <a:prstGeom prst="rect">
            <a:avLst/>
          </a:prstGeom>
          <a:noFill/>
        </p:spPr>
        <p:txBody>
          <a:bodyPr wrap="square" rtlCol="0">
            <a:spAutoFit/>
          </a:bodyPr>
          <a:lstStyle/>
          <a:p>
            <a:r>
              <a:rPr lang="en-US" altLang="zh-TW" sz="2800" dirty="0"/>
              <a:t>For all training data …</a:t>
            </a:r>
            <a:endParaRPr lang="zh-TW" altLang="en-US" sz="2800" dirty="0"/>
          </a:p>
        </p:txBody>
      </p:sp>
      <p:pic>
        <p:nvPicPr>
          <p:cNvPr id="90" name="圖片 89"/>
          <p:cNvPicPr preferRelativeResize="0">
            <a:picLocks/>
          </p:cNvPicPr>
          <p:nvPr/>
        </p:nvPicPr>
        <p:blipFill>
          <a:blip r:embed="rId8"/>
          <a:stretch>
            <a:fillRect/>
          </a:stretch>
        </p:blipFill>
        <p:spPr>
          <a:xfrm>
            <a:off x="915322" y="2314599"/>
            <a:ext cx="720000" cy="720000"/>
          </a:xfrm>
          <a:prstGeom prst="rect">
            <a:avLst/>
          </a:prstGeom>
          <a:ln w="38100">
            <a:solidFill>
              <a:schemeClr val="tx1"/>
            </a:solidFill>
          </a:ln>
        </p:spPr>
      </p:pic>
      <p:pic>
        <p:nvPicPr>
          <p:cNvPr id="92" name="圖片 91"/>
          <p:cNvPicPr preferRelativeResize="0">
            <a:picLocks/>
          </p:cNvPicPr>
          <p:nvPr/>
        </p:nvPicPr>
        <p:blipFill>
          <a:blip r:embed="rId9"/>
          <a:stretch>
            <a:fillRect/>
          </a:stretch>
        </p:blipFill>
        <p:spPr>
          <a:xfrm>
            <a:off x="894572" y="3258994"/>
            <a:ext cx="720000" cy="720000"/>
          </a:xfrm>
          <a:prstGeom prst="rect">
            <a:avLst/>
          </a:prstGeom>
          <a:ln w="38100">
            <a:solidFill>
              <a:schemeClr val="tx1"/>
            </a:solidFill>
          </a:ln>
        </p:spPr>
      </p:pic>
      <p:pic>
        <p:nvPicPr>
          <p:cNvPr id="93" name="圖片 92"/>
          <p:cNvPicPr preferRelativeResize="0">
            <a:picLocks/>
          </p:cNvPicPr>
          <p:nvPr/>
        </p:nvPicPr>
        <p:blipFill>
          <a:blip r:embed="rId10"/>
          <a:stretch>
            <a:fillRect/>
          </a:stretch>
        </p:blipFill>
        <p:spPr>
          <a:xfrm>
            <a:off x="894572" y="4139587"/>
            <a:ext cx="720000" cy="720000"/>
          </a:xfrm>
          <a:prstGeom prst="rect">
            <a:avLst/>
          </a:prstGeom>
          <a:ln w="38100">
            <a:solidFill>
              <a:schemeClr val="tx1"/>
            </a:solidFill>
          </a:ln>
        </p:spPr>
      </p:pic>
      <p:pic>
        <p:nvPicPr>
          <p:cNvPr id="94" name="圖片 93"/>
          <p:cNvPicPr preferRelativeResize="0">
            <a:picLocks/>
          </p:cNvPicPr>
          <p:nvPr/>
        </p:nvPicPr>
        <p:blipFill>
          <a:blip r:embed="rId11"/>
          <a:stretch>
            <a:fillRect/>
          </a:stretch>
        </p:blipFill>
        <p:spPr>
          <a:xfrm>
            <a:off x="894572" y="5594978"/>
            <a:ext cx="720000" cy="720000"/>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7" name="文字方塊 6"/>
              <p:cNvSpPr txBox="1"/>
              <p:nvPr/>
            </p:nvSpPr>
            <p:spPr>
              <a:xfrm>
                <a:off x="6115440" y="2164095"/>
                <a:ext cx="2683940" cy="12092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𝐶</m:t>
                      </m:r>
                      <m:d>
                        <m:dPr>
                          <m:ctrlPr>
                            <a:rPr lang="en-US" altLang="zh-TW" sz="2800" b="0" i="1" smtClean="0">
                              <a:latin typeface="Cambria Math" panose="02040503050406030204" pitchFamily="18" charset="0"/>
                            </a:rPr>
                          </m:ctrlPr>
                        </m:dPr>
                        <m:e>
                          <m:r>
                            <a:rPr lang="zh-TW" altLang="en-US" sz="2800" b="0" i="1" smtClean="0">
                              <a:latin typeface="Cambria Math" panose="02040503050406030204" pitchFamily="18" charset="0"/>
                            </a:rPr>
                            <m:t>𝜃</m:t>
                          </m:r>
                        </m:e>
                      </m:d>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𝑟</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𝑅</m:t>
                          </m:r>
                        </m:sup>
                        <m:e>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𝐿</m:t>
                              </m:r>
                            </m:e>
                            <m:sup>
                              <m:r>
                                <a:rPr lang="en-US" altLang="zh-TW" sz="2800" b="0" i="1" smtClean="0">
                                  <a:latin typeface="Cambria Math" panose="02040503050406030204" pitchFamily="18" charset="0"/>
                                </a:rPr>
                                <m:t>𝑟</m:t>
                              </m:r>
                            </m:sup>
                          </m:sSup>
                          <m:d>
                            <m:dPr>
                              <m:ctrlPr>
                                <a:rPr lang="en-US" altLang="zh-TW" sz="2800" i="1">
                                  <a:latin typeface="Cambria Math" panose="02040503050406030204" pitchFamily="18" charset="0"/>
                                </a:rPr>
                              </m:ctrlPr>
                            </m:dPr>
                            <m:e>
                              <m:r>
                                <a:rPr lang="zh-TW" altLang="en-US" sz="2800" i="1" smtClean="0">
                                  <a:latin typeface="Cambria Math" panose="02040503050406030204" pitchFamily="18" charset="0"/>
                                </a:rPr>
                                <m:t>𝜃</m:t>
                              </m:r>
                            </m:e>
                          </m:d>
                        </m:e>
                      </m:nary>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6115440" y="2164095"/>
                <a:ext cx="2683940" cy="1209242"/>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文字方塊 94"/>
              <p:cNvSpPr txBox="1"/>
              <p:nvPr/>
            </p:nvSpPr>
            <p:spPr>
              <a:xfrm>
                <a:off x="5658933" y="4938976"/>
                <a:ext cx="3122536" cy="1408334"/>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Find the network parameters </a:t>
                </a:r>
                <a14:m>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𝜃</m:t>
                        </m:r>
                      </m:e>
                      <m:sup>
                        <m:r>
                          <a:rPr lang="en-US" altLang="zh-TW" sz="2800" b="0" i="1" smtClean="0">
                            <a:latin typeface="Cambria Math" panose="02040503050406030204" pitchFamily="18" charset="0"/>
                          </a:rPr>
                          <m:t>∗</m:t>
                        </m:r>
                      </m:sup>
                    </m:sSup>
                  </m:oMath>
                </a14:m>
                <a:r>
                  <a:rPr lang="en-US" altLang="zh-TW" sz="2800" dirty="0"/>
                  <a:t> that minimize this value</a:t>
                </a:r>
                <a:endParaRPr lang="zh-TW" altLang="en-US" sz="2800" dirty="0"/>
              </a:p>
            </p:txBody>
          </p:sp>
        </mc:Choice>
        <mc:Fallback xmlns="">
          <p:sp>
            <p:nvSpPr>
              <p:cNvPr id="95" name="文字方塊 94"/>
              <p:cNvSpPr txBox="1">
                <a:spLocks noRot="1" noChangeAspect="1" noMove="1" noResize="1" noEditPoints="1" noAdjustHandles="1" noChangeArrowheads="1" noChangeShapeType="1" noTextEdit="1"/>
              </p:cNvSpPr>
              <p:nvPr/>
            </p:nvSpPr>
            <p:spPr>
              <a:xfrm>
                <a:off x="5658933" y="4938976"/>
                <a:ext cx="3122536" cy="1408334"/>
              </a:xfrm>
              <a:prstGeom prst="rect">
                <a:avLst/>
              </a:prstGeom>
              <a:blipFill rotWithShape="0">
                <a:blip r:embed="rId13"/>
                <a:stretch>
                  <a:fillRect/>
                </a:stretch>
              </a:blipFill>
            </p:spPr>
            <p:txBody>
              <a:bodyPr/>
              <a:lstStyle/>
              <a:p>
                <a:r>
                  <a:rPr lang="zh-TW" altLang="en-US">
                    <a:noFill/>
                  </a:rPr>
                  <a:t> </a:t>
                </a:r>
              </a:p>
            </p:txBody>
          </p:sp>
        </mc:Fallback>
      </mc:AlternateContent>
      <p:sp>
        <p:nvSpPr>
          <p:cNvPr id="77" name="文字方塊 76"/>
          <p:cNvSpPr txBox="1"/>
          <p:nvPr/>
        </p:nvSpPr>
        <p:spPr>
          <a:xfrm>
            <a:off x="5546325" y="1650744"/>
            <a:ext cx="1805606" cy="523220"/>
          </a:xfrm>
          <a:prstGeom prst="rect">
            <a:avLst/>
          </a:prstGeom>
          <a:noFill/>
        </p:spPr>
        <p:txBody>
          <a:bodyPr wrap="square" rtlCol="0">
            <a:spAutoFit/>
          </a:bodyPr>
          <a:lstStyle/>
          <a:p>
            <a:r>
              <a:rPr lang="en-US" altLang="zh-TW" sz="2800" dirty="0"/>
              <a:t>Total Cost:</a:t>
            </a:r>
            <a:endParaRPr lang="zh-TW" altLang="en-US" sz="2800" dirty="0"/>
          </a:p>
        </p:txBody>
      </p:sp>
      <mc:AlternateContent xmlns:mc="http://schemas.openxmlformats.org/markup-compatibility/2006" xmlns:a14="http://schemas.microsoft.com/office/drawing/2010/main">
        <mc:Choice Requires="a14">
          <p:sp>
            <p:nvSpPr>
              <p:cNvPr id="81" name="文字方塊 80"/>
              <p:cNvSpPr txBox="1"/>
              <p:nvPr/>
            </p:nvSpPr>
            <p:spPr>
              <a:xfrm>
                <a:off x="4163084" y="3717652"/>
                <a:ext cx="7948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𝐿</m:t>
                          </m:r>
                        </m:e>
                        <m:sup>
                          <m:r>
                            <a:rPr lang="en-US" altLang="zh-TW" sz="2400" b="0" i="1" smtClean="0">
                              <a:latin typeface="Cambria Math" panose="02040503050406030204" pitchFamily="18" charset="0"/>
                            </a:rPr>
                            <m:t>2</m:t>
                          </m:r>
                        </m:sup>
                      </m:sSup>
                      <m:d>
                        <m:dPr>
                          <m:ctrlPr>
                            <a:rPr lang="en-US" altLang="zh-TW" sz="2400" b="0" i="1" smtClean="0">
                              <a:latin typeface="Cambria Math" panose="02040503050406030204" pitchFamily="18" charset="0"/>
                            </a:rPr>
                          </m:ctrlPr>
                        </m:dPr>
                        <m:e>
                          <m:r>
                            <a:rPr lang="zh-TW" altLang="en-US" sz="2400" b="0" i="1" smtClean="0">
                              <a:latin typeface="Cambria Math" panose="02040503050406030204" pitchFamily="18" charset="0"/>
                            </a:rPr>
                            <m:t>𝜃</m:t>
                          </m:r>
                        </m:e>
                      </m:d>
                    </m:oMath>
                  </m:oMathPara>
                </a14:m>
                <a:endParaRPr lang="zh-TW" altLang="en-US" sz="2400" dirty="0"/>
              </a:p>
            </p:txBody>
          </p:sp>
        </mc:Choice>
        <mc:Fallback xmlns="">
          <p:sp>
            <p:nvSpPr>
              <p:cNvPr id="81" name="文字方塊 80"/>
              <p:cNvSpPr txBox="1">
                <a:spLocks noRot="1" noChangeAspect="1" noMove="1" noResize="1" noEditPoints="1" noAdjustHandles="1" noChangeArrowheads="1" noChangeShapeType="1" noTextEdit="1"/>
              </p:cNvSpPr>
              <p:nvPr/>
            </p:nvSpPr>
            <p:spPr>
              <a:xfrm>
                <a:off x="4163084" y="3717652"/>
                <a:ext cx="794898" cy="369332"/>
              </a:xfrm>
              <a:prstGeom prst="rect">
                <a:avLst/>
              </a:prstGeom>
              <a:blipFill rotWithShape="0">
                <a:blip r:embed="rId15"/>
                <a:stretch>
                  <a:fillRect l="-9231"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文字方塊 81"/>
              <p:cNvSpPr txBox="1"/>
              <p:nvPr/>
            </p:nvSpPr>
            <p:spPr>
              <a:xfrm>
                <a:off x="4150147" y="4724821"/>
                <a:ext cx="7948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𝐿</m:t>
                          </m:r>
                        </m:e>
                        <m:sup>
                          <m:r>
                            <a:rPr lang="en-US" altLang="zh-TW" sz="2400" b="0" i="1" smtClean="0">
                              <a:latin typeface="Cambria Math" panose="02040503050406030204" pitchFamily="18" charset="0"/>
                            </a:rPr>
                            <m:t>3</m:t>
                          </m:r>
                        </m:sup>
                      </m:sSup>
                      <m:d>
                        <m:dPr>
                          <m:ctrlPr>
                            <a:rPr lang="en-US" altLang="zh-TW" sz="2400" b="0" i="1" smtClean="0">
                              <a:latin typeface="Cambria Math" panose="02040503050406030204" pitchFamily="18" charset="0"/>
                            </a:rPr>
                          </m:ctrlPr>
                        </m:dPr>
                        <m:e>
                          <m:r>
                            <a:rPr lang="zh-TW" altLang="en-US" sz="2400" b="0" i="1" smtClean="0">
                              <a:latin typeface="Cambria Math" panose="02040503050406030204" pitchFamily="18" charset="0"/>
                            </a:rPr>
                            <m:t>𝜃</m:t>
                          </m:r>
                        </m:e>
                      </m:d>
                    </m:oMath>
                  </m:oMathPara>
                </a14:m>
                <a:endParaRPr lang="zh-TW" altLang="en-US" sz="2400" dirty="0"/>
              </a:p>
            </p:txBody>
          </p:sp>
        </mc:Choice>
        <mc:Fallback xmlns="">
          <p:sp>
            <p:nvSpPr>
              <p:cNvPr id="82" name="文字方塊 81"/>
              <p:cNvSpPr txBox="1">
                <a:spLocks noRot="1" noChangeAspect="1" noMove="1" noResize="1" noEditPoints="1" noAdjustHandles="1" noChangeArrowheads="1" noChangeShapeType="1" noTextEdit="1"/>
              </p:cNvSpPr>
              <p:nvPr/>
            </p:nvSpPr>
            <p:spPr>
              <a:xfrm>
                <a:off x="4150147" y="4724821"/>
                <a:ext cx="794898" cy="369332"/>
              </a:xfrm>
              <a:prstGeom prst="rect">
                <a:avLst/>
              </a:prstGeom>
              <a:blipFill rotWithShape="0">
                <a:blip r:embed="rId16"/>
                <a:stretch>
                  <a:fillRect l="-9231"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3" name="文字方塊 82"/>
              <p:cNvSpPr txBox="1"/>
              <p:nvPr/>
            </p:nvSpPr>
            <p:spPr>
              <a:xfrm>
                <a:off x="4150869" y="6228426"/>
                <a:ext cx="8193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𝐿</m:t>
                          </m:r>
                        </m:e>
                        <m:sup>
                          <m:r>
                            <a:rPr lang="en-US" altLang="zh-TW" sz="2400" b="0" i="1" smtClean="0">
                              <a:latin typeface="Cambria Math" panose="02040503050406030204" pitchFamily="18" charset="0"/>
                            </a:rPr>
                            <m:t>𝑅</m:t>
                          </m:r>
                        </m:sup>
                      </m:sSup>
                      <m:d>
                        <m:dPr>
                          <m:ctrlPr>
                            <a:rPr lang="en-US" altLang="zh-TW" sz="2400" b="0" i="1" smtClean="0">
                              <a:latin typeface="Cambria Math" panose="02040503050406030204" pitchFamily="18" charset="0"/>
                            </a:rPr>
                          </m:ctrlPr>
                        </m:dPr>
                        <m:e>
                          <m:r>
                            <a:rPr lang="zh-TW" altLang="en-US" sz="2400" b="0" i="1" smtClean="0">
                              <a:latin typeface="Cambria Math" panose="02040503050406030204" pitchFamily="18" charset="0"/>
                            </a:rPr>
                            <m:t>𝜃</m:t>
                          </m:r>
                        </m:e>
                      </m:d>
                    </m:oMath>
                  </m:oMathPara>
                </a14:m>
                <a:endParaRPr lang="zh-TW" altLang="en-US" sz="2400" dirty="0"/>
              </a:p>
            </p:txBody>
          </p:sp>
        </mc:Choice>
        <mc:Fallback xmlns="">
          <p:sp>
            <p:nvSpPr>
              <p:cNvPr id="83" name="文字方塊 82"/>
              <p:cNvSpPr txBox="1">
                <a:spLocks noRot="1" noChangeAspect="1" noMove="1" noResize="1" noEditPoints="1" noAdjustHandles="1" noChangeArrowheads="1" noChangeShapeType="1" noTextEdit="1"/>
              </p:cNvSpPr>
              <p:nvPr/>
            </p:nvSpPr>
            <p:spPr>
              <a:xfrm>
                <a:off x="4150869" y="6228426"/>
                <a:ext cx="819327" cy="369332"/>
              </a:xfrm>
              <a:prstGeom prst="rect">
                <a:avLst/>
              </a:prstGeom>
              <a:blipFill rotWithShape="0">
                <a:blip r:embed="rId17"/>
                <a:stretch>
                  <a:fillRect l="-8955" t="-1667" b="-6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51235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5" grpId="0" animBg="1"/>
      <p:bldP spid="7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4905" y="2887746"/>
            <a:ext cx="6687443" cy="747681"/>
          </a:xfrm>
          <a:prstGeom prst="rect">
            <a:avLst/>
          </a:prstGeom>
        </p:spPr>
        <p:txBody>
          <a:bodyPr vert="horz" wrap="square" lIns="0" tIns="8930" rIns="0" bIns="0" rtlCol="0" anchor="ctr">
            <a:spAutoFit/>
          </a:bodyPr>
          <a:lstStyle/>
          <a:p>
            <a:pPr marL="8929">
              <a:lnSpc>
                <a:spcPct val="100000"/>
              </a:lnSpc>
              <a:spcBef>
                <a:spcPts val="70"/>
              </a:spcBef>
            </a:pPr>
            <a:r>
              <a:rPr dirty="0"/>
              <a:t>Training</a:t>
            </a:r>
            <a:r>
              <a:rPr spc="-18" dirty="0"/>
              <a:t> </a:t>
            </a:r>
            <a:r>
              <a:rPr lang="en-US" spc="-7" dirty="0"/>
              <a:t>Neural Networks</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61954" y="3055160"/>
            <a:ext cx="3857266" cy="747681"/>
          </a:xfrm>
          <a:prstGeom prst="rect">
            <a:avLst/>
          </a:prstGeom>
        </p:spPr>
        <p:txBody>
          <a:bodyPr vert="horz" wrap="square" lIns="0" tIns="8930" rIns="0" bIns="0" rtlCol="0" anchor="ctr">
            <a:spAutoFit/>
          </a:bodyPr>
          <a:lstStyle/>
          <a:p>
            <a:pPr marL="8929">
              <a:lnSpc>
                <a:spcPct val="100000"/>
              </a:lnSpc>
              <a:spcBef>
                <a:spcPts val="70"/>
              </a:spcBef>
              <a:tabLst>
                <a:tab pos="776855" algn="l"/>
                <a:tab pos="1491651" algn="l"/>
              </a:tabLst>
            </a:pPr>
            <a:r>
              <a:rPr spc="-7" dirty="0">
                <a:latin typeface="+mj-lt"/>
              </a:rPr>
              <a:t>Let</a:t>
            </a:r>
            <a:r>
              <a:rPr lang="en-US" altLang="zh-CN" spc="-7" dirty="0">
                <a:latin typeface="+mj-lt"/>
              </a:rPr>
              <a:t>'</a:t>
            </a:r>
            <a:r>
              <a:rPr spc="-7" dirty="0">
                <a:latin typeface="+mj-lt"/>
              </a:rPr>
              <a:t>s</a:t>
            </a:r>
            <a:r>
              <a:rPr lang="zh-CN" altLang="en-US" spc="-7" dirty="0">
                <a:latin typeface="+mj-lt"/>
              </a:rPr>
              <a:t> </a:t>
            </a:r>
            <a:r>
              <a:rPr spc="-7" dirty="0">
                <a:latin typeface="+mj-lt"/>
              </a:rPr>
              <a:t>start</a:t>
            </a:r>
            <a:r>
              <a:rPr lang="zh-CN" altLang="en-US" spc="-7" dirty="0">
                <a:latin typeface="+mj-lt"/>
              </a:rPr>
              <a:t> </a:t>
            </a:r>
            <a:r>
              <a:rPr spc="-14" dirty="0">
                <a:latin typeface="+mj-lt"/>
              </a:rPr>
              <a:t>easy</a:t>
            </a:r>
            <a:endParaRPr dirty="0">
              <a:latin typeface="+mj-l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56621" y="3262788"/>
            <a:ext cx="2427089" cy="531763"/>
            <a:chOff x="4916083" y="4640409"/>
            <a:chExt cx="3451860" cy="756285"/>
          </a:xfrm>
        </p:grpSpPr>
        <p:sp>
          <p:nvSpPr>
            <p:cNvPr id="3" name="object 3"/>
            <p:cNvSpPr/>
            <p:nvPr/>
          </p:nvSpPr>
          <p:spPr>
            <a:xfrm>
              <a:off x="7624155" y="4653103"/>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4" name="object 4"/>
            <p:cNvSpPr/>
            <p:nvPr/>
          </p:nvSpPr>
          <p:spPr>
            <a:xfrm>
              <a:off x="5642600" y="4980636"/>
              <a:ext cx="1936114" cy="76200"/>
            </a:xfrm>
            <a:custGeom>
              <a:avLst/>
              <a:gdLst/>
              <a:ahLst/>
              <a:cxnLst/>
              <a:rect l="l" t="t" r="r" b="b"/>
              <a:pathLst>
                <a:path w="1936115" h="76200">
                  <a:moveTo>
                    <a:pt x="1884946" y="38100"/>
                  </a:moveTo>
                  <a:lnTo>
                    <a:pt x="1859546" y="76200"/>
                  </a:lnTo>
                  <a:lnTo>
                    <a:pt x="1910346" y="50800"/>
                  </a:lnTo>
                  <a:lnTo>
                    <a:pt x="1884946" y="50800"/>
                  </a:lnTo>
                  <a:lnTo>
                    <a:pt x="1884946" y="38100"/>
                  </a:lnTo>
                  <a:close/>
                </a:path>
                <a:path w="1936115" h="76200">
                  <a:moveTo>
                    <a:pt x="1876480" y="25400"/>
                  </a:moveTo>
                  <a:lnTo>
                    <a:pt x="0" y="25400"/>
                  </a:lnTo>
                  <a:lnTo>
                    <a:pt x="0" y="50800"/>
                  </a:lnTo>
                  <a:lnTo>
                    <a:pt x="1876480" y="50800"/>
                  </a:lnTo>
                  <a:lnTo>
                    <a:pt x="1884946" y="38100"/>
                  </a:lnTo>
                  <a:lnTo>
                    <a:pt x="1876480" y="25400"/>
                  </a:lnTo>
                  <a:close/>
                </a:path>
                <a:path w="1936115" h="76200">
                  <a:moveTo>
                    <a:pt x="1910346" y="25400"/>
                  </a:moveTo>
                  <a:lnTo>
                    <a:pt x="1884946" y="25400"/>
                  </a:lnTo>
                  <a:lnTo>
                    <a:pt x="1884946" y="50800"/>
                  </a:lnTo>
                  <a:lnTo>
                    <a:pt x="1910346" y="50800"/>
                  </a:lnTo>
                  <a:lnTo>
                    <a:pt x="1935746" y="38100"/>
                  </a:lnTo>
                  <a:lnTo>
                    <a:pt x="1910346" y="25400"/>
                  </a:lnTo>
                  <a:close/>
                </a:path>
                <a:path w="1936115" h="76200">
                  <a:moveTo>
                    <a:pt x="1859546" y="0"/>
                  </a:moveTo>
                  <a:lnTo>
                    <a:pt x="1884946" y="38100"/>
                  </a:lnTo>
                  <a:lnTo>
                    <a:pt x="1884946" y="25400"/>
                  </a:lnTo>
                  <a:lnTo>
                    <a:pt x="1910346" y="25400"/>
                  </a:lnTo>
                  <a:lnTo>
                    <a:pt x="1859546" y="0"/>
                  </a:lnTo>
                  <a:close/>
                </a:path>
              </a:pathLst>
            </a:custGeom>
            <a:solidFill>
              <a:srgbClr val="000000"/>
            </a:solidFill>
          </p:spPr>
          <p:txBody>
            <a:bodyPr wrap="square" lIns="0" tIns="0" rIns="0" bIns="0" rtlCol="0"/>
            <a:lstStyle/>
            <a:p>
              <a:endParaRPr sz="1266"/>
            </a:p>
          </p:txBody>
        </p:sp>
        <p:sp>
          <p:nvSpPr>
            <p:cNvPr id="5" name="object 5"/>
            <p:cNvSpPr/>
            <p:nvPr/>
          </p:nvSpPr>
          <p:spPr>
            <a:xfrm>
              <a:off x="4928777" y="4653103"/>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6" name="object 6"/>
            <p:cNvSpPr/>
            <p:nvPr/>
          </p:nvSpPr>
          <p:spPr>
            <a:xfrm>
              <a:off x="4928777" y="4653103"/>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grpSp>
      <p:pic>
        <p:nvPicPr>
          <p:cNvPr id="7" name="object 7"/>
          <p:cNvPicPr/>
          <p:nvPr/>
        </p:nvPicPr>
        <p:blipFill>
          <a:blip r:embed="rId2" cstate="print"/>
          <a:stretch>
            <a:fillRect/>
          </a:stretch>
        </p:blipFill>
        <p:spPr>
          <a:xfrm>
            <a:off x="6567053" y="3421643"/>
            <a:ext cx="160731" cy="214311"/>
          </a:xfrm>
          <a:prstGeom prst="rect">
            <a:avLst/>
          </a:prstGeom>
        </p:spPr>
      </p:pic>
      <p:pic>
        <p:nvPicPr>
          <p:cNvPr id="9" name="object 9"/>
          <p:cNvPicPr/>
          <p:nvPr/>
        </p:nvPicPr>
        <p:blipFill>
          <a:blip r:embed="rId3" cstate="print"/>
          <a:stretch>
            <a:fillRect/>
          </a:stretch>
        </p:blipFill>
        <p:spPr>
          <a:xfrm>
            <a:off x="3637803" y="3452897"/>
            <a:ext cx="169662" cy="151803"/>
          </a:xfrm>
          <a:prstGeom prst="rect">
            <a:avLst/>
          </a:prstGeom>
        </p:spPr>
      </p:pic>
      <p:sp>
        <p:nvSpPr>
          <p:cNvPr id="10" name="object 10"/>
          <p:cNvSpPr txBox="1"/>
          <p:nvPr/>
        </p:nvSpPr>
        <p:spPr>
          <a:xfrm>
            <a:off x="3133762" y="5219581"/>
            <a:ext cx="3072705" cy="225358"/>
          </a:xfrm>
          <a:prstGeom prst="rect">
            <a:avLst/>
          </a:prstGeom>
        </p:spPr>
        <p:txBody>
          <a:bodyPr vert="horz" wrap="square" lIns="0" tIns="8930" rIns="0" bIns="0" rtlCol="0">
            <a:spAutoFit/>
          </a:bodyPr>
          <a:lstStyle/>
          <a:p>
            <a:pPr marL="8929">
              <a:spcBef>
                <a:spcPts val="70"/>
              </a:spcBef>
            </a:pPr>
            <a:r>
              <a:rPr sz="1406" dirty="0">
                <a:solidFill>
                  <a:srgbClr val="00882B"/>
                </a:solidFill>
                <a:latin typeface="Calibri" panose="020F0502020204030204" pitchFamily="34" charset="0"/>
                <a:cs typeface="Calibri" panose="020F0502020204030204" pitchFamily="34" charset="0"/>
              </a:rPr>
              <a:t>(a.k.a.</a:t>
            </a:r>
            <a:r>
              <a:rPr sz="1406" spc="-21" dirty="0">
                <a:solidFill>
                  <a:srgbClr val="00882B"/>
                </a:solidFill>
                <a:latin typeface="Calibri" panose="020F0502020204030204" pitchFamily="34" charset="0"/>
                <a:cs typeface="Calibri" panose="020F0502020204030204" pitchFamily="34" charset="0"/>
              </a:rPr>
              <a:t> </a:t>
            </a:r>
            <a:r>
              <a:rPr sz="1406" dirty="0">
                <a:solidFill>
                  <a:srgbClr val="00882B"/>
                </a:solidFill>
                <a:latin typeface="Calibri" panose="020F0502020204030204" pitchFamily="34" charset="0"/>
                <a:cs typeface="Calibri" panose="020F0502020204030204" pitchFamily="34" charset="0"/>
              </a:rPr>
              <a:t>line</a:t>
            </a:r>
            <a:r>
              <a:rPr sz="1406" spc="-7" dirty="0">
                <a:solidFill>
                  <a:srgbClr val="00882B"/>
                </a:solidFill>
                <a:latin typeface="Calibri" panose="020F0502020204030204" pitchFamily="34" charset="0"/>
                <a:cs typeface="Calibri" panose="020F0502020204030204" pitchFamily="34" charset="0"/>
              </a:rPr>
              <a:t> </a:t>
            </a:r>
            <a:r>
              <a:rPr sz="1406" dirty="0">
                <a:solidFill>
                  <a:srgbClr val="00882B"/>
                </a:solidFill>
                <a:latin typeface="Calibri" panose="020F0502020204030204" pitchFamily="34" charset="0"/>
                <a:cs typeface="Calibri" panose="020F0502020204030204" pitchFamily="34" charset="0"/>
              </a:rPr>
              <a:t>equation,</a:t>
            </a:r>
            <a:r>
              <a:rPr sz="1406" spc="-14" dirty="0">
                <a:solidFill>
                  <a:srgbClr val="00882B"/>
                </a:solidFill>
                <a:latin typeface="Calibri" panose="020F0502020204030204" pitchFamily="34" charset="0"/>
                <a:cs typeface="Calibri" panose="020F0502020204030204" pitchFamily="34" charset="0"/>
              </a:rPr>
              <a:t> </a:t>
            </a:r>
            <a:r>
              <a:rPr sz="1406" dirty="0">
                <a:solidFill>
                  <a:srgbClr val="00882B"/>
                </a:solidFill>
                <a:latin typeface="Calibri" panose="020F0502020204030204" pitchFamily="34" charset="0"/>
                <a:cs typeface="Calibri" panose="020F0502020204030204" pitchFamily="34" charset="0"/>
              </a:rPr>
              <a:t>linear</a:t>
            </a:r>
            <a:r>
              <a:rPr sz="1406" spc="-7" dirty="0">
                <a:solidFill>
                  <a:srgbClr val="00882B"/>
                </a:solidFill>
                <a:latin typeface="Calibri" panose="020F0502020204030204" pitchFamily="34" charset="0"/>
                <a:cs typeface="Calibri" panose="020F0502020204030204" pitchFamily="34" charset="0"/>
              </a:rPr>
              <a:t> regression)</a:t>
            </a:r>
            <a:endParaRPr sz="1406" dirty="0">
              <a:latin typeface="Calibri" panose="020F0502020204030204" pitchFamily="34" charset="0"/>
              <a:cs typeface="Calibri" panose="020F0502020204030204" pitchFamily="34" charset="0"/>
            </a:endParaRPr>
          </a:p>
        </p:txBody>
      </p:sp>
      <p:pic>
        <p:nvPicPr>
          <p:cNvPr id="11" name="object 11"/>
          <p:cNvPicPr/>
          <p:nvPr/>
        </p:nvPicPr>
        <p:blipFill>
          <a:blip r:embed="rId4" cstate="print"/>
          <a:stretch>
            <a:fillRect/>
          </a:stretch>
        </p:blipFill>
        <p:spPr>
          <a:xfrm>
            <a:off x="4558606" y="3237853"/>
            <a:ext cx="223242" cy="151803"/>
          </a:xfrm>
          <a:prstGeom prst="rect">
            <a:avLst/>
          </a:prstGeom>
        </p:spPr>
      </p:pic>
      <p:pic>
        <p:nvPicPr>
          <p:cNvPr id="12" name="object 12"/>
          <p:cNvPicPr/>
          <p:nvPr/>
        </p:nvPicPr>
        <p:blipFill>
          <a:blip r:embed="rId5" cstate="print"/>
          <a:stretch>
            <a:fillRect/>
          </a:stretch>
        </p:blipFill>
        <p:spPr>
          <a:xfrm>
            <a:off x="4170164" y="4899588"/>
            <a:ext cx="1000125" cy="214309"/>
          </a:xfrm>
          <a:prstGeom prst="rect">
            <a:avLst/>
          </a:prstGeom>
        </p:spPr>
      </p:pic>
      <p:pic>
        <p:nvPicPr>
          <p:cNvPr id="13" name="object 13"/>
          <p:cNvPicPr/>
          <p:nvPr/>
        </p:nvPicPr>
        <p:blipFill>
          <a:blip r:embed="rId6" cstate="print"/>
          <a:stretch>
            <a:fillRect/>
          </a:stretch>
        </p:blipFill>
        <p:spPr>
          <a:xfrm>
            <a:off x="5532988" y="3376994"/>
            <a:ext cx="169662" cy="303608"/>
          </a:xfrm>
          <a:prstGeom prst="rect">
            <a:avLst/>
          </a:prstGeom>
        </p:spPr>
      </p:pic>
      <p:sp>
        <p:nvSpPr>
          <p:cNvPr id="14" name="object 14"/>
          <p:cNvSpPr/>
          <p:nvPr/>
        </p:nvSpPr>
        <p:spPr>
          <a:xfrm>
            <a:off x="5907118" y="3502010"/>
            <a:ext cx="532209" cy="53578"/>
          </a:xfrm>
          <a:custGeom>
            <a:avLst/>
            <a:gdLst/>
            <a:ahLst/>
            <a:cxnLst/>
            <a:rect l="l" t="t" r="r" b="b"/>
            <a:pathLst>
              <a:path w="756920" h="76200">
                <a:moveTo>
                  <a:pt x="705866" y="38100"/>
                </a:moveTo>
                <a:lnTo>
                  <a:pt x="680466" y="76200"/>
                </a:lnTo>
                <a:lnTo>
                  <a:pt x="731266" y="50800"/>
                </a:lnTo>
                <a:lnTo>
                  <a:pt x="705866" y="50800"/>
                </a:lnTo>
                <a:lnTo>
                  <a:pt x="705866" y="38100"/>
                </a:lnTo>
                <a:close/>
              </a:path>
              <a:path w="756920" h="76200">
                <a:moveTo>
                  <a:pt x="697399" y="25400"/>
                </a:moveTo>
                <a:lnTo>
                  <a:pt x="0" y="25400"/>
                </a:lnTo>
                <a:lnTo>
                  <a:pt x="0" y="50800"/>
                </a:lnTo>
                <a:lnTo>
                  <a:pt x="697399" y="50800"/>
                </a:lnTo>
                <a:lnTo>
                  <a:pt x="705866" y="38100"/>
                </a:lnTo>
                <a:lnTo>
                  <a:pt x="697399" y="25400"/>
                </a:lnTo>
                <a:close/>
              </a:path>
              <a:path w="756920" h="76200">
                <a:moveTo>
                  <a:pt x="731266" y="25400"/>
                </a:moveTo>
                <a:lnTo>
                  <a:pt x="705866" y="25400"/>
                </a:lnTo>
                <a:lnTo>
                  <a:pt x="705866" y="50800"/>
                </a:lnTo>
                <a:lnTo>
                  <a:pt x="731266" y="50800"/>
                </a:lnTo>
                <a:lnTo>
                  <a:pt x="756666" y="38100"/>
                </a:lnTo>
                <a:lnTo>
                  <a:pt x="731266" y="25400"/>
                </a:lnTo>
                <a:close/>
              </a:path>
              <a:path w="756920" h="76200">
                <a:moveTo>
                  <a:pt x="680466" y="0"/>
                </a:moveTo>
                <a:lnTo>
                  <a:pt x="705866" y="38100"/>
                </a:lnTo>
                <a:lnTo>
                  <a:pt x="705866" y="25400"/>
                </a:lnTo>
                <a:lnTo>
                  <a:pt x="731266" y="25400"/>
                </a:lnTo>
                <a:lnTo>
                  <a:pt x="680466" y="0"/>
                </a:lnTo>
                <a:close/>
              </a:path>
            </a:pathLst>
          </a:custGeom>
          <a:solidFill>
            <a:srgbClr val="000000"/>
          </a:solidFill>
        </p:spPr>
        <p:txBody>
          <a:bodyPr wrap="square" lIns="0" tIns="0" rIns="0" bIns="0" rtlCol="0"/>
          <a:lstStyle/>
          <a:p>
            <a:endParaRPr sz="1266"/>
          </a:p>
        </p:txBody>
      </p:sp>
      <p:sp>
        <p:nvSpPr>
          <p:cNvPr id="16" name="object 8">
            <a:extLst>
              <a:ext uri="{FF2B5EF4-FFF2-40B4-BE49-F238E27FC236}">
                <a16:creationId xmlns:a16="http://schemas.microsoft.com/office/drawing/2014/main" id="{EE491C01-AE79-E8E0-59C2-EEA8895408AB}"/>
              </a:ext>
            </a:extLst>
          </p:cNvPr>
          <p:cNvSpPr txBox="1">
            <a:spLocks noGrp="1"/>
          </p:cNvSpPr>
          <p:nvPr>
            <p:ph type="title"/>
          </p:nvPr>
        </p:nvSpPr>
        <p:spPr>
          <a:xfrm>
            <a:off x="925339" y="1351375"/>
            <a:ext cx="7488882" cy="747681"/>
          </a:xfrm>
          <a:prstGeom prst="rect">
            <a:avLst/>
          </a:prstGeom>
        </p:spPr>
        <p:txBody>
          <a:bodyPr vert="horz" wrap="square" lIns="0" tIns="8930" rIns="0" bIns="0" rtlCol="0" anchor="ctr">
            <a:spAutoFit/>
          </a:bodyPr>
          <a:lstStyle/>
          <a:p>
            <a:pPr marL="8929">
              <a:lnSpc>
                <a:spcPct val="100000"/>
              </a:lnSpc>
              <a:spcBef>
                <a:spcPts val="70"/>
              </a:spcBef>
              <a:tabLst>
                <a:tab pos="2039022" algn="l"/>
                <a:tab pos="4365123" algn="l"/>
              </a:tabLst>
            </a:pPr>
            <a:r>
              <a:rPr lang="en-US" sz="4800" spc="-7" dirty="0">
                <a:cs typeface="Calibri" panose="020F0502020204030204" pitchFamily="34" charset="0"/>
              </a:rPr>
              <a:t>W</a:t>
            </a:r>
            <a:r>
              <a:rPr sz="4800" spc="-7" dirty="0">
                <a:cs typeface="Calibri" panose="020F0502020204030204" pitchFamily="34" charset="0"/>
              </a:rPr>
              <a:t>orld</a:t>
            </a:r>
            <a:r>
              <a:rPr lang="en-US" sz="4800" spc="-7" dirty="0">
                <a:cs typeface="Calibri" panose="020F0502020204030204" pitchFamily="34" charset="0"/>
              </a:rPr>
              <a:t>'</a:t>
            </a:r>
            <a:r>
              <a:rPr sz="4800" spc="-7" dirty="0">
                <a:cs typeface="Calibri" panose="020F0502020204030204" pitchFamily="34" charset="0"/>
              </a:rPr>
              <a:t>s</a:t>
            </a:r>
            <a:r>
              <a:rPr lang="en-US" sz="4800" spc="-7" dirty="0">
                <a:cs typeface="Calibri" panose="020F0502020204030204" pitchFamily="34" charset="0"/>
              </a:rPr>
              <a:t> </a:t>
            </a:r>
            <a:r>
              <a:rPr sz="4800" spc="-7" dirty="0">
                <a:cs typeface="Calibri" panose="020F0502020204030204" pitchFamily="34" charset="0"/>
              </a:rPr>
              <a:t>smallest</a:t>
            </a:r>
            <a:r>
              <a:rPr lang="en-US" sz="4800" spc="-7" dirty="0">
                <a:cs typeface="Calibri" panose="020F0502020204030204" pitchFamily="34" charset="0"/>
              </a:rPr>
              <a:t> </a:t>
            </a:r>
            <a:r>
              <a:rPr sz="4800" spc="-7" dirty="0">
                <a:cs typeface="Calibri" panose="020F0502020204030204" pitchFamily="34" charset="0"/>
              </a:rPr>
              <a:t>perceptron!</a:t>
            </a:r>
            <a:endParaRPr sz="4800" dirty="0">
              <a:cs typeface="Calibri" panose="020F050202020403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25203" y="1973461"/>
            <a:ext cx="5896272" cy="398483"/>
          </a:xfrm>
          <a:prstGeom prst="rect">
            <a:avLst/>
          </a:prstGeom>
        </p:spPr>
        <p:txBody>
          <a:bodyPr vert="horz" wrap="square" lIns="0" tIns="8930" rIns="0" bIns="0" rtlCol="0">
            <a:spAutoFit/>
          </a:bodyPr>
          <a:lstStyle/>
          <a:p>
            <a:pPr marL="8929">
              <a:spcBef>
                <a:spcPts val="70"/>
              </a:spcBef>
              <a:tabLst>
                <a:tab pos="937584" algn="l"/>
                <a:tab pos="1205911" algn="l"/>
                <a:tab pos="1723815" algn="l"/>
                <a:tab pos="2081436" algn="l"/>
                <a:tab pos="3385124" algn="l"/>
                <a:tab pos="4028485" algn="l"/>
                <a:tab pos="4296366" algn="l"/>
              </a:tabLst>
            </a:pPr>
            <a:r>
              <a:rPr sz="2531" spc="-7" dirty="0">
                <a:latin typeface="Calibri" panose="020F0502020204030204" pitchFamily="34" charset="0"/>
                <a:cs typeface="Calibri" panose="020F0502020204030204" pitchFamily="34" charset="0"/>
              </a:rPr>
              <a:t>Given</a:t>
            </a:r>
            <a:r>
              <a:rPr lang="en-US" sz="2531" spc="-7" dirty="0">
                <a:latin typeface="Calibri" panose="020F0502020204030204" pitchFamily="34" charset="0"/>
                <a:cs typeface="Calibri" panose="020F0502020204030204" pitchFamily="34" charset="0"/>
              </a:rPr>
              <a:t> </a:t>
            </a:r>
            <a:r>
              <a:rPr sz="2531" spc="-35" dirty="0">
                <a:latin typeface="Calibri" panose="020F0502020204030204" pitchFamily="34" charset="0"/>
                <a:cs typeface="Calibri" panose="020F0502020204030204" pitchFamily="34" charset="0"/>
              </a:rPr>
              <a:t>a</a:t>
            </a:r>
            <a:r>
              <a:rPr lang="en-US" sz="2531" spc="-35"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set</a:t>
            </a:r>
            <a:r>
              <a:rPr lang="en-US" sz="2531" spc="-18"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of</a:t>
            </a:r>
            <a:r>
              <a:rPr lang="en-US" sz="2531" spc="-18"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samples</a:t>
            </a:r>
            <a:r>
              <a:rPr lang="en-US" sz="2531" spc="-7"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and</a:t>
            </a:r>
            <a:r>
              <a:rPr lang="en-US" sz="2531" spc="-18" dirty="0">
                <a:latin typeface="Calibri" panose="020F0502020204030204" pitchFamily="34" charset="0"/>
                <a:cs typeface="Calibri" panose="020F0502020204030204" pitchFamily="34" charset="0"/>
              </a:rPr>
              <a:t> </a:t>
            </a:r>
            <a:r>
              <a:rPr sz="2531" spc="-35" dirty="0">
                <a:latin typeface="Calibri" panose="020F0502020204030204" pitchFamily="34" charset="0"/>
                <a:cs typeface="Calibri" panose="020F0502020204030204" pitchFamily="34" charset="0"/>
              </a:rPr>
              <a:t>a</a:t>
            </a:r>
            <a:r>
              <a:rPr lang="en-US" sz="2531" spc="-35"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Perceptron</a:t>
            </a:r>
            <a:endParaRPr sz="2531" dirty="0">
              <a:latin typeface="Calibri" panose="020F0502020204030204" pitchFamily="34" charset="0"/>
              <a:cs typeface="Calibri" panose="020F0502020204030204" pitchFamily="34" charset="0"/>
            </a:endParaRPr>
          </a:p>
        </p:txBody>
      </p:sp>
      <p:sp>
        <p:nvSpPr>
          <p:cNvPr id="3" name="object 3"/>
          <p:cNvSpPr txBox="1"/>
          <p:nvPr/>
        </p:nvSpPr>
        <p:spPr>
          <a:xfrm>
            <a:off x="1526833" y="4742271"/>
            <a:ext cx="6092726" cy="398483"/>
          </a:xfrm>
          <a:prstGeom prst="rect">
            <a:avLst/>
          </a:prstGeom>
        </p:spPr>
        <p:txBody>
          <a:bodyPr vert="horz" wrap="square" lIns="0" tIns="8930" rIns="0" bIns="0" rtlCol="0">
            <a:spAutoFit/>
          </a:bodyPr>
          <a:lstStyle/>
          <a:p>
            <a:pPr marL="8929">
              <a:spcBef>
                <a:spcPts val="70"/>
              </a:spcBef>
              <a:tabLst>
                <a:tab pos="1330476" algn="l"/>
                <a:tab pos="1866685" algn="l"/>
                <a:tab pos="3599429" algn="l"/>
                <a:tab pos="3956604" algn="l"/>
                <a:tab pos="4492813" algn="l"/>
              </a:tabLst>
            </a:pPr>
            <a:r>
              <a:rPr sz="2531" spc="-7" dirty="0">
                <a:latin typeface="Calibri" panose="020F0502020204030204" pitchFamily="34" charset="0"/>
                <a:cs typeface="Calibri" panose="020F0502020204030204" pitchFamily="34" charset="0"/>
              </a:rPr>
              <a:t>Estimate</a:t>
            </a:r>
            <a:r>
              <a:rPr lang="en-US" sz="2531" spc="-7"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the</a:t>
            </a:r>
            <a:r>
              <a:rPr lang="en-US" sz="2531" spc="-18"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parameters</a:t>
            </a:r>
            <a:r>
              <a:rPr lang="en-US" sz="2531" spc="-7"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of</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the</a:t>
            </a:r>
            <a:r>
              <a:rPr lang="en-US" sz="2531" spc="-18"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Perceptron</a:t>
            </a:r>
            <a:endParaRPr sz="2531" dirty="0">
              <a:latin typeface="Calibri" panose="020F0502020204030204" pitchFamily="34" charset="0"/>
              <a:cs typeface="Calibri" panose="020F0502020204030204" pitchFamily="34" charset="0"/>
            </a:endParaRPr>
          </a:p>
        </p:txBody>
      </p:sp>
      <p:pic>
        <p:nvPicPr>
          <p:cNvPr id="5" name="object 5"/>
          <p:cNvPicPr/>
          <p:nvPr/>
        </p:nvPicPr>
        <p:blipFill>
          <a:blip r:embed="rId2" cstate="print"/>
          <a:stretch>
            <a:fillRect/>
          </a:stretch>
        </p:blipFill>
        <p:spPr>
          <a:xfrm>
            <a:off x="3802118" y="2663870"/>
            <a:ext cx="1427589" cy="480190"/>
          </a:xfrm>
          <a:prstGeom prst="rect">
            <a:avLst/>
          </a:prstGeom>
        </p:spPr>
      </p:pic>
      <p:pic>
        <p:nvPicPr>
          <p:cNvPr id="6" name="object 6"/>
          <p:cNvPicPr/>
          <p:nvPr/>
        </p:nvPicPr>
        <p:blipFill>
          <a:blip r:embed="rId3" cstate="print"/>
          <a:stretch>
            <a:fillRect/>
          </a:stretch>
        </p:blipFill>
        <p:spPr>
          <a:xfrm>
            <a:off x="3266266" y="3340176"/>
            <a:ext cx="2611469" cy="437212"/>
          </a:xfrm>
          <a:prstGeom prst="rect">
            <a:avLst/>
          </a:prstGeom>
        </p:spPr>
      </p:pic>
      <p:pic>
        <p:nvPicPr>
          <p:cNvPr id="7" name="object 7"/>
          <p:cNvPicPr/>
          <p:nvPr/>
        </p:nvPicPr>
        <p:blipFill>
          <a:blip r:embed="rId4" cstate="print"/>
          <a:stretch>
            <a:fillRect/>
          </a:stretch>
        </p:blipFill>
        <p:spPr>
          <a:xfrm>
            <a:off x="4250523" y="5627007"/>
            <a:ext cx="419337" cy="285152"/>
          </a:xfrm>
          <a:prstGeom prst="rect">
            <a:avLst/>
          </a:prstGeom>
        </p:spPr>
      </p:pic>
      <p:sp>
        <p:nvSpPr>
          <p:cNvPr id="9" name="TextBox 8">
            <a:extLst>
              <a:ext uri="{FF2B5EF4-FFF2-40B4-BE49-F238E27FC236}">
                <a16:creationId xmlns:a16="http://schemas.microsoft.com/office/drawing/2014/main" id="{5272C241-D315-80AB-4013-EC9AD2F958F3}"/>
              </a:ext>
            </a:extLst>
          </p:cNvPr>
          <p:cNvSpPr txBox="1"/>
          <p:nvPr/>
        </p:nvSpPr>
        <p:spPr>
          <a:xfrm>
            <a:off x="2023284" y="668506"/>
            <a:ext cx="5293151" cy="707886"/>
          </a:xfrm>
          <a:prstGeom prst="rect">
            <a:avLst/>
          </a:prstGeom>
          <a:noFill/>
        </p:spPr>
        <p:txBody>
          <a:bodyPr wrap="square">
            <a:spAutoFit/>
          </a:bodyPr>
          <a:lstStyle/>
          <a:p>
            <a:r>
              <a:rPr lang="en-US" sz="4000" dirty="0"/>
              <a:t>Learning</a:t>
            </a:r>
            <a:r>
              <a:rPr lang="en-US" sz="4000" spc="-25" dirty="0"/>
              <a:t> </a:t>
            </a:r>
            <a:r>
              <a:rPr lang="en-US" sz="4000" dirty="0"/>
              <a:t>a</a:t>
            </a:r>
            <a:r>
              <a:rPr lang="en-US" sz="4000" spc="-11" dirty="0"/>
              <a:t> </a:t>
            </a:r>
            <a:r>
              <a:rPr lang="en-US" sz="4000" spc="-7" dirty="0"/>
              <a:t>Perceptron</a:t>
            </a:r>
            <a:endParaRPr lang="en-US" sz="4000" dirty="0"/>
          </a:p>
        </p:txBody>
      </p:sp>
      <p:sp>
        <p:nvSpPr>
          <p:cNvPr id="10" name="object 8">
            <a:extLst>
              <a:ext uri="{FF2B5EF4-FFF2-40B4-BE49-F238E27FC236}">
                <a16:creationId xmlns:a16="http://schemas.microsoft.com/office/drawing/2014/main" id="{E06E9DE5-8BE3-B1F7-1EDB-DB5272FAB25B}"/>
              </a:ext>
            </a:extLst>
          </p:cNvPr>
          <p:cNvSpPr txBox="1"/>
          <p:nvPr/>
        </p:nvSpPr>
        <p:spPr>
          <a:xfrm>
            <a:off x="2861589" y="3983712"/>
            <a:ext cx="1853803" cy="525302"/>
          </a:xfrm>
          <a:prstGeom prst="rect">
            <a:avLst/>
          </a:prstGeom>
        </p:spPr>
        <p:txBody>
          <a:bodyPr vert="horz" wrap="square" lIns="0" tIns="6697" rIns="0" bIns="0" rtlCol="0">
            <a:spAutoFit/>
          </a:bodyPr>
          <a:lstStyle/>
          <a:p>
            <a:pPr marL="8929" marR="3572" indent="387535">
              <a:lnSpc>
                <a:spcPct val="100800"/>
              </a:lnSpc>
              <a:spcBef>
                <a:spcPts val="53"/>
              </a:spcBef>
            </a:pPr>
            <a:r>
              <a:rPr sz="1687" dirty="0">
                <a:solidFill>
                  <a:srgbClr val="0365C0"/>
                </a:solidFill>
                <a:latin typeface="Calibri" panose="020F0502020204030204" pitchFamily="34" charset="0"/>
                <a:cs typeface="Calibri" panose="020F0502020204030204" pitchFamily="34" charset="0"/>
              </a:rPr>
              <a:t>what</a:t>
            </a:r>
            <a:r>
              <a:rPr sz="1687" spc="-7" dirty="0">
                <a:solidFill>
                  <a:srgbClr val="0365C0"/>
                </a:solidFill>
                <a:latin typeface="Calibri" panose="020F0502020204030204" pitchFamily="34" charset="0"/>
                <a:cs typeface="Calibri" panose="020F0502020204030204" pitchFamily="34" charset="0"/>
              </a:rPr>
              <a:t> </a:t>
            </a:r>
            <a:r>
              <a:rPr sz="1687" dirty="0">
                <a:solidFill>
                  <a:srgbClr val="0365C0"/>
                </a:solidFill>
                <a:latin typeface="Calibri" panose="020F0502020204030204" pitchFamily="34" charset="0"/>
                <a:cs typeface="Calibri" panose="020F0502020204030204" pitchFamily="34" charset="0"/>
              </a:rPr>
              <a:t>is</a:t>
            </a:r>
            <a:r>
              <a:rPr sz="1687" spc="-4" dirty="0">
                <a:solidFill>
                  <a:srgbClr val="0365C0"/>
                </a:solidFill>
                <a:latin typeface="Calibri" panose="020F0502020204030204" pitchFamily="34" charset="0"/>
                <a:cs typeface="Calibri" panose="020F0502020204030204" pitchFamily="34" charset="0"/>
              </a:rPr>
              <a:t> </a:t>
            </a:r>
            <a:r>
              <a:rPr sz="1687" spc="-14" dirty="0">
                <a:solidFill>
                  <a:srgbClr val="0365C0"/>
                </a:solidFill>
                <a:latin typeface="Calibri" panose="020F0502020204030204" pitchFamily="34" charset="0"/>
                <a:cs typeface="Calibri" panose="020F0502020204030204" pitchFamily="34" charset="0"/>
              </a:rPr>
              <a:t>this </a:t>
            </a:r>
            <a:r>
              <a:rPr sz="1687" dirty="0">
                <a:solidFill>
                  <a:srgbClr val="0365C0"/>
                </a:solidFill>
                <a:latin typeface="Calibri" panose="020F0502020204030204" pitchFamily="34" charset="0"/>
                <a:cs typeface="Calibri" panose="020F0502020204030204" pitchFamily="34" charset="0"/>
              </a:rPr>
              <a:t>activation</a:t>
            </a:r>
            <a:r>
              <a:rPr sz="1687" spc="-11" dirty="0">
                <a:solidFill>
                  <a:srgbClr val="0365C0"/>
                </a:solidFill>
                <a:latin typeface="Calibri" panose="020F0502020204030204" pitchFamily="34" charset="0"/>
                <a:cs typeface="Calibri" panose="020F0502020204030204" pitchFamily="34" charset="0"/>
              </a:rPr>
              <a:t> </a:t>
            </a:r>
            <a:r>
              <a:rPr sz="1687" spc="-7" dirty="0">
                <a:solidFill>
                  <a:srgbClr val="0365C0"/>
                </a:solidFill>
                <a:latin typeface="Calibri" panose="020F0502020204030204" pitchFamily="34" charset="0"/>
                <a:cs typeface="Calibri" panose="020F0502020204030204" pitchFamily="34" charset="0"/>
              </a:rPr>
              <a:t>function?</a:t>
            </a:r>
            <a:endParaRPr sz="1687" dirty="0">
              <a:latin typeface="Calibri" panose="020F0502020204030204" pitchFamily="34" charset="0"/>
              <a:cs typeface="Calibri" panose="020F0502020204030204" pitchFamily="34" charset="0"/>
            </a:endParaRPr>
          </a:p>
        </p:txBody>
      </p:sp>
      <p:pic>
        <p:nvPicPr>
          <p:cNvPr id="11" name="object 9">
            <a:extLst>
              <a:ext uri="{FF2B5EF4-FFF2-40B4-BE49-F238E27FC236}">
                <a16:creationId xmlns:a16="http://schemas.microsoft.com/office/drawing/2014/main" id="{6CB25FF0-2924-4661-193C-E50890379F93}"/>
              </a:ext>
            </a:extLst>
          </p:cNvPr>
          <p:cNvPicPr/>
          <p:nvPr/>
        </p:nvPicPr>
        <p:blipFill>
          <a:blip r:embed="rId5" cstate="print"/>
          <a:stretch>
            <a:fillRect/>
          </a:stretch>
        </p:blipFill>
        <p:spPr>
          <a:xfrm>
            <a:off x="4510582" y="3812281"/>
            <a:ext cx="304651" cy="418265"/>
          </a:xfrm>
          <a:prstGeom prst="rect">
            <a:avLst/>
          </a:prstGeom>
        </p:spPr>
      </p:pic>
      <p:pic>
        <p:nvPicPr>
          <p:cNvPr id="12" name="object 10">
            <a:extLst>
              <a:ext uri="{FF2B5EF4-FFF2-40B4-BE49-F238E27FC236}">
                <a16:creationId xmlns:a16="http://schemas.microsoft.com/office/drawing/2014/main" id="{027FB2E1-CDC9-47BB-1B03-EE70A1E6875A}"/>
              </a:ext>
            </a:extLst>
          </p:cNvPr>
          <p:cNvPicPr/>
          <p:nvPr/>
        </p:nvPicPr>
        <p:blipFill>
          <a:blip r:embed="rId6" cstate="print"/>
          <a:stretch>
            <a:fillRect/>
          </a:stretch>
        </p:blipFill>
        <p:spPr>
          <a:xfrm>
            <a:off x="6726594" y="4102985"/>
            <a:ext cx="1455535" cy="330396"/>
          </a:xfrm>
          <a:prstGeom prst="rect">
            <a:avLst/>
          </a:prstGeom>
        </p:spPr>
      </p:pic>
      <p:sp>
        <p:nvSpPr>
          <p:cNvPr id="13" name="object 11">
            <a:extLst>
              <a:ext uri="{FF2B5EF4-FFF2-40B4-BE49-F238E27FC236}">
                <a16:creationId xmlns:a16="http://schemas.microsoft.com/office/drawing/2014/main" id="{062979DD-339E-00B3-5B1E-F34DA89928D0}"/>
              </a:ext>
            </a:extLst>
          </p:cNvPr>
          <p:cNvSpPr txBox="1"/>
          <p:nvPr/>
        </p:nvSpPr>
        <p:spPr>
          <a:xfrm>
            <a:off x="5150701" y="4112299"/>
            <a:ext cx="1437233" cy="268640"/>
          </a:xfrm>
          <a:prstGeom prst="rect">
            <a:avLst/>
          </a:prstGeom>
        </p:spPr>
        <p:txBody>
          <a:bodyPr vert="horz" wrap="square" lIns="0" tIns="8930" rIns="0" bIns="0" rtlCol="0">
            <a:spAutoFit/>
          </a:bodyPr>
          <a:lstStyle/>
          <a:p>
            <a:pPr marL="8929">
              <a:spcBef>
                <a:spcPts val="70"/>
              </a:spcBef>
            </a:pPr>
            <a:r>
              <a:rPr sz="1687" dirty="0">
                <a:solidFill>
                  <a:srgbClr val="00882B"/>
                </a:solidFill>
                <a:latin typeface="Calibri" panose="020F0502020204030204" pitchFamily="34" charset="0"/>
                <a:cs typeface="Calibri" panose="020F0502020204030204" pitchFamily="34" charset="0"/>
              </a:rPr>
              <a:t>linear</a:t>
            </a:r>
            <a:r>
              <a:rPr sz="1687" spc="-4" dirty="0">
                <a:solidFill>
                  <a:srgbClr val="00882B"/>
                </a:solidFill>
                <a:latin typeface="Calibri" panose="020F0502020204030204" pitchFamily="34" charset="0"/>
                <a:cs typeface="Calibri" panose="020F0502020204030204" pitchFamily="34" charset="0"/>
              </a:rPr>
              <a:t> </a:t>
            </a:r>
            <a:r>
              <a:rPr sz="1687" spc="-7" dirty="0">
                <a:solidFill>
                  <a:srgbClr val="00882B"/>
                </a:solidFill>
                <a:latin typeface="Calibri" panose="020F0502020204030204" pitchFamily="34" charset="0"/>
                <a:cs typeface="Calibri" panose="020F0502020204030204" pitchFamily="34" charset="0"/>
              </a:rPr>
              <a:t>function!</a:t>
            </a:r>
            <a:endParaRPr sz="1687"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par>
                                <p:cTn id="8" presetID="5"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heckerboard(across)">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99233" y="5159930"/>
            <a:ext cx="5343079" cy="344494"/>
          </a:xfrm>
          <a:prstGeom prst="rect">
            <a:avLst/>
          </a:prstGeom>
        </p:spPr>
        <p:txBody>
          <a:bodyPr vert="horz" wrap="square" lIns="0" tIns="8930" rIns="0" bIns="0" rtlCol="0">
            <a:spAutoFit/>
          </a:bodyPr>
          <a:lstStyle/>
          <a:p>
            <a:pPr marL="8929">
              <a:spcBef>
                <a:spcPts val="70"/>
              </a:spcBef>
            </a:pPr>
            <a:r>
              <a:rPr sz="2180" dirty="0">
                <a:solidFill>
                  <a:srgbClr val="0365C0"/>
                </a:solidFill>
                <a:latin typeface="Calibri" panose="020F0502020204030204" pitchFamily="34" charset="0"/>
                <a:cs typeface="Calibri" panose="020F0502020204030204" pitchFamily="34" charset="0"/>
              </a:rPr>
              <a:t>What</a:t>
            </a:r>
            <a:r>
              <a:rPr sz="2180" spc="-21" dirty="0">
                <a:solidFill>
                  <a:srgbClr val="0365C0"/>
                </a:solidFill>
                <a:latin typeface="Calibri" panose="020F0502020204030204" pitchFamily="34" charset="0"/>
                <a:cs typeface="Calibri" panose="020F0502020204030204" pitchFamily="34" charset="0"/>
              </a:rPr>
              <a:t> </a:t>
            </a:r>
            <a:r>
              <a:rPr sz="2180" dirty="0">
                <a:solidFill>
                  <a:srgbClr val="0365C0"/>
                </a:solidFill>
                <a:latin typeface="Calibri" panose="020F0502020204030204" pitchFamily="34" charset="0"/>
                <a:cs typeface="Calibri" panose="020F0502020204030204" pitchFamily="34" charset="0"/>
              </a:rPr>
              <a:t>do</a:t>
            </a:r>
            <a:r>
              <a:rPr sz="2180" spc="-11" dirty="0">
                <a:solidFill>
                  <a:srgbClr val="0365C0"/>
                </a:solidFill>
                <a:latin typeface="Calibri" panose="020F0502020204030204" pitchFamily="34" charset="0"/>
                <a:cs typeface="Calibri" panose="020F0502020204030204" pitchFamily="34" charset="0"/>
              </a:rPr>
              <a:t> </a:t>
            </a:r>
            <a:r>
              <a:rPr sz="2180" dirty="0">
                <a:solidFill>
                  <a:srgbClr val="0365C0"/>
                </a:solidFill>
                <a:latin typeface="Calibri" panose="020F0502020204030204" pitchFamily="34" charset="0"/>
                <a:cs typeface="Calibri" panose="020F0502020204030204" pitchFamily="34" charset="0"/>
              </a:rPr>
              <a:t>you</a:t>
            </a:r>
            <a:r>
              <a:rPr sz="2180" spc="-7" dirty="0">
                <a:solidFill>
                  <a:srgbClr val="0365C0"/>
                </a:solidFill>
                <a:latin typeface="Calibri" panose="020F0502020204030204" pitchFamily="34" charset="0"/>
                <a:cs typeface="Calibri" panose="020F0502020204030204" pitchFamily="34" charset="0"/>
              </a:rPr>
              <a:t> </a:t>
            </a:r>
            <a:r>
              <a:rPr sz="2180" dirty="0">
                <a:solidFill>
                  <a:srgbClr val="0365C0"/>
                </a:solidFill>
                <a:latin typeface="Calibri" panose="020F0502020204030204" pitchFamily="34" charset="0"/>
                <a:cs typeface="Calibri" panose="020F0502020204030204" pitchFamily="34" charset="0"/>
              </a:rPr>
              <a:t>think</a:t>
            </a:r>
            <a:r>
              <a:rPr sz="2180" spc="-7" dirty="0">
                <a:solidFill>
                  <a:srgbClr val="0365C0"/>
                </a:solidFill>
                <a:latin typeface="Calibri" panose="020F0502020204030204" pitchFamily="34" charset="0"/>
                <a:cs typeface="Calibri" panose="020F0502020204030204" pitchFamily="34" charset="0"/>
              </a:rPr>
              <a:t> </a:t>
            </a:r>
            <a:r>
              <a:rPr sz="2180" dirty="0">
                <a:solidFill>
                  <a:srgbClr val="0365C0"/>
                </a:solidFill>
                <a:latin typeface="Calibri" panose="020F0502020204030204" pitchFamily="34" charset="0"/>
                <a:cs typeface="Calibri" panose="020F0502020204030204" pitchFamily="34" charset="0"/>
              </a:rPr>
              <a:t>the</a:t>
            </a:r>
            <a:r>
              <a:rPr sz="2180" spc="-7" dirty="0">
                <a:solidFill>
                  <a:srgbClr val="0365C0"/>
                </a:solidFill>
                <a:latin typeface="Calibri" panose="020F0502020204030204" pitchFamily="34" charset="0"/>
                <a:cs typeface="Calibri" panose="020F0502020204030204" pitchFamily="34" charset="0"/>
              </a:rPr>
              <a:t> </a:t>
            </a:r>
            <a:r>
              <a:rPr sz="2180" dirty="0">
                <a:solidFill>
                  <a:srgbClr val="0365C0"/>
                </a:solidFill>
                <a:latin typeface="Calibri" panose="020F0502020204030204" pitchFamily="34" charset="0"/>
                <a:cs typeface="Calibri" panose="020F0502020204030204" pitchFamily="34" charset="0"/>
              </a:rPr>
              <a:t>weight</a:t>
            </a:r>
            <a:r>
              <a:rPr sz="2180" spc="-11" dirty="0">
                <a:solidFill>
                  <a:srgbClr val="0365C0"/>
                </a:solidFill>
                <a:latin typeface="Calibri" panose="020F0502020204030204" pitchFamily="34" charset="0"/>
                <a:cs typeface="Calibri" panose="020F0502020204030204" pitchFamily="34" charset="0"/>
              </a:rPr>
              <a:t> </a:t>
            </a:r>
            <a:r>
              <a:rPr sz="2180" dirty="0">
                <a:solidFill>
                  <a:srgbClr val="0365C0"/>
                </a:solidFill>
                <a:latin typeface="Calibri" panose="020F0502020204030204" pitchFamily="34" charset="0"/>
                <a:cs typeface="Calibri" panose="020F0502020204030204" pitchFamily="34" charset="0"/>
              </a:rPr>
              <a:t>parameter</a:t>
            </a:r>
            <a:r>
              <a:rPr sz="2180" spc="-4" dirty="0">
                <a:solidFill>
                  <a:srgbClr val="0365C0"/>
                </a:solidFill>
                <a:latin typeface="Calibri" panose="020F0502020204030204" pitchFamily="34" charset="0"/>
                <a:cs typeface="Calibri" panose="020F0502020204030204" pitchFamily="34" charset="0"/>
              </a:rPr>
              <a:t> </a:t>
            </a:r>
            <a:r>
              <a:rPr sz="2180" spc="-18" dirty="0">
                <a:solidFill>
                  <a:srgbClr val="0365C0"/>
                </a:solidFill>
                <a:latin typeface="Calibri" panose="020F0502020204030204" pitchFamily="34" charset="0"/>
                <a:cs typeface="Calibri" panose="020F0502020204030204" pitchFamily="34" charset="0"/>
              </a:rPr>
              <a:t>is?</a:t>
            </a:r>
            <a:endParaRPr sz="2180" dirty="0">
              <a:latin typeface="Calibri" panose="020F0502020204030204" pitchFamily="34" charset="0"/>
              <a:cs typeface="Calibri" panose="020F0502020204030204" pitchFamily="34" charset="0"/>
            </a:endParaRPr>
          </a:p>
        </p:txBody>
      </p:sp>
      <p:pic>
        <p:nvPicPr>
          <p:cNvPr id="3" name="object 3"/>
          <p:cNvPicPr/>
          <p:nvPr/>
        </p:nvPicPr>
        <p:blipFill>
          <a:blip r:embed="rId2" cstate="print"/>
          <a:stretch>
            <a:fillRect/>
          </a:stretch>
        </p:blipFill>
        <p:spPr>
          <a:xfrm>
            <a:off x="4013968" y="1646483"/>
            <a:ext cx="169661" cy="151803"/>
          </a:xfrm>
          <a:prstGeom prst="rect">
            <a:avLst/>
          </a:prstGeom>
        </p:spPr>
      </p:pic>
      <p:pic>
        <p:nvPicPr>
          <p:cNvPr id="4" name="object 4"/>
          <p:cNvPicPr/>
          <p:nvPr/>
        </p:nvPicPr>
        <p:blipFill>
          <a:blip r:embed="rId3" cstate="print"/>
          <a:stretch>
            <a:fillRect/>
          </a:stretch>
        </p:blipFill>
        <p:spPr>
          <a:xfrm>
            <a:off x="4960370" y="1609277"/>
            <a:ext cx="169661" cy="226219"/>
          </a:xfrm>
          <a:prstGeom prst="rect">
            <a:avLst/>
          </a:prstGeom>
        </p:spPr>
      </p:pic>
      <p:grpSp>
        <p:nvGrpSpPr>
          <p:cNvPr id="5" name="object 5"/>
          <p:cNvGrpSpPr/>
          <p:nvPr/>
        </p:nvGrpSpPr>
        <p:grpSpPr>
          <a:xfrm>
            <a:off x="3769798" y="1456657"/>
            <a:ext cx="1603772" cy="3268266"/>
            <a:chOff x="5361490" y="2071690"/>
            <a:chExt cx="2280920" cy="4648200"/>
          </a:xfrm>
        </p:grpSpPr>
        <p:sp>
          <p:nvSpPr>
            <p:cNvPr id="6" name="object 6"/>
            <p:cNvSpPr/>
            <p:nvPr/>
          </p:nvSpPr>
          <p:spPr>
            <a:xfrm>
              <a:off x="5361490" y="2968086"/>
              <a:ext cx="2280920" cy="0"/>
            </a:xfrm>
            <a:custGeom>
              <a:avLst/>
              <a:gdLst/>
              <a:ahLst/>
              <a:cxnLst/>
              <a:rect l="l" t="t" r="r" b="b"/>
              <a:pathLst>
                <a:path w="2280920">
                  <a:moveTo>
                    <a:pt x="0" y="0"/>
                  </a:moveTo>
                  <a:lnTo>
                    <a:pt x="2280654" y="0"/>
                  </a:lnTo>
                </a:path>
              </a:pathLst>
            </a:custGeom>
            <a:ln w="25387">
              <a:solidFill>
                <a:srgbClr val="000000"/>
              </a:solidFill>
            </a:ln>
          </p:spPr>
          <p:txBody>
            <a:bodyPr wrap="square" lIns="0" tIns="0" rIns="0" bIns="0" rtlCol="0"/>
            <a:lstStyle/>
            <a:p>
              <a:endParaRPr sz="1266"/>
            </a:p>
          </p:txBody>
        </p:sp>
        <p:sp>
          <p:nvSpPr>
            <p:cNvPr id="7" name="object 7"/>
            <p:cNvSpPr/>
            <p:nvPr/>
          </p:nvSpPr>
          <p:spPr>
            <a:xfrm>
              <a:off x="6502399" y="2071690"/>
              <a:ext cx="0" cy="4648200"/>
            </a:xfrm>
            <a:custGeom>
              <a:avLst/>
              <a:gdLst/>
              <a:ahLst/>
              <a:cxnLst/>
              <a:rect l="l" t="t" r="r" b="b"/>
              <a:pathLst>
                <a:path h="4648200">
                  <a:moveTo>
                    <a:pt x="0" y="0"/>
                  </a:moveTo>
                  <a:lnTo>
                    <a:pt x="0" y="4647943"/>
                  </a:lnTo>
                </a:path>
              </a:pathLst>
            </a:custGeom>
            <a:ln w="25387">
              <a:solidFill>
                <a:srgbClr val="000000"/>
              </a:solidFill>
            </a:ln>
          </p:spPr>
          <p:txBody>
            <a:bodyPr wrap="square" lIns="0" tIns="0" rIns="0" bIns="0" rtlCol="0"/>
            <a:lstStyle/>
            <a:p>
              <a:endParaRPr sz="1266"/>
            </a:p>
          </p:txBody>
        </p:sp>
      </p:grpSp>
      <p:pic>
        <p:nvPicPr>
          <p:cNvPr id="8" name="object 8"/>
          <p:cNvPicPr/>
          <p:nvPr/>
        </p:nvPicPr>
        <p:blipFill>
          <a:blip r:embed="rId4" cstate="print"/>
          <a:stretch>
            <a:fillRect/>
          </a:stretch>
        </p:blipFill>
        <p:spPr>
          <a:xfrm>
            <a:off x="3921322" y="5841918"/>
            <a:ext cx="1301354" cy="278861"/>
          </a:xfrm>
          <a:prstGeom prst="rect">
            <a:avLst/>
          </a:prstGeom>
        </p:spPr>
      </p:pic>
      <p:sp>
        <p:nvSpPr>
          <p:cNvPr id="9" name="object 9"/>
          <p:cNvSpPr txBox="1"/>
          <p:nvPr/>
        </p:nvSpPr>
        <p:spPr>
          <a:xfrm>
            <a:off x="3955855" y="4086582"/>
            <a:ext cx="196900" cy="398483"/>
          </a:xfrm>
          <a:prstGeom prst="rect">
            <a:avLst/>
          </a:prstGeom>
        </p:spPr>
        <p:txBody>
          <a:bodyPr vert="horz" wrap="square" lIns="0" tIns="8930" rIns="0" bIns="0" rtlCol="0">
            <a:spAutoFit/>
          </a:bodyPr>
          <a:lstStyle/>
          <a:p>
            <a:pPr marL="8929">
              <a:spcBef>
                <a:spcPts val="70"/>
              </a:spcBef>
            </a:pPr>
            <a:r>
              <a:rPr sz="2531" dirty="0">
                <a:latin typeface="Calibri" panose="020F0502020204030204" pitchFamily="34" charset="0"/>
                <a:cs typeface="Calibri" panose="020F0502020204030204" pitchFamily="34" charset="0"/>
              </a:rPr>
              <a:t>1</a:t>
            </a:r>
          </a:p>
        </p:txBody>
      </p:sp>
      <p:sp>
        <p:nvSpPr>
          <p:cNvPr id="10" name="object 10"/>
          <p:cNvSpPr txBox="1"/>
          <p:nvPr/>
        </p:nvSpPr>
        <p:spPr>
          <a:xfrm>
            <a:off x="4812891" y="4086582"/>
            <a:ext cx="464344" cy="398483"/>
          </a:xfrm>
          <a:prstGeom prst="rect">
            <a:avLst/>
          </a:prstGeom>
        </p:spPr>
        <p:txBody>
          <a:bodyPr vert="horz" wrap="square" lIns="0" tIns="8930" rIns="0" bIns="0" rtlCol="0">
            <a:spAutoFit/>
          </a:bodyPr>
          <a:lstStyle/>
          <a:p>
            <a:pPr marL="8929">
              <a:spcBef>
                <a:spcPts val="70"/>
              </a:spcBef>
            </a:pPr>
            <a:r>
              <a:rPr sz="2531" spc="-18" dirty="0">
                <a:latin typeface="Calibri" panose="020F0502020204030204" pitchFamily="34" charset="0"/>
                <a:cs typeface="Calibri" panose="020F0502020204030204" pitchFamily="34" charset="0"/>
              </a:rPr>
              <a:t>1.1</a:t>
            </a:r>
            <a:endParaRPr sz="2531" dirty="0">
              <a:latin typeface="Calibri" panose="020F0502020204030204" pitchFamily="34" charset="0"/>
              <a:cs typeface="Calibri" panose="020F0502020204030204" pitchFamily="34" charset="0"/>
            </a:endParaRPr>
          </a:p>
        </p:txBody>
      </p:sp>
      <p:sp>
        <p:nvSpPr>
          <p:cNvPr id="11" name="object 11"/>
          <p:cNvSpPr txBox="1"/>
          <p:nvPr/>
        </p:nvSpPr>
        <p:spPr>
          <a:xfrm>
            <a:off x="4000539" y="2862750"/>
            <a:ext cx="196900" cy="398483"/>
          </a:xfrm>
          <a:prstGeom prst="rect">
            <a:avLst/>
          </a:prstGeom>
        </p:spPr>
        <p:txBody>
          <a:bodyPr vert="horz" wrap="square" lIns="0" tIns="8930" rIns="0" bIns="0" rtlCol="0">
            <a:spAutoFit/>
          </a:bodyPr>
          <a:lstStyle/>
          <a:p>
            <a:pPr marL="8929">
              <a:spcBef>
                <a:spcPts val="70"/>
              </a:spcBef>
            </a:pPr>
            <a:r>
              <a:rPr sz="2531" dirty="0">
                <a:latin typeface="Calibri" panose="020F0502020204030204" pitchFamily="34" charset="0"/>
                <a:cs typeface="Calibri" panose="020F0502020204030204" pitchFamily="34" charset="0"/>
              </a:rPr>
              <a:t>2</a:t>
            </a:r>
          </a:p>
        </p:txBody>
      </p:sp>
      <p:sp>
        <p:nvSpPr>
          <p:cNvPr id="12" name="object 12"/>
          <p:cNvSpPr txBox="1"/>
          <p:nvPr/>
        </p:nvSpPr>
        <p:spPr>
          <a:xfrm>
            <a:off x="4812891" y="2862750"/>
            <a:ext cx="464344" cy="398483"/>
          </a:xfrm>
          <a:prstGeom prst="rect">
            <a:avLst/>
          </a:prstGeom>
        </p:spPr>
        <p:txBody>
          <a:bodyPr vert="horz" wrap="square" lIns="0" tIns="8930" rIns="0" bIns="0" rtlCol="0">
            <a:spAutoFit/>
          </a:bodyPr>
          <a:lstStyle/>
          <a:p>
            <a:pPr marL="8929">
              <a:spcBef>
                <a:spcPts val="70"/>
              </a:spcBef>
            </a:pPr>
            <a:r>
              <a:rPr sz="2531" spc="-18" dirty="0">
                <a:latin typeface="Calibri" panose="020F0502020204030204" pitchFamily="34" charset="0"/>
                <a:cs typeface="Calibri" panose="020F0502020204030204" pitchFamily="34" charset="0"/>
              </a:rPr>
              <a:t>1.9</a:t>
            </a:r>
            <a:endParaRPr sz="2531" dirty="0">
              <a:latin typeface="Calibri" panose="020F0502020204030204" pitchFamily="34" charset="0"/>
              <a:cs typeface="Calibri" panose="020F0502020204030204" pitchFamily="34" charset="0"/>
            </a:endParaRPr>
          </a:p>
        </p:txBody>
      </p:sp>
      <p:sp>
        <p:nvSpPr>
          <p:cNvPr id="13" name="object 13"/>
          <p:cNvSpPr txBox="1"/>
          <p:nvPr/>
        </p:nvSpPr>
        <p:spPr>
          <a:xfrm>
            <a:off x="3866486" y="3473541"/>
            <a:ext cx="1410891" cy="398483"/>
          </a:xfrm>
          <a:prstGeom prst="rect">
            <a:avLst/>
          </a:prstGeom>
        </p:spPr>
        <p:txBody>
          <a:bodyPr vert="horz" wrap="square" lIns="0" tIns="8930" rIns="0" bIns="0" rtlCol="0">
            <a:spAutoFit/>
          </a:bodyPr>
          <a:lstStyle/>
          <a:p>
            <a:pPr marL="8929">
              <a:spcBef>
                <a:spcPts val="70"/>
              </a:spcBef>
              <a:tabLst>
                <a:tab pos="954996" algn="l"/>
              </a:tabLst>
            </a:pPr>
            <a:r>
              <a:rPr sz="2531" spc="-18" dirty="0">
                <a:latin typeface="Calibri" panose="020F0502020204030204" pitchFamily="34" charset="0"/>
                <a:cs typeface="Calibri" panose="020F0502020204030204" pitchFamily="34" charset="0"/>
              </a:rPr>
              <a:t>3.5</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3.4</a:t>
            </a:r>
            <a:endParaRPr sz="2531" dirty="0">
              <a:latin typeface="Calibri" panose="020F0502020204030204" pitchFamily="34" charset="0"/>
              <a:cs typeface="Calibri" panose="020F0502020204030204" pitchFamily="34" charset="0"/>
            </a:endParaRPr>
          </a:p>
        </p:txBody>
      </p:sp>
      <p:sp>
        <p:nvSpPr>
          <p:cNvPr id="14" name="object 14"/>
          <p:cNvSpPr txBox="1"/>
          <p:nvPr/>
        </p:nvSpPr>
        <p:spPr>
          <a:xfrm>
            <a:off x="3911171" y="2251960"/>
            <a:ext cx="1455539" cy="398483"/>
          </a:xfrm>
          <a:prstGeom prst="rect">
            <a:avLst/>
          </a:prstGeom>
        </p:spPr>
        <p:txBody>
          <a:bodyPr vert="horz" wrap="square" lIns="0" tIns="8930" rIns="0" bIns="0" rtlCol="0">
            <a:spAutoFit/>
          </a:bodyPr>
          <a:lstStyle/>
          <a:p>
            <a:pPr marL="8929">
              <a:spcBef>
                <a:spcPts val="70"/>
              </a:spcBef>
              <a:tabLst>
                <a:tab pos="821056" algn="l"/>
              </a:tabLst>
            </a:pPr>
            <a:r>
              <a:rPr sz="2531" spc="-18" dirty="0">
                <a:latin typeface="Calibri" panose="020F0502020204030204" pitchFamily="34" charset="0"/>
                <a:cs typeface="Calibri" panose="020F0502020204030204" pitchFamily="34" charset="0"/>
              </a:rPr>
              <a:t>10</a:t>
            </a:r>
            <a:r>
              <a:rPr sz="2531"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10.1</a:t>
            </a:r>
            <a:endParaRPr sz="2531" dirty="0">
              <a:latin typeface="Calibri" panose="020F0502020204030204" pitchFamily="34" charset="0"/>
              <a:cs typeface="Calibri" panose="020F0502020204030204" pitchFamily="34" charset="0"/>
            </a:endParaRPr>
          </a:p>
        </p:txBody>
      </p:sp>
      <p:sp>
        <p:nvSpPr>
          <p:cNvPr id="15" name="object 15"/>
          <p:cNvSpPr txBox="1">
            <a:spLocks noGrp="1"/>
          </p:cNvSpPr>
          <p:nvPr>
            <p:ph type="title"/>
          </p:nvPr>
        </p:nvSpPr>
        <p:spPr>
          <a:xfrm>
            <a:off x="3151861" y="739448"/>
            <a:ext cx="2840979" cy="398483"/>
          </a:xfrm>
          <a:prstGeom prst="rect">
            <a:avLst/>
          </a:prstGeom>
        </p:spPr>
        <p:txBody>
          <a:bodyPr vert="horz" wrap="square" lIns="0" tIns="8930" rIns="0" bIns="0" rtlCol="0" anchor="ctr">
            <a:spAutoFit/>
          </a:bodyPr>
          <a:lstStyle/>
          <a:p>
            <a:pPr marL="8929">
              <a:lnSpc>
                <a:spcPct val="100000"/>
              </a:lnSpc>
              <a:spcBef>
                <a:spcPts val="70"/>
              </a:spcBef>
              <a:tabLst>
                <a:tab pos="937584" algn="l"/>
                <a:tab pos="2098848" algn="l"/>
              </a:tabLst>
            </a:pPr>
            <a:r>
              <a:rPr sz="2531" spc="-7" dirty="0">
                <a:latin typeface="Calibri" panose="020F0502020204030204" pitchFamily="34" charset="0"/>
                <a:cs typeface="Calibri" panose="020F0502020204030204" pitchFamily="34" charset="0"/>
              </a:rPr>
              <a:t>Given</a:t>
            </a:r>
            <a:r>
              <a:rPr lang="en-US" sz="2531" spc="-7"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training</a:t>
            </a:r>
            <a:r>
              <a:rPr lang="en-US" sz="2531" spc="-7"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data:</a:t>
            </a:r>
            <a:endParaRPr sz="2531" dirty="0">
              <a:latin typeface="Calibri" panose="020F0502020204030204" pitchFamily="34" charset="0"/>
              <a:cs typeface="Calibri" panose="020F0502020204030204" pitchFamily="34" charset="0"/>
            </a:endParaRPr>
          </a:p>
        </p:txBody>
      </p:sp>
      <p:sp>
        <p:nvSpPr>
          <p:cNvPr id="16" name="object 16"/>
          <p:cNvSpPr txBox="1"/>
          <p:nvPr/>
        </p:nvSpPr>
        <p:spPr>
          <a:xfrm>
            <a:off x="2601425" y="6418303"/>
            <a:ext cx="6438305" cy="268640"/>
          </a:xfrm>
          <a:prstGeom prst="rect">
            <a:avLst/>
          </a:prstGeom>
        </p:spPr>
        <p:txBody>
          <a:bodyPr vert="horz" wrap="square" lIns="0" tIns="8930" rIns="0" bIns="0" rtlCol="0">
            <a:spAutoFit/>
          </a:bodyPr>
          <a:lstStyle/>
          <a:p>
            <a:pPr marL="8929">
              <a:spcBef>
                <a:spcPts val="70"/>
              </a:spcBef>
            </a:pPr>
            <a:r>
              <a:rPr sz="1687" dirty="0">
                <a:latin typeface="Calibri" panose="020F0502020204030204" pitchFamily="34" charset="0"/>
                <a:cs typeface="Calibri" panose="020F0502020204030204" pitchFamily="34" charset="0"/>
              </a:rPr>
              <a:t>not</a:t>
            </a:r>
            <a:r>
              <a:rPr sz="1687" spc="-18"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so</a:t>
            </a:r>
            <a:r>
              <a:rPr sz="1687" spc="-7"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obvious</a:t>
            </a:r>
            <a:r>
              <a:rPr sz="1687" spc="-4"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as</a:t>
            </a:r>
            <a:r>
              <a:rPr sz="1687" spc="-7"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the</a:t>
            </a:r>
            <a:r>
              <a:rPr sz="1687" spc="-4"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network</a:t>
            </a:r>
            <a:r>
              <a:rPr sz="1687" spc="-7"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gets</a:t>
            </a:r>
            <a:r>
              <a:rPr sz="1687" spc="-7"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more</a:t>
            </a:r>
            <a:r>
              <a:rPr sz="1687" spc="-4"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complicated</a:t>
            </a:r>
            <a:r>
              <a:rPr sz="1687" spc="-11"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so</a:t>
            </a:r>
            <a:r>
              <a:rPr sz="1687" spc="-4"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we</a:t>
            </a:r>
            <a:r>
              <a:rPr sz="1687" spc="-7"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use</a:t>
            </a:r>
            <a:r>
              <a:rPr sz="1687" spc="-4" dirty="0">
                <a:latin typeface="Calibri" panose="020F0502020204030204" pitchFamily="34" charset="0"/>
                <a:cs typeface="Calibri" panose="020F0502020204030204" pitchFamily="34" charset="0"/>
              </a:rPr>
              <a:t> </a:t>
            </a:r>
            <a:r>
              <a:rPr sz="1687" spc="-35" dirty="0">
                <a:latin typeface="Calibri" panose="020F0502020204030204" pitchFamily="34" charset="0"/>
                <a:cs typeface="Calibri" panose="020F0502020204030204" pitchFamily="34" charset="0"/>
              </a:rPr>
              <a:t>…</a:t>
            </a:r>
            <a:endParaRPr sz="1687"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85108" y="1674137"/>
            <a:ext cx="2704802" cy="312049"/>
          </a:xfrm>
          <a:prstGeom prst="rect">
            <a:avLst/>
          </a:prstGeom>
        </p:spPr>
        <p:txBody>
          <a:bodyPr vert="horz" wrap="square" lIns="0" tIns="8930" rIns="0" bIns="0" rtlCol="0">
            <a:spAutoFit/>
          </a:bodyPr>
          <a:lstStyle/>
          <a:p>
            <a:pPr marL="8929">
              <a:spcBef>
                <a:spcPts val="70"/>
              </a:spcBef>
            </a:pPr>
            <a:r>
              <a:rPr sz="1969" dirty="0">
                <a:latin typeface="Calibri" panose="020F0502020204030204" pitchFamily="34" charset="0"/>
                <a:cs typeface="Calibri" panose="020F0502020204030204" pitchFamily="34" charset="0"/>
              </a:rPr>
              <a:t>Given</a:t>
            </a:r>
            <a:r>
              <a:rPr sz="1969" spc="7"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several</a:t>
            </a:r>
            <a:r>
              <a:rPr sz="1969" spc="7" dirty="0">
                <a:latin typeface="Calibri" panose="020F0502020204030204" pitchFamily="34" charset="0"/>
                <a:cs typeface="Calibri" panose="020F0502020204030204" pitchFamily="34" charset="0"/>
              </a:rPr>
              <a:t> </a:t>
            </a:r>
            <a:r>
              <a:rPr sz="1969" spc="-7" dirty="0">
                <a:latin typeface="Calibri" panose="020F0502020204030204" pitchFamily="34" charset="0"/>
                <a:cs typeface="Calibri" panose="020F0502020204030204" pitchFamily="34" charset="0"/>
              </a:rPr>
              <a:t>examples</a:t>
            </a:r>
            <a:endParaRPr sz="1969" dirty="0">
              <a:latin typeface="Calibri" panose="020F0502020204030204" pitchFamily="34" charset="0"/>
              <a:cs typeface="Calibri" panose="020F0502020204030204" pitchFamily="34" charset="0"/>
            </a:endParaRPr>
          </a:p>
        </p:txBody>
      </p:sp>
      <p:pic>
        <p:nvPicPr>
          <p:cNvPr id="5" name="object 5"/>
          <p:cNvPicPr/>
          <p:nvPr/>
        </p:nvPicPr>
        <p:blipFill>
          <a:blip r:embed="rId2" cstate="print"/>
          <a:stretch>
            <a:fillRect/>
          </a:stretch>
        </p:blipFill>
        <p:spPr>
          <a:xfrm>
            <a:off x="1770786" y="2177638"/>
            <a:ext cx="5602427" cy="421318"/>
          </a:xfrm>
          <a:prstGeom prst="rect">
            <a:avLst/>
          </a:prstGeom>
        </p:spPr>
      </p:pic>
      <p:pic>
        <p:nvPicPr>
          <p:cNvPr id="6" name="object 6"/>
          <p:cNvPicPr/>
          <p:nvPr/>
        </p:nvPicPr>
        <p:blipFill>
          <a:blip r:embed="rId3" cstate="print"/>
          <a:stretch>
            <a:fillRect/>
          </a:stretch>
        </p:blipFill>
        <p:spPr>
          <a:xfrm>
            <a:off x="3799176" y="3409341"/>
            <a:ext cx="1545644" cy="455410"/>
          </a:xfrm>
          <a:prstGeom prst="rect">
            <a:avLst/>
          </a:prstGeom>
        </p:spPr>
      </p:pic>
      <p:grpSp>
        <p:nvGrpSpPr>
          <p:cNvPr id="13" name="Group 12">
            <a:extLst>
              <a:ext uri="{FF2B5EF4-FFF2-40B4-BE49-F238E27FC236}">
                <a16:creationId xmlns:a16="http://schemas.microsoft.com/office/drawing/2014/main" id="{E3501757-CA87-8854-A18C-CF9C0257E4FC}"/>
              </a:ext>
            </a:extLst>
          </p:cNvPr>
          <p:cNvGrpSpPr/>
          <p:nvPr/>
        </p:nvGrpSpPr>
        <p:grpSpPr>
          <a:xfrm>
            <a:off x="1259792" y="4690740"/>
            <a:ext cx="6889793" cy="493123"/>
            <a:chOff x="628196" y="4738092"/>
            <a:chExt cx="6889793" cy="493123"/>
          </a:xfrm>
        </p:grpSpPr>
        <p:sp>
          <p:nvSpPr>
            <p:cNvPr id="3" name="object 3"/>
            <p:cNvSpPr txBox="1"/>
            <p:nvPr/>
          </p:nvSpPr>
          <p:spPr>
            <a:xfrm>
              <a:off x="628196" y="4738092"/>
              <a:ext cx="2018556" cy="398483"/>
            </a:xfrm>
            <a:prstGeom prst="rect">
              <a:avLst/>
            </a:prstGeom>
          </p:spPr>
          <p:txBody>
            <a:bodyPr vert="horz" wrap="square" lIns="0" tIns="8930" rIns="0" bIns="0" rtlCol="0">
              <a:spAutoFit/>
            </a:bodyPr>
            <a:lstStyle/>
            <a:p>
              <a:pPr marL="8929">
                <a:spcBef>
                  <a:spcPts val="70"/>
                </a:spcBef>
                <a:tabLst>
                  <a:tab pos="1062595" algn="l"/>
                </a:tabLst>
              </a:pPr>
              <a:r>
                <a:rPr sz="2531" spc="-7" dirty="0">
                  <a:latin typeface="Calibri" panose="020F0502020204030204" pitchFamily="34" charset="0"/>
                  <a:cs typeface="Calibri" panose="020F0502020204030204" pitchFamily="34" charset="0"/>
                </a:rPr>
                <a:t>Modify</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weight</a:t>
              </a:r>
              <a:endParaRPr sz="2531" dirty="0">
                <a:latin typeface="Calibri" panose="020F0502020204030204" pitchFamily="34" charset="0"/>
                <a:cs typeface="Calibri" panose="020F0502020204030204" pitchFamily="34" charset="0"/>
              </a:endParaRPr>
            </a:p>
          </p:txBody>
        </p:sp>
        <p:sp>
          <p:nvSpPr>
            <p:cNvPr id="4" name="object 4"/>
            <p:cNvSpPr txBox="1"/>
            <p:nvPr/>
          </p:nvSpPr>
          <p:spPr>
            <a:xfrm>
              <a:off x="3230518" y="4738092"/>
              <a:ext cx="1340793" cy="398483"/>
            </a:xfrm>
            <a:prstGeom prst="rect">
              <a:avLst/>
            </a:prstGeom>
          </p:spPr>
          <p:txBody>
            <a:bodyPr vert="horz" wrap="square" lIns="0" tIns="8930" rIns="0" bIns="0" rtlCol="0">
              <a:spAutoFit/>
            </a:bodyPr>
            <a:lstStyle/>
            <a:p>
              <a:pPr marL="8929">
                <a:spcBef>
                  <a:spcPts val="70"/>
                </a:spcBef>
                <a:tabLst>
                  <a:tab pos="795160" algn="l"/>
                </a:tabLst>
              </a:pPr>
              <a:r>
                <a:rPr sz="2531" spc="-14" dirty="0">
                  <a:latin typeface="Calibri" panose="020F0502020204030204" pitchFamily="34" charset="0"/>
                  <a:cs typeface="Calibri" panose="020F0502020204030204" pitchFamily="34" charset="0"/>
                </a:rPr>
                <a:t>such</a:t>
              </a:r>
              <a:r>
                <a:rPr sz="2531"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that</a:t>
              </a:r>
              <a:endParaRPr sz="2531" dirty="0">
                <a:latin typeface="Calibri" panose="020F0502020204030204" pitchFamily="34" charset="0"/>
                <a:cs typeface="Calibri" panose="020F0502020204030204" pitchFamily="34" charset="0"/>
              </a:endParaRPr>
            </a:p>
          </p:txBody>
        </p:sp>
        <p:pic>
          <p:nvPicPr>
            <p:cNvPr id="7" name="object 7"/>
            <p:cNvPicPr/>
            <p:nvPr/>
          </p:nvPicPr>
          <p:blipFill>
            <a:blip r:embed="rId4" cstate="print"/>
            <a:stretch>
              <a:fillRect/>
            </a:stretch>
          </p:blipFill>
          <p:spPr>
            <a:xfrm>
              <a:off x="4727314" y="4757451"/>
              <a:ext cx="258421" cy="473764"/>
            </a:xfrm>
            <a:prstGeom prst="rect">
              <a:avLst/>
            </a:prstGeom>
          </p:spPr>
        </p:pic>
        <p:pic>
          <p:nvPicPr>
            <p:cNvPr id="8" name="object 8"/>
            <p:cNvPicPr/>
            <p:nvPr/>
          </p:nvPicPr>
          <p:blipFill>
            <a:blip r:embed="rId5" cstate="print"/>
            <a:stretch>
              <a:fillRect/>
            </a:stretch>
          </p:blipFill>
          <p:spPr>
            <a:xfrm>
              <a:off x="7259573" y="4795269"/>
              <a:ext cx="258416" cy="344557"/>
            </a:xfrm>
            <a:prstGeom prst="rect">
              <a:avLst/>
            </a:prstGeom>
          </p:spPr>
        </p:pic>
        <p:sp>
          <p:nvSpPr>
            <p:cNvPr id="9" name="object 9"/>
            <p:cNvSpPr txBox="1"/>
            <p:nvPr/>
          </p:nvSpPr>
          <p:spPr>
            <a:xfrm>
              <a:off x="5140404" y="4738092"/>
              <a:ext cx="2215902" cy="398483"/>
            </a:xfrm>
            <a:prstGeom prst="rect">
              <a:avLst/>
            </a:prstGeom>
          </p:spPr>
          <p:txBody>
            <a:bodyPr vert="horz" wrap="square" lIns="0" tIns="8930" rIns="0" bIns="0" rtlCol="0">
              <a:spAutoFit/>
            </a:bodyPr>
            <a:lstStyle/>
            <a:p>
              <a:pPr marL="8929">
                <a:spcBef>
                  <a:spcPts val="70"/>
                </a:spcBef>
                <a:tabLst>
                  <a:tab pos="723279" algn="l"/>
                </a:tabLst>
              </a:pPr>
              <a:r>
                <a:rPr sz="2531" spc="-14" dirty="0">
                  <a:latin typeface="Calibri" panose="020F0502020204030204" pitchFamily="34" charset="0"/>
                  <a:cs typeface="Calibri" panose="020F0502020204030204" pitchFamily="34" charset="0"/>
                </a:rPr>
                <a:t>gets</a:t>
              </a:r>
              <a:r>
                <a:rPr sz="2531" dirty="0">
                  <a:latin typeface="Calibri" panose="020F0502020204030204" pitchFamily="34" charset="0"/>
                  <a:cs typeface="Calibri" panose="020F0502020204030204" pitchFamily="34" charset="0"/>
                </a:rPr>
                <a:t>	‘closer’ </a:t>
              </a:r>
              <a:r>
                <a:rPr sz="2531" spc="-18" dirty="0">
                  <a:latin typeface="Calibri" panose="020F0502020204030204" pitchFamily="34" charset="0"/>
                  <a:cs typeface="Calibri" panose="020F0502020204030204" pitchFamily="34" charset="0"/>
                </a:rPr>
                <a:t>to</a:t>
              </a:r>
              <a:endParaRPr sz="2531" dirty="0">
                <a:latin typeface="Calibri" panose="020F0502020204030204" pitchFamily="34" charset="0"/>
                <a:cs typeface="Calibri" panose="020F0502020204030204" pitchFamily="34" charset="0"/>
              </a:endParaRPr>
            </a:p>
          </p:txBody>
        </p:sp>
        <p:pic>
          <p:nvPicPr>
            <p:cNvPr id="10" name="object 10"/>
            <p:cNvPicPr/>
            <p:nvPr/>
          </p:nvPicPr>
          <p:blipFill>
            <a:blip r:embed="rId6" cstate="print"/>
            <a:stretch>
              <a:fillRect/>
            </a:stretch>
          </p:blipFill>
          <p:spPr>
            <a:xfrm>
              <a:off x="2763116" y="4863456"/>
              <a:ext cx="326377" cy="221936"/>
            </a:xfrm>
            <a:prstGeom prst="rect">
              <a:avLst/>
            </a:prstGeom>
          </p:spPr>
        </p:pic>
      </p:grpSp>
      <p:sp>
        <p:nvSpPr>
          <p:cNvPr id="11" name="object 11"/>
          <p:cNvSpPr txBox="1"/>
          <p:nvPr/>
        </p:nvSpPr>
        <p:spPr>
          <a:xfrm>
            <a:off x="3588060" y="2996445"/>
            <a:ext cx="1968550" cy="312049"/>
          </a:xfrm>
          <a:prstGeom prst="rect">
            <a:avLst/>
          </a:prstGeom>
        </p:spPr>
        <p:txBody>
          <a:bodyPr vert="horz" wrap="square" lIns="0" tIns="8930" rIns="0" bIns="0" rtlCol="0">
            <a:spAutoFit/>
          </a:bodyPr>
          <a:lstStyle/>
          <a:p>
            <a:pPr marL="8929">
              <a:spcBef>
                <a:spcPts val="70"/>
              </a:spcBef>
            </a:pPr>
            <a:r>
              <a:rPr sz="1969" dirty="0">
                <a:latin typeface="Calibri" panose="020F0502020204030204" pitchFamily="34" charset="0"/>
                <a:cs typeface="Calibri" panose="020F0502020204030204" pitchFamily="34" charset="0"/>
              </a:rPr>
              <a:t>and</a:t>
            </a:r>
            <a:r>
              <a:rPr sz="1969" spc="4"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a</a:t>
            </a:r>
            <a:r>
              <a:rPr sz="1969" spc="4" dirty="0">
                <a:latin typeface="Calibri" panose="020F0502020204030204" pitchFamily="34" charset="0"/>
                <a:cs typeface="Calibri" panose="020F0502020204030204" pitchFamily="34" charset="0"/>
              </a:rPr>
              <a:t> </a:t>
            </a:r>
            <a:r>
              <a:rPr sz="1969" spc="-7" dirty="0">
                <a:latin typeface="Calibri" panose="020F0502020204030204" pitchFamily="34" charset="0"/>
                <a:cs typeface="Calibri" panose="020F0502020204030204" pitchFamily="34" charset="0"/>
              </a:rPr>
              <a:t>perceptron</a:t>
            </a:r>
            <a:endParaRPr sz="1969" dirty="0">
              <a:latin typeface="Calibri" panose="020F0502020204030204" pitchFamily="34" charset="0"/>
              <a:cs typeface="Calibri" panose="020F0502020204030204" pitchFamily="34" charset="0"/>
            </a:endParaRPr>
          </a:p>
        </p:txBody>
      </p:sp>
      <p:sp>
        <p:nvSpPr>
          <p:cNvPr id="12" name="object 12"/>
          <p:cNvSpPr txBox="1">
            <a:spLocks noGrp="1"/>
          </p:cNvSpPr>
          <p:nvPr>
            <p:ph type="title"/>
          </p:nvPr>
        </p:nvSpPr>
        <p:spPr>
          <a:xfrm>
            <a:off x="628650" y="436293"/>
            <a:ext cx="7886700" cy="1183228"/>
          </a:xfrm>
          <a:prstGeom prst="rect">
            <a:avLst/>
          </a:prstGeom>
        </p:spPr>
        <p:txBody>
          <a:bodyPr vert="horz" wrap="square" lIns="0" tIns="312503" rIns="0" bIns="0" rtlCol="0" anchor="ctr">
            <a:spAutoFit/>
          </a:bodyPr>
          <a:lstStyle/>
          <a:p>
            <a:pPr marL="2232" algn="ctr">
              <a:lnSpc>
                <a:spcPct val="100000"/>
              </a:lnSpc>
              <a:spcBef>
                <a:spcPts val="70"/>
              </a:spcBef>
            </a:pPr>
            <a:r>
              <a:rPr sz="3586" dirty="0">
                <a:latin typeface="Calibri" panose="020F0502020204030204" pitchFamily="34" charset="0"/>
                <a:cs typeface="Calibri" panose="020F0502020204030204" pitchFamily="34" charset="0"/>
              </a:rPr>
              <a:t>An</a:t>
            </a:r>
            <a:r>
              <a:rPr sz="3586" spc="-11" dirty="0">
                <a:latin typeface="Calibri" panose="020F0502020204030204" pitchFamily="34" charset="0"/>
                <a:cs typeface="Calibri" panose="020F0502020204030204" pitchFamily="34" charset="0"/>
              </a:rPr>
              <a:t> </a:t>
            </a:r>
            <a:r>
              <a:rPr sz="3586" dirty="0">
                <a:latin typeface="Calibri" panose="020F0502020204030204" pitchFamily="34" charset="0"/>
                <a:cs typeface="Calibri" panose="020F0502020204030204" pitchFamily="34" charset="0"/>
              </a:rPr>
              <a:t>Incremental</a:t>
            </a:r>
            <a:r>
              <a:rPr sz="3586" spc="-11" dirty="0">
                <a:latin typeface="Calibri" panose="020F0502020204030204" pitchFamily="34" charset="0"/>
                <a:cs typeface="Calibri" panose="020F0502020204030204" pitchFamily="34" charset="0"/>
              </a:rPr>
              <a:t> </a:t>
            </a:r>
            <a:r>
              <a:rPr sz="3586" dirty="0">
                <a:latin typeface="Calibri" panose="020F0502020204030204" pitchFamily="34" charset="0"/>
                <a:cs typeface="Calibri" panose="020F0502020204030204" pitchFamily="34" charset="0"/>
              </a:rPr>
              <a:t>Learning</a:t>
            </a:r>
            <a:r>
              <a:rPr sz="3586" spc="-11" dirty="0">
                <a:latin typeface="Calibri" panose="020F0502020204030204" pitchFamily="34" charset="0"/>
                <a:cs typeface="Calibri" panose="020F0502020204030204" pitchFamily="34" charset="0"/>
              </a:rPr>
              <a:t> </a:t>
            </a:r>
            <a:r>
              <a:rPr sz="3586" spc="-7" dirty="0">
                <a:latin typeface="Calibri" panose="020F0502020204030204" pitchFamily="34" charset="0"/>
                <a:cs typeface="Calibri" panose="020F0502020204030204" pitchFamily="34" charset="0"/>
              </a:rPr>
              <a:t>Strategy</a:t>
            </a:r>
            <a:endParaRPr sz="3586" dirty="0">
              <a:latin typeface="Calibri" panose="020F0502020204030204" pitchFamily="34" charset="0"/>
              <a:cs typeface="Calibri" panose="020F0502020204030204" pitchFamily="34" charset="0"/>
            </a:endParaRPr>
          </a:p>
          <a:p>
            <a:pPr marL="2232" algn="ctr">
              <a:lnSpc>
                <a:spcPct val="100000"/>
              </a:lnSpc>
              <a:spcBef>
                <a:spcPts val="116"/>
              </a:spcBef>
            </a:pPr>
            <a:r>
              <a:rPr sz="1969" dirty="0">
                <a:latin typeface="Calibri" panose="020F0502020204030204" pitchFamily="34" charset="0"/>
                <a:cs typeface="Calibri" panose="020F0502020204030204" pitchFamily="34" charset="0"/>
              </a:rPr>
              <a:t>(gradient</a:t>
            </a:r>
            <a:r>
              <a:rPr sz="1969" spc="4" dirty="0">
                <a:latin typeface="Calibri" panose="020F0502020204030204" pitchFamily="34" charset="0"/>
                <a:cs typeface="Calibri" panose="020F0502020204030204" pitchFamily="34" charset="0"/>
              </a:rPr>
              <a:t> </a:t>
            </a:r>
            <a:r>
              <a:rPr sz="1969" spc="-7" dirty="0">
                <a:latin typeface="Calibri" panose="020F0502020204030204" pitchFamily="34" charset="0"/>
                <a:cs typeface="Calibri" panose="020F0502020204030204" pitchFamily="34" charset="0"/>
              </a:rPr>
              <a:t>descent)</a:t>
            </a:r>
            <a:endParaRPr sz="1969" dirty="0">
              <a:latin typeface="Calibri" panose="020F0502020204030204" pitchFamily="34" charset="0"/>
              <a:cs typeface="Calibri" panose="020F0502020204030204" pitchFamily="34" charset="0"/>
            </a:endParaRPr>
          </a:p>
        </p:txBody>
      </p:sp>
      <p:sp>
        <p:nvSpPr>
          <p:cNvPr id="14" name="object 16">
            <a:extLst>
              <a:ext uri="{FF2B5EF4-FFF2-40B4-BE49-F238E27FC236}">
                <a16:creationId xmlns:a16="http://schemas.microsoft.com/office/drawing/2014/main" id="{A4E09690-8432-4F58-B92E-ACA5E79C44A7}"/>
              </a:ext>
            </a:extLst>
          </p:cNvPr>
          <p:cNvSpPr txBox="1"/>
          <p:nvPr/>
        </p:nvSpPr>
        <p:spPr>
          <a:xfrm>
            <a:off x="5382810" y="5980007"/>
            <a:ext cx="951458" cy="441700"/>
          </a:xfrm>
          <a:prstGeom prst="rect">
            <a:avLst/>
          </a:prstGeom>
        </p:spPr>
        <p:txBody>
          <a:bodyPr vert="horz" wrap="square" lIns="0" tIns="8930" rIns="0" bIns="0" rtlCol="0">
            <a:spAutoFit/>
          </a:bodyPr>
          <a:lstStyle/>
          <a:p>
            <a:pPr marL="197339" marR="3572" indent="-188856">
              <a:spcBef>
                <a:spcPts val="70"/>
              </a:spcBef>
            </a:pPr>
            <a:r>
              <a:rPr sz="1406" spc="-7" dirty="0">
                <a:solidFill>
                  <a:srgbClr val="0B5D18"/>
                </a:solidFill>
                <a:latin typeface="Calibri" panose="020F0502020204030204" pitchFamily="34" charset="0"/>
                <a:cs typeface="Calibri" panose="020F0502020204030204" pitchFamily="34" charset="0"/>
              </a:rPr>
              <a:t>perceptron output</a:t>
            </a:r>
            <a:endParaRPr sz="1406" dirty="0">
              <a:latin typeface="Calibri" panose="020F0502020204030204" pitchFamily="34" charset="0"/>
              <a:cs typeface="Calibri" panose="020F0502020204030204" pitchFamily="34" charset="0"/>
            </a:endParaRPr>
          </a:p>
        </p:txBody>
      </p:sp>
      <p:grpSp>
        <p:nvGrpSpPr>
          <p:cNvPr id="15" name="object 17">
            <a:extLst>
              <a:ext uri="{FF2B5EF4-FFF2-40B4-BE49-F238E27FC236}">
                <a16:creationId xmlns:a16="http://schemas.microsoft.com/office/drawing/2014/main" id="{18202E8C-BDB0-CCBC-7700-AB6F712DDF2F}"/>
              </a:ext>
            </a:extLst>
          </p:cNvPr>
          <p:cNvGrpSpPr/>
          <p:nvPr/>
        </p:nvGrpSpPr>
        <p:grpSpPr>
          <a:xfrm>
            <a:off x="5486756" y="5207080"/>
            <a:ext cx="396032" cy="767953"/>
            <a:chOff x="7073989" y="7381785"/>
            <a:chExt cx="563245" cy="1092200"/>
          </a:xfrm>
        </p:grpSpPr>
        <p:pic>
          <p:nvPicPr>
            <p:cNvPr id="16" name="object 18">
              <a:extLst>
                <a:ext uri="{FF2B5EF4-FFF2-40B4-BE49-F238E27FC236}">
                  <a16:creationId xmlns:a16="http://schemas.microsoft.com/office/drawing/2014/main" id="{3C83477F-6F05-7404-07FD-77BC14F672D6}"/>
                </a:ext>
              </a:extLst>
            </p:cNvPr>
            <p:cNvPicPr/>
            <p:nvPr/>
          </p:nvPicPr>
          <p:blipFill>
            <a:blip r:embed="rId7" cstate="print"/>
            <a:stretch>
              <a:fillRect/>
            </a:stretch>
          </p:blipFill>
          <p:spPr>
            <a:xfrm>
              <a:off x="7073989" y="7449605"/>
              <a:ext cx="182444" cy="1024303"/>
            </a:xfrm>
            <a:prstGeom prst="rect">
              <a:avLst/>
            </a:prstGeom>
          </p:spPr>
        </p:pic>
        <p:pic>
          <p:nvPicPr>
            <p:cNvPr id="17" name="object 19">
              <a:extLst>
                <a:ext uri="{FF2B5EF4-FFF2-40B4-BE49-F238E27FC236}">
                  <a16:creationId xmlns:a16="http://schemas.microsoft.com/office/drawing/2014/main" id="{532F4F31-B8ED-184F-E7A6-37FCE55F862B}"/>
                </a:ext>
              </a:extLst>
            </p:cNvPr>
            <p:cNvPicPr/>
            <p:nvPr/>
          </p:nvPicPr>
          <p:blipFill>
            <a:blip r:embed="rId8" cstate="print"/>
            <a:stretch>
              <a:fillRect/>
            </a:stretch>
          </p:blipFill>
          <p:spPr>
            <a:xfrm>
              <a:off x="7073989" y="7381785"/>
              <a:ext cx="563228" cy="1092123"/>
            </a:xfrm>
            <a:prstGeom prst="rect">
              <a:avLst/>
            </a:prstGeom>
          </p:spPr>
        </p:pic>
        <p:pic>
          <p:nvPicPr>
            <p:cNvPr id="18" name="object 20">
              <a:extLst>
                <a:ext uri="{FF2B5EF4-FFF2-40B4-BE49-F238E27FC236}">
                  <a16:creationId xmlns:a16="http://schemas.microsoft.com/office/drawing/2014/main" id="{CD053FCA-DBF0-96E5-BED2-77F00900E833}"/>
                </a:ext>
              </a:extLst>
            </p:cNvPr>
            <p:cNvPicPr/>
            <p:nvPr/>
          </p:nvPicPr>
          <p:blipFill>
            <a:blip r:embed="rId9" cstate="print"/>
            <a:stretch>
              <a:fillRect/>
            </a:stretch>
          </p:blipFill>
          <p:spPr>
            <a:xfrm>
              <a:off x="7454770" y="7381785"/>
              <a:ext cx="182450" cy="1024299"/>
            </a:xfrm>
            <a:prstGeom prst="rect">
              <a:avLst/>
            </a:prstGeom>
          </p:spPr>
        </p:pic>
      </p:grpSp>
      <p:sp>
        <p:nvSpPr>
          <p:cNvPr id="19" name="object 21">
            <a:extLst>
              <a:ext uri="{FF2B5EF4-FFF2-40B4-BE49-F238E27FC236}">
                <a16:creationId xmlns:a16="http://schemas.microsoft.com/office/drawing/2014/main" id="{D40F8F8A-0665-C019-CF7F-C0DF118F3DB0}"/>
              </a:ext>
            </a:extLst>
          </p:cNvPr>
          <p:cNvSpPr txBox="1"/>
          <p:nvPr/>
        </p:nvSpPr>
        <p:spPr>
          <a:xfrm>
            <a:off x="7645035" y="5980007"/>
            <a:ext cx="425053" cy="441700"/>
          </a:xfrm>
          <a:prstGeom prst="rect">
            <a:avLst/>
          </a:prstGeom>
        </p:spPr>
        <p:txBody>
          <a:bodyPr vert="horz" wrap="square" lIns="0" tIns="8930" rIns="0" bIns="0" rtlCol="0">
            <a:spAutoFit/>
          </a:bodyPr>
          <a:lstStyle/>
          <a:p>
            <a:pPr marL="8929" marR="3572" indent="34378">
              <a:spcBef>
                <a:spcPts val="70"/>
              </a:spcBef>
            </a:pPr>
            <a:r>
              <a:rPr sz="1406" spc="-14" dirty="0">
                <a:solidFill>
                  <a:srgbClr val="0B5D18"/>
                </a:solidFill>
                <a:latin typeface="Calibri" panose="020F0502020204030204" pitchFamily="34" charset="0"/>
                <a:cs typeface="Calibri" panose="020F0502020204030204" pitchFamily="34" charset="0"/>
              </a:rPr>
              <a:t>true </a:t>
            </a:r>
            <a:r>
              <a:rPr sz="1406" spc="-7" dirty="0">
                <a:solidFill>
                  <a:srgbClr val="0B5D18"/>
                </a:solidFill>
                <a:latin typeface="Calibri" panose="020F0502020204030204" pitchFamily="34" charset="0"/>
                <a:cs typeface="Calibri" panose="020F0502020204030204" pitchFamily="34" charset="0"/>
              </a:rPr>
              <a:t>label</a:t>
            </a:r>
            <a:endParaRPr sz="1406" dirty="0">
              <a:latin typeface="Calibri" panose="020F0502020204030204" pitchFamily="34" charset="0"/>
              <a:cs typeface="Calibri" panose="020F0502020204030204" pitchFamily="34" charset="0"/>
            </a:endParaRPr>
          </a:p>
        </p:txBody>
      </p:sp>
      <p:grpSp>
        <p:nvGrpSpPr>
          <p:cNvPr id="20" name="object 22">
            <a:extLst>
              <a:ext uri="{FF2B5EF4-FFF2-40B4-BE49-F238E27FC236}">
                <a16:creationId xmlns:a16="http://schemas.microsoft.com/office/drawing/2014/main" id="{AFB5CC61-DF80-E99B-4E02-8410CF3CC010}"/>
              </a:ext>
            </a:extLst>
          </p:cNvPr>
          <p:cNvGrpSpPr/>
          <p:nvPr/>
        </p:nvGrpSpPr>
        <p:grpSpPr>
          <a:xfrm>
            <a:off x="7676647" y="5188234"/>
            <a:ext cx="615184" cy="892825"/>
            <a:chOff x="10850321" y="7357744"/>
            <a:chExt cx="874928" cy="1269796"/>
          </a:xfrm>
        </p:grpSpPr>
        <p:pic>
          <p:nvPicPr>
            <p:cNvPr id="21" name="object 23">
              <a:extLst>
                <a:ext uri="{FF2B5EF4-FFF2-40B4-BE49-F238E27FC236}">
                  <a16:creationId xmlns:a16="http://schemas.microsoft.com/office/drawing/2014/main" id="{61BA1D27-D300-021F-B765-42AFF88E1815}"/>
                </a:ext>
              </a:extLst>
            </p:cNvPr>
            <p:cNvPicPr/>
            <p:nvPr/>
          </p:nvPicPr>
          <p:blipFill>
            <a:blip r:embed="rId10" cstate="print"/>
            <a:stretch>
              <a:fillRect/>
            </a:stretch>
          </p:blipFill>
          <p:spPr>
            <a:xfrm>
              <a:off x="10850321" y="7357744"/>
              <a:ext cx="874928" cy="1269796"/>
            </a:xfrm>
            <a:prstGeom prst="rect">
              <a:avLst/>
            </a:prstGeom>
          </p:spPr>
        </p:pic>
        <p:pic>
          <p:nvPicPr>
            <p:cNvPr id="23" name="object 25">
              <a:extLst>
                <a:ext uri="{FF2B5EF4-FFF2-40B4-BE49-F238E27FC236}">
                  <a16:creationId xmlns:a16="http://schemas.microsoft.com/office/drawing/2014/main" id="{5C37F834-886C-04CA-E7D1-AD4F737C1735}"/>
                </a:ext>
              </a:extLst>
            </p:cNvPr>
            <p:cNvPicPr/>
            <p:nvPr/>
          </p:nvPicPr>
          <p:blipFill>
            <a:blip r:embed="rId11" cstate="print"/>
            <a:stretch>
              <a:fillRect/>
            </a:stretch>
          </p:blipFill>
          <p:spPr>
            <a:xfrm>
              <a:off x="10850321" y="7357744"/>
              <a:ext cx="585390" cy="1228552"/>
            </a:xfrm>
            <a:prstGeom prst="rect">
              <a:avLst/>
            </a:prstGeom>
          </p:spPr>
        </p:pic>
      </p:grpSp>
      <p:sp>
        <p:nvSpPr>
          <p:cNvPr id="24" name="object 26">
            <a:extLst>
              <a:ext uri="{FF2B5EF4-FFF2-40B4-BE49-F238E27FC236}">
                <a16:creationId xmlns:a16="http://schemas.microsoft.com/office/drawing/2014/main" id="{7BCDCD23-6AD0-01F7-187D-FB89CBA7A2E6}"/>
              </a:ext>
            </a:extLst>
          </p:cNvPr>
          <p:cNvSpPr txBox="1"/>
          <p:nvPr/>
        </p:nvSpPr>
        <p:spPr>
          <a:xfrm>
            <a:off x="3195287" y="5980007"/>
            <a:ext cx="951458" cy="441700"/>
          </a:xfrm>
          <a:prstGeom prst="rect">
            <a:avLst/>
          </a:prstGeom>
        </p:spPr>
        <p:txBody>
          <a:bodyPr vert="horz" wrap="square" lIns="0" tIns="8930" rIns="0" bIns="0" rtlCol="0">
            <a:spAutoFit/>
          </a:bodyPr>
          <a:lstStyle/>
          <a:p>
            <a:pPr marL="43754" marR="3572" indent="-35271">
              <a:spcBef>
                <a:spcPts val="70"/>
              </a:spcBef>
            </a:pPr>
            <a:r>
              <a:rPr sz="1406" spc="-7" dirty="0">
                <a:solidFill>
                  <a:srgbClr val="0B5D18"/>
                </a:solidFill>
                <a:latin typeface="Calibri" panose="020F0502020204030204" pitchFamily="34" charset="0"/>
                <a:cs typeface="Calibri" panose="020F0502020204030204" pitchFamily="34" charset="0"/>
              </a:rPr>
              <a:t>perceptron parameter</a:t>
            </a:r>
            <a:endParaRPr sz="1406" dirty="0">
              <a:latin typeface="Calibri" panose="020F0502020204030204" pitchFamily="34" charset="0"/>
              <a:cs typeface="Calibri" panose="020F0502020204030204" pitchFamily="34" charset="0"/>
            </a:endParaRPr>
          </a:p>
        </p:txBody>
      </p:sp>
      <p:grpSp>
        <p:nvGrpSpPr>
          <p:cNvPr id="25" name="object 27">
            <a:extLst>
              <a:ext uri="{FF2B5EF4-FFF2-40B4-BE49-F238E27FC236}">
                <a16:creationId xmlns:a16="http://schemas.microsoft.com/office/drawing/2014/main" id="{38120CA7-947C-38E0-1558-A5C279020F49}"/>
              </a:ext>
            </a:extLst>
          </p:cNvPr>
          <p:cNvGrpSpPr/>
          <p:nvPr/>
        </p:nvGrpSpPr>
        <p:grpSpPr>
          <a:xfrm>
            <a:off x="3299161" y="5160244"/>
            <a:ext cx="421928" cy="862161"/>
            <a:chOff x="3962743" y="7315174"/>
            <a:chExt cx="600075" cy="1226185"/>
          </a:xfrm>
        </p:grpSpPr>
        <p:pic>
          <p:nvPicPr>
            <p:cNvPr id="26" name="object 28">
              <a:extLst>
                <a:ext uri="{FF2B5EF4-FFF2-40B4-BE49-F238E27FC236}">
                  <a16:creationId xmlns:a16="http://schemas.microsoft.com/office/drawing/2014/main" id="{140CDD37-1FC1-4AC9-C2CF-8C9B554E7514}"/>
                </a:ext>
              </a:extLst>
            </p:cNvPr>
            <p:cNvPicPr/>
            <p:nvPr/>
          </p:nvPicPr>
          <p:blipFill>
            <a:blip r:embed="rId12" cstate="print"/>
            <a:stretch>
              <a:fillRect/>
            </a:stretch>
          </p:blipFill>
          <p:spPr>
            <a:xfrm>
              <a:off x="3962743" y="7387503"/>
              <a:ext cx="219621" cy="1153652"/>
            </a:xfrm>
            <a:prstGeom prst="rect">
              <a:avLst/>
            </a:prstGeom>
          </p:spPr>
        </p:pic>
        <p:pic>
          <p:nvPicPr>
            <p:cNvPr id="27" name="object 29">
              <a:extLst>
                <a:ext uri="{FF2B5EF4-FFF2-40B4-BE49-F238E27FC236}">
                  <a16:creationId xmlns:a16="http://schemas.microsoft.com/office/drawing/2014/main" id="{4A4D9590-9929-5944-BB8A-F64D40723F0C}"/>
                </a:ext>
              </a:extLst>
            </p:cNvPr>
            <p:cNvPicPr/>
            <p:nvPr/>
          </p:nvPicPr>
          <p:blipFill>
            <a:blip r:embed="rId13" cstate="print"/>
            <a:stretch>
              <a:fillRect/>
            </a:stretch>
          </p:blipFill>
          <p:spPr>
            <a:xfrm>
              <a:off x="3962750" y="7315174"/>
              <a:ext cx="599568" cy="1225979"/>
            </a:xfrm>
            <a:prstGeom prst="rect">
              <a:avLst/>
            </a:prstGeom>
          </p:spPr>
        </p:pic>
        <p:pic>
          <p:nvPicPr>
            <p:cNvPr id="28" name="object 30">
              <a:extLst>
                <a:ext uri="{FF2B5EF4-FFF2-40B4-BE49-F238E27FC236}">
                  <a16:creationId xmlns:a16="http://schemas.microsoft.com/office/drawing/2014/main" id="{01862456-9708-C40E-D8A8-AC77B904B830}"/>
                </a:ext>
              </a:extLst>
            </p:cNvPr>
            <p:cNvPicPr/>
            <p:nvPr/>
          </p:nvPicPr>
          <p:blipFill>
            <a:blip r:embed="rId14" cstate="print"/>
            <a:stretch>
              <a:fillRect/>
            </a:stretch>
          </p:blipFill>
          <p:spPr>
            <a:xfrm>
              <a:off x="4342703" y="7315174"/>
              <a:ext cx="219618" cy="1153649"/>
            </a:xfrm>
            <a:prstGeom prst="rect">
              <a:avLst/>
            </a:prstGeom>
          </p:spPr>
        </p:pic>
      </p:grpSp>
      <p:sp>
        <p:nvSpPr>
          <p:cNvPr id="29" name="object 32">
            <a:extLst>
              <a:ext uri="{FF2B5EF4-FFF2-40B4-BE49-F238E27FC236}">
                <a16:creationId xmlns:a16="http://schemas.microsoft.com/office/drawing/2014/main" id="{443F7EB7-BF36-4DA9-2160-59DC65CA25D8}"/>
              </a:ext>
            </a:extLst>
          </p:cNvPr>
          <p:cNvSpPr txBox="1"/>
          <p:nvPr/>
        </p:nvSpPr>
        <p:spPr>
          <a:xfrm>
            <a:off x="6576758" y="3711305"/>
            <a:ext cx="959941" cy="441700"/>
          </a:xfrm>
          <a:prstGeom prst="rect">
            <a:avLst/>
          </a:prstGeom>
        </p:spPr>
        <p:txBody>
          <a:bodyPr vert="horz" wrap="square" lIns="0" tIns="8930" rIns="0" bIns="0" rtlCol="0">
            <a:spAutoFit/>
          </a:bodyPr>
          <a:lstStyle/>
          <a:p>
            <a:pPr marL="8929" marR="3572" indent="34378">
              <a:spcBef>
                <a:spcPts val="70"/>
              </a:spcBef>
            </a:pPr>
            <a:r>
              <a:rPr sz="1406" b="1" i="1" dirty="0">
                <a:solidFill>
                  <a:srgbClr val="0365C0"/>
                </a:solidFill>
                <a:latin typeface="Helvetica-BoldOblique"/>
                <a:cs typeface="Helvetica-BoldOblique"/>
              </a:rPr>
              <a:t>what</a:t>
            </a:r>
            <a:r>
              <a:rPr sz="1406" b="1" i="1" spc="-18" dirty="0">
                <a:solidFill>
                  <a:srgbClr val="0365C0"/>
                </a:solidFill>
                <a:latin typeface="Helvetica-BoldOblique"/>
                <a:cs typeface="Helvetica-BoldOblique"/>
              </a:rPr>
              <a:t> </a:t>
            </a:r>
            <a:r>
              <a:rPr sz="1406" b="1" i="1" spc="-14" dirty="0">
                <a:solidFill>
                  <a:srgbClr val="0365C0"/>
                </a:solidFill>
                <a:latin typeface="Helvetica-BoldOblique"/>
                <a:cs typeface="Helvetica-BoldOblique"/>
              </a:rPr>
              <a:t>does </a:t>
            </a:r>
            <a:r>
              <a:rPr sz="1406" b="1" i="1" dirty="0">
                <a:solidFill>
                  <a:srgbClr val="0365C0"/>
                </a:solidFill>
                <a:latin typeface="Helvetica-BoldOblique"/>
                <a:cs typeface="Helvetica-BoldOblique"/>
              </a:rPr>
              <a:t>this</a:t>
            </a:r>
            <a:r>
              <a:rPr sz="1406" b="1" i="1" spc="-14" dirty="0">
                <a:solidFill>
                  <a:srgbClr val="0365C0"/>
                </a:solidFill>
                <a:latin typeface="Helvetica-BoldOblique"/>
                <a:cs typeface="Helvetica-BoldOblique"/>
              </a:rPr>
              <a:t> </a:t>
            </a:r>
            <a:r>
              <a:rPr sz="1406" b="1" i="1" spc="-7" dirty="0">
                <a:solidFill>
                  <a:srgbClr val="0365C0"/>
                </a:solidFill>
                <a:latin typeface="Helvetica-BoldOblique"/>
                <a:cs typeface="Helvetica-BoldOblique"/>
              </a:rPr>
              <a:t>mean?</a:t>
            </a:r>
            <a:endParaRPr sz="1406" dirty="0">
              <a:latin typeface="Helvetica-BoldOblique"/>
              <a:cs typeface="Helvetica-BoldOblique"/>
            </a:endParaRPr>
          </a:p>
        </p:txBody>
      </p:sp>
      <p:grpSp>
        <p:nvGrpSpPr>
          <p:cNvPr id="30" name="object 33">
            <a:extLst>
              <a:ext uri="{FF2B5EF4-FFF2-40B4-BE49-F238E27FC236}">
                <a16:creationId xmlns:a16="http://schemas.microsoft.com/office/drawing/2014/main" id="{AB400AF7-DB9F-E9BB-4404-690EED59AB03}"/>
              </a:ext>
            </a:extLst>
          </p:cNvPr>
          <p:cNvGrpSpPr/>
          <p:nvPr/>
        </p:nvGrpSpPr>
        <p:grpSpPr>
          <a:xfrm rot="10800000">
            <a:off x="6768673" y="4089923"/>
            <a:ext cx="514796" cy="736976"/>
            <a:chOff x="9170034" y="7308456"/>
            <a:chExt cx="732155" cy="1193165"/>
          </a:xfrm>
        </p:grpSpPr>
        <p:pic>
          <p:nvPicPr>
            <p:cNvPr id="31" name="object 34">
              <a:extLst>
                <a:ext uri="{FF2B5EF4-FFF2-40B4-BE49-F238E27FC236}">
                  <a16:creationId xmlns:a16="http://schemas.microsoft.com/office/drawing/2014/main" id="{77F693DB-3A5A-AFFE-DC82-93E5C4813694}"/>
                </a:ext>
              </a:extLst>
            </p:cNvPr>
            <p:cNvPicPr/>
            <p:nvPr/>
          </p:nvPicPr>
          <p:blipFill>
            <a:blip r:embed="rId15" cstate="print"/>
            <a:stretch>
              <a:fillRect/>
            </a:stretch>
          </p:blipFill>
          <p:spPr>
            <a:xfrm>
              <a:off x="9170034" y="7308456"/>
              <a:ext cx="365879" cy="1067644"/>
            </a:xfrm>
            <a:prstGeom prst="rect">
              <a:avLst/>
            </a:prstGeom>
          </p:spPr>
        </p:pic>
        <p:pic>
          <p:nvPicPr>
            <p:cNvPr id="32" name="object 35">
              <a:extLst>
                <a:ext uri="{FF2B5EF4-FFF2-40B4-BE49-F238E27FC236}">
                  <a16:creationId xmlns:a16="http://schemas.microsoft.com/office/drawing/2014/main" id="{610127BD-E5D6-8192-E19B-9D6EF45CA414}"/>
                </a:ext>
              </a:extLst>
            </p:cNvPr>
            <p:cNvPicPr/>
            <p:nvPr/>
          </p:nvPicPr>
          <p:blipFill>
            <a:blip r:embed="rId16" cstate="print"/>
            <a:stretch>
              <a:fillRect/>
            </a:stretch>
          </p:blipFill>
          <p:spPr>
            <a:xfrm>
              <a:off x="9170039" y="7308456"/>
              <a:ext cx="731763" cy="1193025"/>
            </a:xfrm>
            <a:prstGeom prst="rect">
              <a:avLst/>
            </a:prstGeom>
          </p:spPr>
        </p:pic>
        <p:pic>
          <p:nvPicPr>
            <p:cNvPr id="33" name="object 36">
              <a:extLst>
                <a:ext uri="{FF2B5EF4-FFF2-40B4-BE49-F238E27FC236}">
                  <a16:creationId xmlns:a16="http://schemas.microsoft.com/office/drawing/2014/main" id="{EECEE9C2-1D0B-4B6F-297E-7D59878E9238}"/>
                </a:ext>
              </a:extLst>
            </p:cNvPr>
            <p:cNvPicPr/>
            <p:nvPr/>
          </p:nvPicPr>
          <p:blipFill>
            <a:blip r:embed="rId17" cstate="print"/>
            <a:stretch>
              <a:fillRect/>
            </a:stretch>
          </p:blipFill>
          <p:spPr>
            <a:xfrm>
              <a:off x="9535929" y="7433839"/>
              <a:ext cx="365879" cy="1067641"/>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checkerboard(across)">
                                      <p:cBhvr>
                                        <p:cTn id="38" dur="500"/>
                                        <p:tgtEl>
                                          <p:spTgt spid="29"/>
                                        </p:tgtEl>
                                      </p:cBhvr>
                                    </p:animEffect>
                                  </p:childTnLst>
                                </p:cTn>
                              </p:par>
                              <p:par>
                                <p:cTn id="39" presetID="5" presetClass="entr" presetSubtype="1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checkerboard(across)">
                                      <p:cBhvr>
                                        <p:cTn id="4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4" grpId="0"/>
      <p:bldP spid="2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9681" y="1826166"/>
            <a:ext cx="3965674" cy="1163179"/>
          </a:xfrm>
          <a:prstGeom prst="rect">
            <a:avLst/>
          </a:prstGeom>
        </p:spPr>
        <p:txBody>
          <a:bodyPr vert="horz" wrap="square" lIns="0" tIns="8930" rIns="0" bIns="0" rtlCol="0" anchor="ctr">
            <a:spAutoFit/>
          </a:bodyPr>
          <a:lstStyle/>
          <a:p>
            <a:pPr algn="ctr">
              <a:lnSpc>
                <a:spcPts val="3027"/>
              </a:lnSpc>
              <a:spcBef>
                <a:spcPts val="70"/>
              </a:spcBef>
            </a:pPr>
            <a:r>
              <a:rPr sz="4000" dirty="0"/>
              <a:t>Loss</a:t>
            </a:r>
            <a:r>
              <a:rPr sz="4000" spc="-7" dirty="0"/>
              <a:t> Function</a:t>
            </a:r>
            <a:endParaRPr sz="4000" dirty="0"/>
          </a:p>
          <a:p>
            <a:pPr algn="ctr">
              <a:lnSpc>
                <a:spcPts val="3027"/>
              </a:lnSpc>
              <a:tabLst>
                <a:tab pos="1142959" algn="l"/>
                <a:tab pos="3214573" algn="l"/>
                <a:tab pos="3572194" algn="l"/>
              </a:tabLst>
            </a:pPr>
            <a:r>
              <a:rPr lang="en-US" sz="2531" spc="-7" dirty="0">
                <a:latin typeface="Calibri" panose="020F0502020204030204" pitchFamily="34" charset="0"/>
                <a:cs typeface="Calibri" panose="020F0502020204030204" pitchFamily="34" charset="0"/>
              </a:rPr>
              <a:t>D</a:t>
            </a:r>
            <a:r>
              <a:rPr sz="2531" spc="-7" dirty="0">
                <a:latin typeface="Calibri" panose="020F0502020204030204" pitchFamily="34" charset="0"/>
                <a:cs typeface="Calibri" panose="020F0502020204030204" pitchFamily="34" charset="0"/>
              </a:rPr>
              <a:t>efines</a:t>
            </a:r>
            <a:r>
              <a:rPr lang="en-US" sz="2531" spc="-7"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what</a:t>
            </a:r>
            <a:r>
              <a:rPr sz="2531" spc="-11"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it</a:t>
            </a:r>
            <a:r>
              <a:rPr sz="2531" spc="-4"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means</a:t>
            </a:r>
            <a:r>
              <a:rPr lang="en-US" sz="2531" spc="-7"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to</a:t>
            </a:r>
            <a:r>
              <a:rPr lang="en-US" sz="2531" spc="-18"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be</a:t>
            </a:r>
            <a:r>
              <a:rPr lang="en-US" sz="2531" spc="-18" dirty="0">
                <a:latin typeface="Calibri" panose="020F0502020204030204" pitchFamily="34" charset="0"/>
                <a:cs typeface="Calibri" panose="020F0502020204030204" pitchFamily="34" charset="0"/>
              </a:rPr>
              <a:t> </a:t>
            </a:r>
            <a:r>
              <a:rPr lang="en-US" sz="2531" dirty="0">
                <a:latin typeface="Calibri" panose="020F0502020204030204" pitchFamily="34" charset="0"/>
                <a:cs typeface="Calibri" panose="020F0502020204030204" pitchFamily="34" charset="0"/>
              </a:rPr>
              <a:t>close</a:t>
            </a:r>
            <a:r>
              <a:rPr lang="en-US" sz="2531" spc="-14" dirty="0">
                <a:latin typeface="Calibri" panose="020F0502020204030204" pitchFamily="34" charset="0"/>
                <a:cs typeface="Calibri" panose="020F0502020204030204" pitchFamily="34" charset="0"/>
              </a:rPr>
              <a:t> </a:t>
            </a:r>
            <a:r>
              <a:rPr lang="en-US" sz="2531" spc="-18" dirty="0">
                <a:latin typeface="Calibri" panose="020F0502020204030204" pitchFamily="34" charset="0"/>
                <a:cs typeface="Calibri" panose="020F0502020204030204" pitchFamily="34" charset="0"/>
              </a:rPr>
              <a:t>to the </a:t>
            </a:r>
            <a:r>
              <a:rPr lang="en-US" sz="2531" spc="-14" dirty="0">
                <a:latin typeface="Calibri" panose="020F0502020204030204" pitchFamily="34" charset="0"/>
                <a:cs typeface="Calibri" panose="020F0502020204030204" pitchFamily="34" charset="0"/>
              </a:rPr>
              <a:t>true </a:t>
            </a:r>
            <a:r>
              <a:rPr lang="en-US" sz="2531" spc="-7" dirty="0">
                <a:latin typeface="Calibri" panose="020F0502020204030204" pitchFamily="34" charset="0"/>
                <a:cs typeface="Calibri" panose="020F0502020204030204" pitchFamily="34" charset="0"/>
              </a:rPr>
              <a:t>solution</a:t>
            </a:r>
            <a:endParaRPr sz="2531" dirty="0">
              <a:latin typeface="Calibri" panose="020F0502020204030204" pitchFamily="34" charset="0"/>
              <a:cs typeface="Calibri" panose="020F0502020204030204" pitchFamily="34" charset="0"/>
            </a:endParaRPr>
          </a:p>
        </p:txBody>
      </p:sp>
      <p:sp>
        <p:nvSpPr>
          <p:cNvPr id="4" name="object 4"/>
          <p:cNvSpPr txBox="1"/>
          <p:nvPr/>
        </p:nvSpPr>
        <p:spPr>
          <a:xfrm>
            <a:off x="1884056" y="3917404"/>
            <a:ext cx="5464969" cy="657404"/>
          </a:xfrm>
          <a:prstGeom prst="rect">
            <a:avLst/>
          </a:prstGeom>
        </p:spPr>
        <p:txBody>
          <a:bodyPr vert="horz" wrap="square" lIns="0" tIns="38398" rIns="0" bIns="0" rtlCol="0">
            <a:spAutoFit/>
          </a:bodyPr>
          <a:lstStyle/>
          <a:p>
            <a:pPr marL="8929">
              <a:spcBef>
                <a:spcPts val="302"/>
              </a:spcBef>
            </a:pPr>
            <a:r>
              <a:rPr sz="2531" dirty="0">
                <a:solidFill>
                  <a:srgbClr val="0B5D18"/>
                </a:solidFill>
                <a:latin typeface="Calibri" panose="020F0502020204030204" pitchFamily="34" charset="0"/>
                <a:cs typeface="Calibri" panose="020F0502020204030204" pitchFamily="34" charset="0"/>
              </a:rPr>
              <a:t>YOU</a:t>
            </a:r>
            <a:r>
              <a:rPr sz="2531" spc="-7" dirty="0">
                <a:solidFill>
                  <a:srgbClr val="0B5D18"/>
                </a:solidFill>
                <a:latin typeface="Calibri" panose="020F0502020204030204" pitchFamily="34" charset="0"/>
                <a:cs typeface="Calibri" panose="020F0502020204030204" pitchFamily="34" charset="0"/>
              </a:rPr>
              <a:t> </a:t>
            </a:r>
            <a:r>
              <a:rPr sz="2531" dirty="0">
                <a:solidFill>
                  <a:srgbClr val="0B5D18"/>
                </a:solidFill>
                <a:latin typeface="Calibri" panose="020F0502020204030204" pitchFamily="34" charset="0"/>
                <a:cs typeface="Calibri" panose="020F0502020204030204" pitchFamily="34" charset="0"/>
              </a:rPr>
              <a:t>get</a:t>
            </a:r>
            <a:r>
              <a:rPr sz="2531" spc="-4" dirty="0">
                <a:solidFill>
                  <a:srgbClr val="0B5D18"/>
                </a:solidFill>
                <a:latin typeface="Calibri" panose="020F0502020204030204" pitchFamily="34" charset="0"/>
                <a:cs typeface="Calibri" panose="020F0502020204030204" pitchFamily="34" charset="0"/>
              </a:rPr>
              <a:t> </a:t>
            </a:r>
            <a:r>
              <a:rPr sz="2531" dirty="0">
                <a:solidFill>
                  <a:srgbClr val="0B5D18"/>
                </a:solidFill>
                <a:latin typeface="Calibri" panose="020F0502020204030204" pitchFamily="34" charset="0"/>
                <a:cs typeface="Calibri" panose="020F0502020204030204" pitchFamily="34" charset="0"/>
              </a:rPr>
              <a:t>to</a:t>
            </a:r>
            <a:r>
              <a:rPr sz="2531" spc="-7" dirty="0">
                <a:solidFill>
                  <a:srgbClr val="0B5D18"/>
                </a:solidFill>
                <a:latin typeface="Calibri" panose="020F0502020204030204" pitchFamily="34" charset="0"/>
                <a:cs typeface="Calibri" panose="020F0502020204030204" pitchFamily="34" charset="0"/>
              </a:rPr>
              <a:t> </a:t>
            </a:r>
            <a:r>
              <a:rPr sz="2531" dirty="0">
                <a:solidFill>
                  <a:srgbClr val="0B5D18"/>
                </a:solidFill>
                <a:latin typeface="Calibri" panose="020F0502020204030204" pitchFamily="34" charset="0"/>
                <a:cs typeface="Calibri" panose="020F0502020204030204" pitchFamily="34" charset="0"/>
              </a:rPr>
              <a:t>cho</a:t>
            </a:r>
            <a:r>
              <a:rPr lang="en-US" altLang="zh-CN" sz="2531" dirty="0">
                <a:solidFill>
                  <a:srgbClr val="0B5D18"/>
                </a:solidFill>
                <a:latin typeface="Calibri" panose="020F0502020204030204" pitchFamily="34" charset="0"/>
                <a:cs typeface="Calibri" panose="020F0502020204030204" pitchFamily="34" charset="0"/>
              </a:rPr>
              <a:t>o</a:t>
            </a:r>
            <a:r>
              <a:rPr sz="2531" dirty="0">
                <a:solidFill>
                  <a:srgbClr val="0B5D18"/>
                </a:solidFill>
                <a:latin typeface="Calibri" panose="020F0502020204030204" pitchFamily="34" charset="0"/>
                <a:cs typeface="Calibri" panose="020F0502020204030204" pitchFamily="34" charset="0"/>
              </a:rPr>
              <a:t>se</a:t>
            </a:r>
            <a:r>
              <a:rPr sz="2531" spc="-11" dirty="0">
                <a:solidFill>
                  <a:srgbClr val="0B5D18"/>
                </a:solidFill>
                <a:latin typeface="Calibri" panose="020F0502020204030204" pitchFamily="34" charset="0"/>
                <a:cs typeface="Calibri" panose="020F0502020204030204" pitchFamily="34" charset="0"/>
              </a:rPr>
              <a:t> </a:t>
            </a:r>
            <a:r>
              <a:rPr sz="2531" dirty="0">
                <a:solidFill>
                  <a:srgbClr val="0B5D18"/>
                </a:solidFill>
                <a:latin typeface="Calibri" panose="020F0502020204030204" pitchFamily="34" charset="0"/>
                <a:cs typeface="Calibri" panose="020F0502020204030204" pitchFamily="34" charset="0"/>
              </a:rPr>
              <a:t>the</a:t>
            </a:r>
            <a:r>
              <a:rPr sz="2531" spc="-7" dirty="0">
                <a:solidFill>
                  <a:srgbClr val="0B5D18"/>
                </a:solidFill>
                <a:latin typeface="Calibri" panose="020F0502020204030204" pitchFamily="34" charset="0"/>
                <a:cs typeface="Calibri" panose="020F0502020204030204" pitchFamily="34" charset="0"/>
              </a:rPr>
              <a:t> </a:t>
            </a:r>
            <a:r>
              <a:rPr sz="2531" dirty="0">
                <a:solidFill>
                  <a:srgbClr val="0B5D18"/>
                </a:solidFill>
                <a:latin typeface="Calibri" panose="020F0502020204030204" pitchFamily="34" charset="0"/>
                <a:cs typeface="Calibri" panose="020F0502020204030204" pitchFamily="34" charset="0"/>
              </a:rPr>
              <a:t>loss</a:t>
            </a:r>
            <a:r>
              <a:rPr sz="2531" spc="-7" dirty="0">
                <a:solidFill>
                  <a:srgbClr val="0B5D18"/>
                </a:solidFill>
                <a:latin typeface="Calibri" panose="020F0502020204030204" pitchFamily="34" charset="0"/>
                <a:cs typeface="Calibri" panose="020F0502020204030204" pitchFamily="34" charset="0"/>
              </a:rPr>
              <a:t> function!</a:t>
            </a:r>
            <a:endParaRPr sz="2531" dirty="0">
              <a:latin typeface="Calibri" panose="020F0502020204030204" pitchFamily="34" charset="0"/>
              <a:cs typeface="Calibri" panose="020F0502020204030204" pitchFamily="34" charset="0"/>
            </a:endParaRPr>
          </a:p>
          <a:p>
            <a:pPr marL="120546">
              <a:spcBef>
                <a:spcPts val="130"/>
              </a:spcBef>
            </a:pPr>
            <a:r>
              <a:rPr sz="1406" dirty="0">
                <a:latin typeface="Calibri" panose="020F0502020204030204" pitchFamily="34" charset="0"/>
                <a:cs typeface="Calibri" panose="020F0502020204030204" pitchFamily="34" charset="0"/>
              </a:rPr>
              <a:t>(some</a:t>
            </a:r>
            <a:r>
              <a:rPr sz="1406" spc="-11" dirty="0">
                <a:latin typeface="Calibri" panose="020F0502020204030204" pitchFamily="34" charset="0"/>
                <a:cs typeface="Calibri" panose="020F0502020204030204" pitchFamily="34" charset="0"/>
              </a:rPr>
              <a:t> </a:t>
            </a:r>
            <a:r>
              <a:rPr sz="1406" dirty="0">
                <a:latin typeface="Calibri" panose="020F0502020204030204" pitchFamily="34" charset="0"/>
                <a:cs typeface="Calibri" panose="020F0502020204030204" pitchFamily="34" charset="0"/>
              </a:rPr>
              <a:t>are</a:t>
            </a:r>
            <a:r>
              <a:rPr sz="1406" spc="-11" dirty="0">
                <a:latin typeface="Calibri" panose="020F0502020204030204" pitchFamily="34" charset="0"/>
                <a:cs typeface="Calibri" panose="020F0502020204030204" pitchFamily="34" charset="0"/>
              </a:rPr>
              <a:t> </a:t>
            </a:r>
            <a:r>
              <a:rPr sz="1406" dirty="0">
                <a:latin typeface="Calibri" panose="020F0502020204030204" pitchFamily="34" charset="0"/>
                <a:cs typeface="Calibri" panose="020F0502020204030204" pitchFamily="34" charset="0"/>
              </a:rPr>
              <a:t>better</a:t>
            </a:r>
            <a:r>
              <a:rPr sz="1406" spc="-11" dirty="0">
                <a:latin typeface="Calibri" panose="020F0502020204030204" pitchFamily="34" charset="0"/>
                <a:cs typeface="Calibri" panose="020F0502020204030204" pitchFamily="34" charset="0"/>
              </a:rPr>
              <a:t> </a:t>
            </a:r>
            <a:r>
              <a:rPr sz="1406" dirty="0">
                <a:latin typeface="Calibri" panose="020F0502020204030204" pitchFamily="34" charset="0"/>
                <a:cs typeface="Calibri" panose="020F0502020204030204" pitchFamily="34" charset="0"/>
              </a:rPr>
              <a:t>than</a:t>
            </a:r>
            <a:r>
              <a:rPr sz="1406" spc="-11" dirty="0">
                <a:latin typeface="Calibri" panose="020F0502020204030204" pitchFamily="34" charset="0"/>
                <a:cs typeface="Calibri" panose="020F0502020204030204" pitchFamily="34" charset="0"/>
              </a:rPr>
              <a:t> </a:t>
            </a:r>
            <a:r>
              <a:rPr sz="1406" dirty="0">
                <a:latin typeface="Calibri" panose="020F0502020204030204" pitchFamily="34" charset="0"/>
                <a:cs typeface="Calibri" panose="020F0502020204030204" pitchFamily="34" charset="0"/>
              </a:rPr>
              <a:t>others</a:t>
            </a:r>
            <a:r>
              <a:rPr sz="1406" spc="-11" dirty="0">
                <a:latin typeface="Calibri" panose="020F0502020204030204" pitchFamily="34" charset="0"/>
                <a:cs typeface="Calibri" panose="020F0502020204030204" pitchFamily="34" charset="0"/>
              </a:rPr>
              <a:t> </a:t>
            </a:r>
            <a:r>
              <a:rPr sz="1406" dirty="0">
                <a:latin typeface="Calibri" panose="020F0502020204030204" pitchFamily="34" charset="0"/>
                <a:cs typeface="Calibri" panose="020F0502020204030204" pitchFamily="34" charset="0"/>
              </a:rPr>
              <a:t>depending</a:t>
            </a:r>
            <a:r>
              <a:rPr sz="1406" spc="-11" dirty="0">
                <a:latin typeface="Calibri" panose="020F0502020204030204" pitchFamily="34" charset="0"/>
                <a:cs typeface="Calibri" panose="020F0502020204030204" pitchFamily="34" charset="0"/>
              </a:rPr>
              <a:t> </a:t>
            </a:r>
            <a:r>
              <a:rPr sz="1406" dirty="0">
                <a:latin typeface="Calibri" panose="020F0502020204030204" pitchFamily="34" charset="0"/>
                <a:cs typeface="Calibri" panose="020F0502020204030204" pitchFamily="34" charset="0"/>
              </a:rPr>
              <a:t>on</a:t>
            </a:r>
            <a:r>
              <a:rPr sz="1406" spc="-11" dirty="0">
                <a:latin typeface="Calibri" panose="020F0502020204030204" pitchFamily="34" charset="0"/>
                <a:cs typeface="Calibri" panose="020F0502020204030204" pitchFamily="34" charset="0"/>
              </a:rPr>
              <a:t> </a:t>
            </a:r>
            <a:r>
              <a:rPr sz="1406" dirty="0">
                <a:latin typeface="Calibri" panose="020F0502020204030204" pitchFamily="34" charset="0"/>
                <a:cs typeface="Calibri" panose="020F0502020204030204" pitchFamily="34" charset="0"/>
              </a:rPr>
              <a:t>what</a:t>
            </a:r>
            <a:r>
              <a:rPr sz="1406" spc="-11" dirty="0">
                <a:latin typeface="Calibri" panose="020F0502020204030204" pitchFamily="34" charset="0"/>
                <a:cs typeface="Calibri" panose="020F0502020204030204" pitchFamily="34" charset="0"/>
              </a:rPr>
              <a:t> </a:t>
            </a:r>
            <a:r>
              <a:rPr sz="1406" dirty="0">
                <a:latin typeface="Calibri" panose="020F0502020204030204" pitchFamily="34" charset="0"/>
                <a:cs typeface="Calibri" panose="020F0502020204030204" pitchFamily="34" charset="0"/>
              </a:rPr>
              <a:t>you</a:t>
            </a:r>
            <a:r>
              <a:rPr sz="1406" spc="-11" dirty="0">
                <a:latin typeface="Calibri" panose="020F0502020204030204" pitchFamily="34" charset="0"/>
                <a:cs typeface="Calibri" panose="020F0502020204030204" pitchFamily="34" charset="0"/>
              </a:rPr>
              <a:t> </a:t>
            </a:r>
            <a:r>
              <a:rPr sz="1406" dirty="0">
                <a:latin typeface="Calibri" panose="020F0502020204030204" pitchFamily="34" charset="0"/>
                <a:cs typeface="Calibri" panose="020F0502020204030204" pitchFamily="34" charset="0"/>
              </a:rPr>
              <a:t>want</a:t>
            </a:r>
            <a:r>
              <a:rPr sz="1406" spc="-14" dirty="0">
                <a:latin typeface="Calibri" panose="020F0502020204030204" pitchFamily="34" charset="0"/>
                <a:cs typeface="Calibri" panose="020F0502020204030204" pitchFamily="34" charset="0"/>
              </a:rPr>
              <a:t> </a:t>
            </a:r>
            <a:r>
              <a:rPr sz="1406" dirty="0">
                <a:latin typeface="Calibri" panose="020F0502020204030204" pitchFamily="34" charset="0"/>
                <a:cs typeface="Calibri" panose="020F0502020204030204" pitchFamily="34" charset="0"/>
              </a:rPr>
              <a:t>to</a:t>
            </a:r>
            <a:r>
              <a:rPr sz="1406" spc="-11" dirty="0">
                <a:latin typeface="Calibri" panose="020F0502020204030204" pitchFamily="34" charset="0"/>
                <a:cs typeface="Calibri" panose="020F0502020204030204" pitchFamily="34" charset="0"/>
              </a:rPr>
              <a:t> </a:t>
            </a:r>
            <a:r>
              <a:rPr sz="1406" spc="-18" dirty="0">
                <a:latin typeface="Calibri" panose="020F0502020204030204" pitchFamily="34" charset="0"/>
                <a:cs typeface="Calibri" panose="020F0502020204030204" pitchFamily="34" charset="0"/>
              </a:rPr>
              <a:t>do)</a:t>
            </a:r>
            <a:endParaRPr sz="1406" dirty="0">
              <a:latin typeface="Calibri" panose="020F0502020204030204" pitchFamily="34" charset="0"/>
              <a:cs typeface="Calibri" panose="020F0502020204030204" pitchFamily="34" charset="0"/>
            </a:endParaRPr>
          </a:p>
        </p:txBody>
      </p:sp>
      <p:sp>
        <p:nvSpPr>
          <p:cNvPr id="5" name="object 5"/>
          <p:cNvSpPr txBox="1"/>
          <p:nvPr/>
        </p:nvSpPr>
        <p:spPr>
          <a:xfrm>
            <a:off x="189601" y="186095"/>
            <a:ext cx="5996285" cy="268640"/>
          </a:xfrm>
          <a:prstGeom prst="rect">
            <a:avLst/>
          </a:prstGeom>
        </p:spPr>
        <p:txBody>
          <a:bodyPr vert="horz" wrap="square" lIns="0" tIns="8930" rIns="0" bIns="0" rtlCol="0">
            <a:spAutoFit/>
          </a:bodyPr>
          <a:lstStyle/>
          <a:p>
            <a:pPr marL="8929">
              <a:spcBef>
                <a:spcPts val="70"/>
              </a:spcBef>
            </a:pPr>
            <a:r>
              <a:rPr sz="1687" dirty="0">
                <a:latin typeface="Calibri" panose="020F0502020204030204" pitchFamily="34" charset="0"/>
                <a:cs typeface="Calibri" panose="020F0502020204030204" pitchFamily="34" charset="0"/>
              </a:rPr>
              <a:t>Before</a:t>
            </a:r>
            <a:r>
              <a:rPr sz="1687" spc="-11"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diving</a:t>
            </a:r>
            <a:r>
              <a:rPr sz="1687" spc="-11"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into</a:t>
            </a:r>
            <a:r>
              <a:rPr sz="1687" spc="-7"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gradient</a:t>
            </a:r>
            <a:r>
              <a:rPr sz="1687" spc="-11"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descent,</a:t>
            </a:r>
            <a:r>
              <a:rPr sz="1687" spc="-11"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we</a:t>
            </a:r>
            <a:r>
              <a:rPr sz="1687" spc="-7"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need</a:t>
            </a:r>
            <a:r>
              <a:rPr sz="1687" spc="-11"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to</a:t>
            </a:r>
            <a:r>
              <a:rPr sz="1687" spc="-7"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understand</a:t>
            </a:r>
            <a:r>
              <a:rPr sz="1687" spc="-11" dirty="0">
                <a:latin typeface="Calibri" panose="020F0502020204030204" pitchFamily="34" charset="0"/>
                <a:cs typeface="Calibri" panose="020F0502020204030204" pitchFamily="34" charset="0"/>
              </a:rPr>
              <a:t> </a:t>
            </a:r>
            <a:r>
              <a:rPr sz="1687" spc="-35" dirty="0">
                <a:latin typeface="Calibri" panose="020F0502020204030204" pitchFamily="34" charset="0"/>
                <a:cs typeface="Calibri" panose="020F0502020204030204" pitchFamily="34" charset="0"/>
              </a:rPr>
              <a:t>…</a:t>
            </a:r>
            <a:endParaRPr sz="1687" dirty="0">
              <a:latin typeface="Calibri" panose="020F0502020204030204" pitchFamily="34" charset="0"/>
              <a:cs typeface="Calibri" panose="020F050202020403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8069" y="0"/>
            <a:ext cx="5545336" cy="2098593"/>
          </a:xfrm>
          <a:prstGeom prst="rect">
            <a:avLst/>
          </a:prstGeom>
        </p:spPr>
        <p:txBody>
          <a:bodyPr vert="horz" wrap="square" lIns="0" tIns="608462" rIns="0" bIns="0" rtlCol="0" anchor="ctr">
            <a:spAutoFit/>
          </a:bodyPr>
          <a:lstStyle/>
          <a:p>
            <a:pPr algn="ctr">
              <a:lnSpc>
                <a:spcPct val="100000"/>
              </a:lnSpc>
              <a:spcBef>
                <a:spcPts val="397"/>
              </a:spcBef>
            </a:pPr>
            <a:r>
              <a:rPr sz="3937" dirty="0"/>
              <a:t>Squared</a:t>
            </a:r>
            <a:r>
              <a:rPr sz="3937" spc="-18" dirty="0"/>
              <a:t> </a:t>
            </a:r>
            <a:r>
              <a:rPr sz="3937" dirty="0"/>
              <a:t>Error</a:t>
            </a:r>
            <a:r>
              <a:rPr sz="3937" spc="-11" dirty="0"/>
              <a:t> </a:t>
            </a:r>
            <a:r>
              <a:rPr sz="3937" spc="-14" dirty="0"/>
              <a:t>(L2)</a:t>
            </a:r>
            <a:br>
              <a:rPr lang="en-US" sz="3937" spc="-14" dirty="0"/>
            </a:br>
            <a:endParaRPr sz="3937" dirty="0"/>
          </a:p>
          <a:p>
            <a:pPr algn="ctr">
              <a:lnSpc>
                <a:spcPct val="100000"/>
              </a:lnSpc>
              <a:spcBef>
                <a:spcPts val="141"/>
              </a:spcBef>
            </a:pPr>
            <a:r>
              <a:rPr sz="1687" dirty="0"/>
              <a:t>(a</a:t>
            </a:r>
            <a:r>
              <a:rPr sz="1687" spc="-7" dirty="0"/>
              <a:t> </a:t>
            </a:r>
            <a:r>
              <a:rPr sz="1687" dirty="0"/>
              <a:t>popular</a:t>
            </a:r>
            <a:r>
              <a:rPr sz="1687" spc="-7" dirty="0"/>
              <a:t> </a:t>
            </a:r>
            <a:r>
              <a:rPr sz="1687" dirty="0"/>
              <a:t>loss</a:t>
            </a:r>
            <a:r>
              <a:rPr sz="1687" spc="-7" dirty="0"/>
              <a:t> </a:t>
            </a:r>
            <a:r>
              <a:rPr sz="1687" dirty="0"/>
              <a:t>function)</a:t>
            </a:r>
            <a:r>
              <a:rPr sz="1687" spc="-7" dirty="0"/>
              <a:t> ((why?))</a:t>
            </a:r>
            <a:endParaRPr sz="1687" dirty="0"/>
          </a:p>
        </p:txBody>
      </p:sp>
      <p:grpSp>
        <p:nvGrpSpPr>
          <p:cNvPr id="3" name="object 3"/>
          <p:cNvGrpSpPr/>
          <p:nvPr/>
        </p:nvGrpSpPr>
        <p:grpSpPr>
          <a:xfrm>
            <a:off x="1723161" y="2278965"/>
            <a:ext cx="6677174" cy="3596878"/>
            <a:chOff x="2450717" y="3241194"/>
            <a:chExt cx="9496425" cy="5115560"/>
          </a:xfrm>
        </p:grpSpPr>
        <p:pic>
          <p:nvPicPr>
            <p:cNvPr id="4" name="object 4"/>
            <p:cNvPicPr/>
            <p:nvPr/>
          </p:nvPicPr>
          <p:blipFill>
            <a:blip r:embed="rId2" cstate="print"/>
            <a:stretch>
              <a:fillRect/>
            </a:stretch>
          </p:blipFill>
          <p:spPr>
            <a:xfrm>
              <a:off x="2450717" y="3420998"/>
              <a:ext cx="7659050" cy="4935627"/>
            </a:xfrm>
            <a:prstGeom prst="rect">
              <a:avLst/>
            </a:prstGeom>
          </p:spPr>
        </p:pic>
        <p:pic>
          <p:nvPicPr>
            <p:cNvPr id="5" name="object 5"/>
            <p:cNvPicPr/>
            <p:nvPr/>
          </p:nvPicPr>
          <p:blipFill>
            <a:blip r:embed="rId3" cstate="print"/>
            <a:stretch>
              <a:fillRect/>
            </a:stretch>
          </p:blipFill>
          <p:spPr>
            <a:xfrm>
              <a:off x="6773049" y="3241194"/>
              <a:ext cx="228257" cy="410865"/>
            </a:xfrm>
            <a:prstGeom prst="rect">
              <a:avLst/>
            </a:prstGeom>
          </p:spPr>
        </p:pic>
        <p:pic>
          <p:nvPicPr>
            <p:cNvPr id="6" name="object 6"/>
            <p:cNvPicPr/>
            <p:nvPr/>
          </p:nvPicPr>
          <p:blipFill>
            <a:blip r:embed="rId4" cstate="print"/>
            <a:stretch>
              <a:fillRect/>
            </a:stretch>
          </p:blipFill>
          <p:spPr>
            <a:xfrm>
              <a:off x="8555881" y="5276443"/>
              <a:ext cx="3390894" cy="520698"/>
            </a:xfrm>
            <a:prstGeom prst="rect">
              <a:avLst/>
            </a:prstGeom>
          </p:spPr>
        </p:pic>
      </p:grpSp>
      <p:pic>
        <p:nvPicPr>
          <p:cNvPr id="7" name="object 7"/>
          <p:cNvPicPr/>
          <p:nvPr/>
        </p:nvPicPr>
        <p:blipFill>
          <a:blip r:embed="rId5" cstate="print"/>
          <a:stretch>
            <a:fillRect/>
          </a:stretch>
        </p:blipFill>
        <p:spPr>
          <a:xfrm>
            <a:off x="7257621" y="5690577"/>
            <a:ext cx="804205" cy="2888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2758" y="204035"/>
            <a:ext cx="8523112" cy="1120820"/>
          </a:xfrm>
          <a:prstGeom prst="rect">
            <a:avLst/>
          </a:prstGeom>
        </p:spPr>
        <p:txBody>
          <a:bodyPr vert="horz" wrap="square" lIns="0" tIns="12700" rIns="0" bIns="0" rtlCol="0" anchor="ctr">
            <a:spAutoFit/>
          </a:bodyPr>
          <a:lstStyle/>
          <a:p>
            <a:pPr marL="12700">
              <a:lnSpc>
                <a:spcPct val="100000"/>
              </a:lnSpc>
              <a:spcBef>
                <a:spcPts val="100"/>
              </a:spcBef>
            </a:pPr>
            <a:r>
              <a:rPr sz="3600" spc="-5" dirty="0">
                <a:cs typeface="Calibri" panose="020F0502020204030204" pitchFamily="34" charset="0"/>
              </a:rPr>
              <a:t>Example</a:t>
            </a:r>
            <a:r>
              <a:rPr lang="en-US" altLang="zh-CN" sz="3600" spc="-5" dirty="0">
                <a:cs typeface="Calibri" panose="020F0502020204030204" pitchFamily="34" charset="0"/>
              </a:rPr>
              <a:t>:</a:t>
            </a:r>
            <a:r>
              <a:rPr lang="zh-CN" altLang="en-US" sz="3600" spc="-5" dirty="0">
                <a:cs typeface="Calibri" panose="020F0502020204030204" pitchFamily="34" charset="0"/>
              </a:rPr>
              <a:t> </a:t>
            </a:r>
            <a:r>
              <a:rPr sz="3600" spc="-5" dirty="0">
                <a:cs typeface="Calibri" panose="020F0502020204030204" pitchFamily="34" charset="0"/>
              </a:rPr>
              <a:t>an image </a:t>
            </a:r>
            <a:r>
              <a:rPr lang="en-US" sz="3600" spc="-5" dirty="0">
                <a:cs typeface="Calibri" panose="020F0502020204030204" pitchFamily="34" charset="0"/>
              </a:rPr>
              <a:t>with </a:t>
            </a:r>
            <a:r>
              <a:rPr sz="3600" dirty="0">
                <a:cs typeface="Calibri" panose="020F0502020204030204" pitchFamily="34" charset="0"/>
              </a:rPr>
              <a:t>4 </a:t>
            </a:r>
            <a:r>
              <a:rPr sz="3600" spc="-5" dirty="0">
                <a:cs typeface="Calibri" panose="020F0502020204030204" pitchFamily="34" charset="0"/>
              </a:rPr>
              <a:t>pixels, and </a:t>
            </a:r>
            <a:r>
              <a:rPr sz="3600" dirty="0">
                <a:cs typeface="Calibri" panose="020F0502020204030204" pitchFamily="34" charset="0"/>
              </a:rPr>
              <a:t>3 classes</a:t>
            </a:r>
            <a:r>
              <a:rPr sz="3600" spc="-25" dirty="0">
                <a:cs typeface="Calibri" panose="020F0502020204030204" pitchFamily="34" charset="0"/>
              </a:rPr>
              <a:t> </a:t>
            </a:r>
            <a:r>
              <a:rPr sz="3600" dirty="0">
                <a:cs typeface="Calibri" panose="020F0502020204030204" pitchFamily="34" charset="0"/>
              </a:rPr>
              <a:t>(</a:t>
            </a:r>
            <a:r>
              <a:rPr sz="3600" dirty="0">
                <a:solidFill>
                  <a:srgbClr val="B35E05"/>
                </a:solidFill>
                <a:cs typeface="Calibri" panose="020F0502020204030204" pitchFamily="34" charset="0"/>
              </a:rPr>
              <a:t>cat</a:t>
            </a:r>
            <a:r>
              <a:rPr sz="3600" dirty="0">
                <a:cs typeface="Calibri" panose="020F0502020204030204" pitchFamily="34" charset="0"/>
              </a:rPr>
              <a:t>/</a:t>
            </a:r>
            <a:r>
              <a:rPr sz="3600" dirty="0">
                <a:solidFill>
                  <a:srgbClr val="341C75"/>
                </a:solidFill>
                <a:cs typeface="Calibri" panose="020F0502020204030204" pitchFamily="34" charset="0"/>
              </a:rPr>
              <a:t>dog</a:t>
            </a:r>
            <a:r>
              <a:rPr sz="3600" dirty="0">
                <a:cs typeface="Calibri" panose="020F0502020204030204" pitchFamily="34" charset="0"/>
              </a:rPr>
              <a:t>/</a:t>
            </a:r>
            <a:r>
              <a:rPr sz="3600" dirty="0">
                <a:solidFill>
                  <a:srgbClr val="38751C"/>
                </a:solidFill>
                <a:cs typeface="Calibri" panose="020F0502020204030204" pitchFamily="34" charset="0"/>
              </a:rPr>
              <a:t>ship</a:t>
            </a:r>
            <a:r>
              <a:rPr sz="3600" dirty="0">
                <a:cs typeface="Calibri" panose="020F0502020204030204" pitchFamily="34" charset="0"/>
              </a:rPr>
              <a:t>)</a:t>
            </a:r>
          </a:p>
        </p:txBody>
      </p:sp>
      <p:graphicFrame>
        <p:nvGraphicFramePr>
          <p:cNvPr id="3" name="object 3"/>
          <p:cNvGraphicFramePr>
            <a:graphicFrameLocks noGrp="1"/>
          </p:cNvGraphicFramePr>
          <p:nvPr>
            <p:extLst>
              <p:ext uri="{D42A27DB-BD31-4B8C-83A1-F6EECF244321}">
                <p14:modId xmlns:p14="http://schemas.microsoft.com/office/powerpoint/2010/main" val="3876381924"/>
              </p:ext>
            </p:extLst>
          </p:nvPr>
        </p:nvGraphicFramePr>
        <p:xfrm>
          <a:off x="2123019" y="2741488"/>
          <a:ext cx="2473959" cy="1760220"/>
        </p:xfrm>
        <a:graphic>
          <a:graphicData uri="http://schemas.openxmlformats.org/drawingml/2006/table">
            <a:tbl>
              <a:tblPr firstRow="1" bandRow="1">
                <a:tableStyleId>{2D5ABB26-0587-4C30-8999-92F81FD0307C}</a:tableStyleId>
              </a:tblPr>
              <a:tblGrid>
                <a:gridCol w="618490">
                  <a:extLst>
                    <a:ext uri="{9D8B030D-6E8A-4147-A177-3AD203B41FA5}">
                      <a16:colId xmlns:a16="http://schemas.microsoft.com/office/drawing/2014/main" val="20000"/>
                    </a:ext>
                  </a:extLst>
                </a:gridCol>
                <a:gridCol w="618490">
                  <a:extLst>
                    <a:ext uri="{9D8B030D-6E8A-4147-A177-3AD203B41FA5}">
                      <a16:colId xmlns:a16="http://schemas.microsoft.com/office/drawing/2014/main" val="20001"/>
                    </a:ext>
                  </a:extLst>
                </a:gridCol>
                <a:gridCol w="618490">
                  <a:extLst>
                    <a:ext uri="{9D8B030D-6E8A-4147-A177-3AD203B41FA5}">
                      <a16:colId xmlns:a16="http://schemas.microsoft.com/office/drawing/2014/main" val="20002"/>
                    </a:ext>
                  </a:extLst>
                </a:gridCol>
                <a:gridCol w="618489">
                  <a:extLst>
                    <a:ext uri="{9D8B030D-6E8A-4147-A177-3AD203B41FA5}">
                      <a16:colId xmlns:a16="http://schemas.microsoft.com/office/drawing/2014/main" val="20003"/>
                    </a:ext>
                  </a:extLst>
                </a:gridCol>
              </a:tblGrid>
              <a:tr h="586740">
                <a:tc>
                  <a:txBody>
                    <a:bodyPr/>
                    <a:lstStyle/>
                    <a:p>
                      <a:pPr marL="8890" algn="ctr">
                        <a:lnSpc>
                          <a:spcPct val="100000"/>
                        </a:lnSpc>
                        <a:spcBef>
                          <a:spcPts val="1270"/>
                        </a:spcBef>
                      </a:pPr>
                      <a:r>
                        <a:rPr sz="1600" b="0" i="0" spc="-5" dirty="0">
                          <a:latin typeface="Calibri" panose="020F0502020204030204" pitchFamily="34" charset="0"/>
                          <a:cs typeface="Calibri" panose="020F0502020204030204" pitchFamily="34" charset="0"/>
                        </a:rPr>
                        <a:t>0.2</a:t>
                      </a:r>
                      <a:endParaRPr sz="1600" b="0" i="0" dirty="0">
                        <a:latin typeface="Calibri" panose="020F0502020204030204" pitchFamily="34" charset="0"/>
                        <a:cs typeface="Calibri" panose="020F0502020204030204" pitchFamily="34" charset="0"/>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BE4CD"/>
                    </a:solidFill>
                  </a:tcPr>
                </a:tc>
                <a:tc>
                  <a:txBody>
                    <a:bodyPr/>
                    <a:lstStyle/>
                    <a:p>
                      <a:pPr marL="138430">
                        <a:lnSpc>
                          <a:spcPct val="100000"/>
                        </a:lnSpc>
                        <a:spcBef>
                          <a:spcPts val="1270"/>
                        </a:spcBef>
                      </a:pPr>
                      <a:r>
                        <a:rPr sz="1600" b="0" i="0" dirty="0">
                          <a:latin typeface="Calibri" panose="020F0502020204030204" pitchFamily="34" charset="0"/>
                          <a:cs typeface="Calibri" panose="020F0502020204030204" pitchFamily="34" charset="0"/>
                        </a:rPr>
                        <a:t>-0.5</a:t>
                      </a: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BE4CD"/>
                    </a:solidFill>
                  </a:tcPr>
                </a:tc>
                <a:tc>
                  <a:txBody>
                    <a:bodyPr/>
                    <a:lstStyle/>
                    <a:p>
                      <a:pPr marL="8890" algn="ctr">
                        <a:lnSpc>
                          <a:spcPct val="100000"/>
                        </a:lnSpc>
                        <a:spcBef>
                          <a:spcPts val="1270"/>
                        </a:spcBef>
                      </a:pPr>
                      <a:r>
                        <a:rPr sz="1600" b="0" i="0" spc="-5" dirty="0">
                          <a:latin typeface="Calibri" panose="020F0502020204030204" pitchFamily="34" charset="0"/>
                          <a:cs typeface="Calibri" panose="020F0502020204030204" pitchFamily="34" charset="0"/>
                        </a:rPr>
                        <a:t>0.1</a:t>
                      </a:r>
                      <a:endParaRPr sz="1600" b="0" i="0" dirty="0">
                        <a:latin typeface="Calibri" panose="020F0502020204030204" pitchFamily="34" charset="0"/>
                        <a:cs typeface="Calibri" panose="020F0502020204030204" pitchFamily="34" charset="0"/>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BE4CD"/>
                    </a:solidFill>
                  </a:tcPr>
                </a:tc>
                <a:tc>
                  <a:txBody>
                    <a:bodyPr/>
                    <a:lstStyle/>
                    <a:p>
                      <a:pPr marL="8890" algn="ctr">
                        <a:lnSpc>
                          <a:spcPct val="100000"/>
                        </a:lnSpc>
                        <a:spcBef>
                          <a:spcPts val="1270"/>
                        </a:spcBef>
                      </a:pPr>
                      <a:r>
                        <a:rPr sz="1600" b="0" i="0" spc="-5" dirty="0">
                          <a:latin typeface="Calibri" panose="020F0502020204030204" pitchFamily="34" charset="0"/>
                          <a:cs typeface="Calibri" panose="020F0502020204030204" pitchFamily="34" charset="0"/>
                        </a:rPr>
                        <a:t>2.0</a:t>
                      </a:r>
                      <a:endParaRPr sz="1600" b="0" i="0" dirty="0">
                        <a:latin typeface="Calibri" panose="020F0502020204030204" pitchFamily="34" charset="0"/>
                        <a:cs typeface="Calibri" panose="020F0502020204030204" pitchFamily="34" charset="0"/>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BE4CD"/>
                    </a:solidFill>
                  </a:tcPr>
                </a:tc>
                <a:extLst>
                  <a:ext uri="{0D108BD9-81ED-4DB2-BD59-A6C34878D82A}">
                    <a16:rowId xmlns:a16="http://schemas.microsoft.com/office/drawing/2014/main" val="10000"/>
                  </a:ext>
                </a:extLst>
              </a:tr>
              <a:tr h="586740">
                <a:tc>
                  <a:txBody>
                    <a:bodyPr/>
                    <a:lstStyle/>
                    <a:p>
                      <a:pPr marL="8890" algn="ctr">
                        <a:lnSpc>
                          <a:spcPct val="100000"/>
                        </a:lnSpc>
                        <a:spcBef>
                          <a:spcPts val="1270"/>
                        </a:spcBef>
                      </a:pPr>
                      <a:r>
                        <a:rPr sz="1600" b="0" i="0" spc="-5" dirty="0">
                          <a:latin typeface="Calibri" panose="020F0502020204030204" pitchFamily="34" charset="0"/>
                          <a:cs typeface="Calibri" panose="020F0502020204030204" pitchFamily="34" charset="0"/>
                        </a:rPr>
                        <a:t>1.5</a:t>
                      </a:r>
                      <a:endParaRPr sz="1600" b="0" i="0" dirty="0">
                        <a:latin typeface="Calibri" panose="020F0502020204030204" pitchFamily="34" charset="0"/>
                        <a:cs typeface="Calibri" panose="020F0502020204030204" pitchFamily="34" charset="0"/>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D1E8"/>
                    </a:solidFill>
                  </a:tcPr>
                </a:tc>
                <a:tc>
                  <a:txBody>
                    <a:bodyPr/>
                    <a:lstStyle/>
                    <a:p>
                      <a:pPr marL="172720">
                        <a:lnSpc>
                          <a:spcPct val="100000"/>
                        </a:lnSpc>
                        <a:spcBef>
                          <a:spcPts val="1270"/>
                        </a:spcBef>
                      </a:pPr>
                      <a:r>
                        <a:rPr sz="1600" b="0" i="0" spc="-5" dirty="0">
                          <a:latin typeface="Calibri" panose="020F0502020204030204" pitchFamily="34" charset="0"/>
                          <a:cs typeface="Calibri" panose="020F0502020204030204" pitchFamily="34" charset="0"/>
                        </a:rPr>
                        <a:t>1.3</a:t>
                      </a:r>
                      <a:endParaRPr sz="1600" b="0" i="0" dirty="0">
                        <a:latin typeface="Calibri" panose="020F0502020204030204" pitchFamily="34" charset="0"/>
                        <a:cs typeface="Calibri" panose="020F0502020204030204" pitchFamily="34" charset="0"/>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D1E8"/>
                    </a:solidFill>
                  </a:tcPr>
                </a:tc>
                <a:tc>
                  <a:txBody>
                    <a:bodyPr/>
                    <a:lstStyle/>
                    <a:p>
                      <a:pPr marL="8890" algn="ctr">
                        <a:lnSpc>
                          <a:spcPct val="100000"/>
                        </a:lnSpc>
                        <a:spcBef>
                          <a:spcPts val="1270"/>
                        </a:spcBef>
                      </a:pPr>
                      <a:r>
                        <a:rPr sz="1600" b="0" i="0" spc="-5" dirty="0">
                          <a:latin typeface="Calibri" panose="020F0502020204030204" pitchFamily="34" charset="0"/>
                          <a:cs typeface="Calibri" panose="020F0502020204030204" pitchFamily="34" charset="0"/>
                        </a:rPr>
                        <a:t>2.1</a:t>
                      </a:r>
                      <a:endParaRPr sz="1600" b="0" i="0" dirty="0">
                        <a:latin typeface="Calibri" panose="020F0502020204030204" pitchFamily="34" charset="0"/>
                        <a:cs typeface="Calibri" panose="020F0502020204030204" pitchFamily="34" charset="0"/>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D1E8"/>
                    </a:solidFill>
                  </a:tcPr>
                </a:tc>
                <a:tc>
                  <a:txBody>
                    <a:bodyPr/>
                    <a:lstStyle/>
                    <a:p>
                      <a:pPr marL="8890" algn="ctr">
                        <a:lnSpc>
                          <a:spcPct val="100000"/>
                        </a:lnSpc>
                        <a:spcBef>
                          <a:spcPts val="1270"/>
                        </a:spcBef>
                      </a:pPr>
                      <a:r>
                        <a:rPr sz="1600" b="0" i="0" spc="-5" dirty="0">
                          <a:latin typeface="Calibri" panose="020F0502020204030204" pitchFamily="34" charset="0"/>
                          <a:cs typeface="Calibri" panose="020F0502020204030204" pitchFamily="34" charset="0"/>
                        </a:rPr>
                        <a:t>0.0</a:t>
                      </a:r>
                      <a:endParaRPr sz="1600" b="0" i="0" dirty="0">
                        <a:latin typeface="Calibri" panose="020F0502020204030204" pitchFamily="34" charset="0"/>
                        <a:cs typeface="Calibri" panose="020F0502020204030204" pitchFamily="34" charset="0"/>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D1E8"/>
                    </a:solidFill>
                  </a:tcPr>
                </a:tc>
                <a:extLst>
                  <a:ext uri="{0D108BD9-81ED-4DB2-BD59-A6C34878D82A}">
                    <a16:rowId xmlns:a16="http://schemas.microsoft.com/office/drawing/2014/main" val="10001"/>
                  </a:ext>
                </a:extLst>
              </a:tr>
              <a:tr h="586740">
                <a:tc>
                  <a:txBody>
                    <a:bodyPr/>
                    <a:lstStyle/>
                    <a:p>
                      <a:pPr marL="8890" algn="ctr">
                        <a:lnSpc>
                          <a:spcPct val="100000"/>
                        </a:lnSpc>
                        <a:spcBef>
                          <a:spcPts val="1270"/>
                        </a:spcBef>
                      </a:pPr>
                      <a:r>
                        <a:rPr sz="1600" b="0" i="0" dirty="0">
                          <a:latin typeface="Calibri" panose="020F0502020204030204" pitchFamily="34" charset="0"/>
                          <a:cs typeface="Calibri" panose="020F0502020204030204" pitchFamily="34" charset="0"/>
                        </a:rPr>
                        <a:t>0</a:t>
                      </a: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E9D3"/>
                    </a:solidFill>
                  </a:tcPr>
                </a:tc>
                <a:tc>
                  <a:txBody>
                    <a:bodyPr/>
                    <a:lstStyle/>
                    <a:p>
                      <a:pPr marL="116205">
                        <a:lnSpc>
                          <a:spcPct val="100000"/>
                        </a:lnSpc>
                        <a:spcBef>
                          <a:spcPts val="1270"/>
                        </a:spcBef>
                      </a:pPr>
                      <a:r>
                        <a:rPr sz="1600" b="0" i="0" spc="-5" dirty="0">
                          <a:latin typeface="Calibri" panose="020F0502020204030204" pitchFamily="34" charset="0"/>
                          <a:cs typeface="Calibri" panose="020F0502020204030204" pitchFamily="34" charset="0"/>
                        </a:rPr>
                        <a:t>0.25</a:t>
                      </a:r>
                      <a:endParaRPr sz="1600" b="0" i="0" dirty="0">
                        <a:latin typeface="Calibri" panose="020F0502020204030204" pitchFamily="34" charset="0"/>
                        <a:cs typeface="Calibri" panose="020F0502020204030204" pitchFamily="34" charset="0"/>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E9D3"/>
                    </a:solidFill>
                  </a:tcPr>
                </a:tc>
                <a:tc>
                  <a:txBody>
                    <a:bodyPr/>
                    <a:lstStyle/>
                    <a:p>
                      <a:pPr marL="8890" algn="ctr">
                        <a:lnSpc>
                          <a:spcPct val="100000"/>
                        </a:lnSpc>
                        <a:spcBef>
                          <a:spcPts val="1270"/>
                        </a:spcBef>
                      </a:pPr>
                      <a:r>
                        <a:rPr sz="1600" b="0" i="0" spc="-5" dirty="0">
                          <a:latin typeface="Calibri" panose="020F0502020204030204" pitchFamily="34" charset="0"/>
                          <a:cs typeface="Calibri" panose="020F0502020204030204" pitchFamily="34" charset="0"/>
                        </a:rPr>
                        <a:t>0.2</a:t>
                      </a:r>
                      <a:endParaRPr sz="1600" b="0" i="0" dirty="0">
                        <a:latin typeface="Calibri" panose="020F0502020204030204" pitchFamily="34" charset="0"/>
                        <a:cs typeface="Calibri" panose="020F0502020204030204" pitchFamily="34" charset="0"/>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E9D3"/>
                    </a:solidFill>
                  </a:tcPr>
                </a:tc>
                <a:tc>
                  <a:txBody>
                    <a:bodyPr/>
                    <a:lstStyle/>
                    <a:p>
                      <a:pPr marL="8890" algn="ctr">
                        <a:lnSpc>
                          <a:spcPct val="100000"/>
                        </a:lnSpc>
                        <a:spcBef>
                          <a:spcPts val="1270"/>
                        </a:spcBef>
                      </a:pPr>
                      <a:r>
                        <a:rPr sz="1600" b="0" i="0" dirty="0">
                          <a:latin typeface="Calibri" panose="020F0502020204030204" pitchFamily="34" charset="0"/>
                          <a:cs typeface="Calibri" panose="020F0502020204030204" pitchFamily="34" charset="0"/>
                        </a:rPr>
                        <a:t>-0.3</a:t>
                      </a: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E9D3"/>
                    </a:solidFill>
                  </a:tcPr>
                </a:tc>
                <a:extLst>
                  <a:ext uri="{0D108BD9-81ED-4DB2-BD59-A6C34878D82A}">
                    <a16:rowId xmlns:a16="http://schemas.microsoft.com/office/drawing/2014/main" val="10002"/>
                  </a:ext>
                </a:extLst>
              </a:tr>
            </a:tbl>
          </a:graphicData>
        </a:graphic>
      </p:graphicFrame>
      <p:sp>
        <p:nvSpPr>
          <p:cNvPr id="4" name="object 4"/>
          <p:cNvSpPr txBox="1"/>
          <p:nvPr/>
        </p:nvSpPr>
        <p:spPr>
          <a:xfrm>
            <a:off x="3136215" y="4504912"/>
            <a:ext cx="457200" cy="574040"/>
          </a:xfrm>
          <a:prstGeom prst="rect">
            <a:avLst/>
          </a:prstGeom>
        </p:spPr>
        <p:txBody>
          <a:bodyPr vert="horz" wrap="square" lIns="0" tIns="12700" rIns="0" bIns="0" rtlCol="0">
            <a:spAutoFit/>
          </a:bodyPr>
          <a:lstStyle/>
          <a:p>
            <a:pPr marL="12700">
              <a:spcBef>
                <a:spcPts val="100"/>
              </a:spcBef>
            </a:pPr>
            <a:r>
              <a:rPr sz="3600" dirty="0">
                <a:latin typeface="Calibri" panose="020F0502020204030204" pitchFamily="34" charset="0"/>
                <a:cs typeface="Calibri" panose="020F0502020204030204" pitchFamily="34" charset="0"/>
              </a:rPr>
              <a:t>W</a:t>
            </a:r>
            <a:endParaRPr sz="3600">
              <a:latin typeface="Calibri" panose="020F0502020204030204" pitchFamily="34" charset="0"/>
              <a:cs typeface="Calibri" panose="020F0502020204030204" pitchFamily="34" charset="0"/>
            </a:endParaRPr>
          </a:p>
        </p:txBody>
      </p:sp>
      <p:sp>
        <p:nvSpPr>
          <p:cNvPr id="5" name="object 5"/>
          <p:cNvSpPr txBox="1"/>
          <p:nvPr/>
        </p:nvSpPr>
        <p:spPr>
          <a:xfrm>
            <a:off x="442758" y="4259454"/>
            <a:ext cx="1371196" cy="289823"/>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Input</a:t>
            </a:r>
            <a:r>
              <a:rPr spc="-75"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image</a:t>
            </a:r>
            <a:endParaRPr dirty="0">
              <a:latin typeface="Calibri" panose="020F0502020204030204" pitchFamily="34" charset="0"/>
              <a:cs typeface="Calibri" panose="020F0502020204030204" pitchFamily="34" charset="0"/>
            </a:endParaRPr>
          </a:p>
        </p:txBody>
      </p:sp>
      <p:graphicFrame>
        <p:nvGraphicFramePr>
          <p:cNvPr id="6" name="object 6"/>
          <p:cNvGraphicFramePr>
            <a:graphicFrameLocks noGrp="1"/>
          </p:cNvGraphicFramePr>
          <p:nvPr>
            <p:extLst>
              <p:ext uri="{D42A27DB-BD31-4B8C-83A1-F6EECF244321}">
                <p14:modId xmlns:p14="http://schemas.microsoft.com/office/powerpoint/2010/main" val="1394105214"/>
              </p:ext>
            </p:extLst>
          </p:nvPr>
        </p:nvGraphicFramePr>
        <p:xfrm>
          <a:off x="4820663" y="2448077"/>
          <a:ext cx="618490" cy="2346960"/>
        </p:xfrm>
        <a:graphic>
          <a:graphicData uri="http://schemas.openxmlformats.org/drawingml/2006/table">
            <a:tbl>
              <a:tblPr firstRow="1" bandRow="1">
                <a:tableStyleId>{2D5ABB26-0587-4C30-8999-92F81FD0307C}</a:tableStyleId>
              </a:tblPr>
              <a:tblGrid>
                <a:gridCol w="618490">
                  <a:extLst>
                    <a:ext uri="{9D8B030D-6E8A-4147-A177-3AD203B41FA5}">
                      <a16:colId xmlns:a16="http://schemas.microsoft.com/office/drawing/2014/main" val="20000"/>
                    </a:ext>
                  </a:extLst>
                </a:gridCol>
              </a:tblGrid>
              <a:tr h="586740">
                <a:tc>
                  <a:txBody>
                    <a:bodyPr/>
                    <a:lstStyle/>
                    <a:p>
                      <a:pPr marL="8890" algn="ctr">
                        <a:lnSpc>
                          <a:spcPct val="100000"/>
                        </a:lnSpc>
                        <a:spcBef>
                          <a:spcPts val="1270"/>
                        </a:spcBef>
                      </a:pPr>
                      <a:r>
                        <a:rPr sz="1600" b="0" i="0" spc="-5" dirty="0">
                          <a:latin typeface="Calibri" panose="020F0502020204030204" pitchFamily="34" charset="0"/>
                          <a:cs typeface="Calibri" panose="020F0502020204030204" pitchFamily="34" charset="0"/>
                        </a:rPr>
                        <a:t>56</a:t>
                      </a:r>
                      <a:endParaRPr sz="1600" b="0" i="0" dirty="0">
                        <a:latin typeface="Calibri" panose="020F0502020204030204" pitchFamily="34" charset="0"/>
                        <a:cs typeface="Calibri" panose="020F0502020204030204" pitchFamily="34" charset="0"/>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86740">
                <a:tc>
                  <a:txBody>
                    <a:bodyPr/>
                    <a:lstStyle/>
                    <a:p>
                      <a:pPr marL="8890" algn="ctr">
                        <a:lnSpc>
                          <a:spcPct val="100000"/>
                        </a:lnSpc>
                        <a:spcBef>
                          <a:spcPts val="1270"/>
                        </a:spcBef>
                      </a:pPr>
                      <a:r>
                        <a:rPr sz="1600" b="0" i="0" spc="-5" dirty="0">
                          <a:latin typeface="Calibri" panose="020F0502020204030204" pitchFamily="34" charset="0"/>
                          <a:cs typeface="Calibri" panose="020F0502020204030204" pitchFamily="34" charset="0"/>
                        </a:rPr>
                        <a:t>231</a:t>
                      </a:r>
                      <a:endParaRPr sz="1600" b="0" i="0" dirty="0">
                        <a:latin typeface="Calibri" panose="020F0502020204030204" pitchFamily="34" charset="0"/>
                        <a:cs typeface="Calibri" panose="020F0502020204030204" pitchFamily="34" charset="0"/>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r h="586740">
                <a:tc>
                  <a:txBody>
                    <a:bodyPr/>
                    <a:lstStyle/>
                    <a:p>
                      <a:pPr marL="8890" algn="ctr">
                        <a:lnSpc>
                          <a:spcPct val="100000"/>
                        </a:lnSpc>
                        <a:spcBef>
                          <a:spcPts val="1270"/>
                        </a:spcBef>
                      </a:pPr>
                      <a:r>
                        <a:rPr sz="1600" b="0" i="0" spc="-5" dirty="0">
                          <a:latin typeface="Calibri" panose="020F0502020204030204" pitchFamily="34" charset="0"/>
                          <a:cs typeface="Calibri" panose="020F0502020204030204" pitchFamily="34" charset="0"/>
                        </a:rPr>
                        <a:t>24</a:t>
                      </a:r>
                      <a:endParaRPr sz="1600" b="0" i="0" dirty="0">
                        <a:latin typeface="Calibri" panose="020F0502020204030204" pitchFamily="34" charset="0"/>
                        <a:cs typeface="Calibri" panose="020F0502020204030204" pitchFamily="34" charset="0"/>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2"/>
                  </a:ext>
                </a:extLst>
              </a:tr>
              <a:tr h="586740">
                <a:tc>
                  <a:txBody>
                    <a:bodyPr/>
                    <a:lstStyle/>
                    <a:p>
                      <a:pPr marL="8890" algn="ctr">
                        <a:lnSpc>
                          <a:spcPct val="100000"/>
                        </a:lnSpc>
                        <a:spcBef>
                          <a:spcPts val="1270"/>
                        </a:spcBef>
                      </a:pPr>
                      <a:r>
                        <a:rPr sz="1600" b="0" i="0" dirty="0">
                          <a:latin typeface="Calibri" panose="020F0502020204030204" pitchFamily="34" charset="0"/>
                          <a:cs typeface="Calibri" panose="020F0502020204030204" pitchFamily="34" charset="0"/>
                        </a:rPr>
                        <a:t>2</a:t>
                      </a: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3"/>
                  </a:ext>
                </a:extLst>
              </a:tr>
            </a:tbl>
          </a:graphicData>
        </a:graphic>
      </p:graphicFrame>
      <p:graphicFrame>
        <p:nvGraphicFramePr>
          <p:cNvPr id="7" name="object 7"/>
          <p:cNvGraphicFramePr>
            <a:graphicFrameLocks noGrp="1"/>
          </p:cNvGraphicFramePr>
          <p:nvPr>
            <p:extLst>
              <p:ext uri="{D42A27DB-BD31-4B8C-83A1-F6EECF244321}">
                <p14:modId xmlns:p14="http://schemas.microsoft.com/office/powerpoint/2010/main" val="2458259884"/>
              </p:ext>
            </p:extLst>
          </p:nvPr>
        </p:nvGraphicFramePr>
        <p:xfrm>
          <a:off x="373947" y="2916813"/>
          <a:ext cx="1236980" cy="1173480"/>
        </p:xfrm>
        <a:graphic>
          <a:graphicData uri="http://schemas.openxmlformats.org/drawingml/2006/table">
            <a:tbl>
              <a:tblPr firstRow="1" bandRow="1">
                <a:tableStyleId>{2D5ABB26-0587-4C30-8999-92F81FD0307C}</a:tableStyleId>
              </a:tblPr>
              <a:tblGrid>
                <a:gridCol w="618490">
                  <a:extLst>
                    <a:ext uri="{9D8B030D-6E8A-4147-A177-3AD203B41FA5}">
                      <a16:colId xmlns:a16="http://schemas.microsoft.com/office/drawing/2014/main" val="20000"/>
                    </a:ext>
                  </a:extLst>
                </a:gridCol>
                <a:gridCol w="618490">
                  <a:extLst>
                    <a:ext uri="{9D8B030D-6E8A-4147-A177-3AD203B41FA5}">
                      <a16:colId xmlns:a16="http://schemas.microsoft.com/office/drawing/2014/main" val="20001"/>
                    </a:ext>
                  </a:extLst>
                </a:gridCol>
              </a:tblGrid>
              <a:tr h="586740">
                <a:tc>
                  <a:txBody>
                    <a:bodyPr/>
                    <a:lstStyle/>
                    <a:p>
                      <a:pPr marL="8890" algn="ctr">
                        <a:lnSpc>
                          <a:spcPct val="100000"/>
                        </a:lnSpc>
                        <a:spcBef>
                          <a:spcPts val="1270"/>
                        </a:spcBef>
                      </a:pPr>
                      <a:r>
                        <a:rPr sz="1600" b="0" i="0" spc="-5" dirty="0">
                          <a:latin typeface="Calibri" panose="020F0502020204030204" pitchFamily="34" charset="0"/>
                          <a:cs typeface="Calibri" panose="020F0502020204030204" pitchFamily="34" charset="0"/>
                        </a:rPr>
                        <a:t>56</a:t>
                      </a:r>
                      <a:endParaRPr sz="1600" b="0" i="0" dirty="0">
                        <a:latin typeface="Calibri" panose="020F0502020204030204" pitchFamily="34" charset="0"/>
                        <a:cs typeface="Calibri" panose="020F0502020204030204" pitchFamily="34" charset="0"/>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1270"/>
                        </a:spcBef>
                      </a:pPr>
                      <a:r>
                        <a:rPr sz="1600" b="0" i="0" spc="-5" dirty="0">
                          <a:latin typeface="Calibri" panose="020F0502020204030204" pitchFamily="34" charset="0"/>
                          <a:cs typeface="Calibri" panose="020F0502020204030204" pitchFamily="34" charset="0"/>
                        </a:rPr>
                        <a:t>231</a:t>
                      </a:r>
                      <a:endParaRPr sz="1600" b="0" i="0" dirty="0">
                        <a:latin typeface="Calibri" panose="020F0502020204030204" pitchFamily="34" charset="0"/>
                        <a:cs typeface="Calibri" panose="020F0502020204030204" pitchFamily="34" charset="0"/>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0"/>
                  </a:ext>
                </a:extLst>
              </a:tr>
              <a:tr h="586740">
                <a:tc>
                  <a:txBody>
                    <a:bodyPr/>
                    <a:lstStyle/>
                    <a:p>
                      <a:pPr marL="8890" algn="ctr">
                        <a:lnSpc>
                          <a:spcPct val="100000"/>
                        </a:lnSpc>
                        <a:spcBef>
                          <a:spcPts val="1270"/>
                        </a:spcBef>
                      </a:pPr>
                      <a:r>
                        <a:rPr sz="1600" b="0" i="0" spc="-5" dirty="0">
                          <a:latin typeface="Calibri" panose="020F0502020204030204" pitchFamily="34" charset="0"/>
                          <a:cs typeface="Calibri" panose="020F0502020204030204" pitchFamily="34" charset="0"/>
                        </a:rPr>
                        <a:t>24</a:t>
                      </a:r>
                      <a:endParaRPr sz="1600" b="0" i="0" dirty="0">
                        <a:latin typeface="Calibri" panose="020F0502020204030204" pitchFamily="34" charset="0"/>
                        <a:cs typeface="Calibri" panose="020F0502020204030204" pitchFamily="34" charset="0"/>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tc>
                  <a:txBody>
                    <a:bodyPr/>
                    <a:lstStyle/>
                    <a:p>
                      <a:pPr marL="8890" algn="ctr">
                        <a:lnSpc>
                          <a:spcPct val="100000"/>
                        </a:lnSpc>
                        <a:spcBef>
                          <a:spcPts val="1270"/>
                        </a:spcBef>
                      </a:pPr>
                      <a:r>
                        <a:rPr sz="1600" b="0" i="0" dirty="0">
                          <a:latin typeface="Calibri" panose="020F0502020204030204" pitchFamily="34" charset="0"/>
                          <a:cs typeface="Calibri" panose="020F0502020204030204" pitchFamily="34" charset="0"/>
                        </a:rPr>
                        <a:t>2</a:t>
                      </a: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tcPr>
                </a:tc>
                <a:extLst>
                  <a:ext uri="{0D108BD9-81ED-4DB2-BD59-A6C34878D82A}">
                    <a16:rowId xmlns:a16="http://schemas.microsoft.com/office/drawing/2014/main" val="10001"/>
                  </a:ext>
                </a:extLst>
              </a:tr>
            </a:tbl>
          </a:graphicData>
        </a:graphic>
      </p:graphicFrame>
      <p:sp>
        <p:nvSpPr>
          <p:cNvPr id="8" name="object 8"/>
          <p:cNvSpPr/>
          <p:nvPr/>
        </p:nvSpPr>
        <p:spPr>
          <a:xfrm>
            <a:off x="311550" y="2837077"/>
            <a:ext cx="1371196" cy="1342647"/>
          </a:xfrm>
          <a:prstGeom prst="rect">
            <a:avLst/>
          </a:prstGeom>
          <a:blipFill>
            <a:blip r:embed="rId2" cstate="print"/>
            <a:stretch>
              <a:fillRect/>
            </a:stretch>
          </a:blipFill>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9" name="object 9"/>
          <p:cNvSpPr/>
          <p:nvPr/>
        </p:nvSpPr>
        <p:spPr>
          <a:xfrm>
            <a:off x="997148" y="2123978"/>
            <a:ext cx="2294890" cy="713105"/>
          </a:xfrm>
          <a:custGeom>
            <a:avLst/>
            <a:gdLst/>
            <a:ahLst/>
            <a:cxnLst/>
            <a:rect l="l" t="t" r="r" b="b"/>
            <a:pathLst>
              <a:path w="2294890" h="713105">
                <a:moveTo>
                  <a:pt x="0" y="713098"/>
                </a:moveTo>
                <a:lnTo>
                  <a:pt x="0" y="0"/>
                </a:lnTo>
                <a:lnTo>
                  <a:pt x="2294705" y="0"/>
                </a:lnTo>
              </a:path>
            </a:pathLst>
          </a:custGeom>
          <a:ln w="28574">
            <a:solidFill>
              <a:srgbClr val="595959"/>
            </a:solidFill>
          </a:ln>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10" name="object 10"/>
          <p:cNvSpPr/>
          <p:nvPr/>
        </p:nvSpPr>
        <p:spPr>
          <a:xfrm>
            <a:off x="3266454" y="2124077"/>
            <a:ext cx="1857375" cy="160020"/>
          </a:xfrm>
          <a:custGeom>
            <a:avLst/>
            <a:gdLst/>
            <a:ahLst/>
            <a:cxnLst/>
            <a:rect l="l" t="t" r="r" b="b"/>
            <a:pathLst>
              <a:path w="1857375" h="160019">
                <a:moveTo>
                  <a:pt x="0" y="0"/>
                </a:moveTo>
                <a:lnTo>
                  <a:pt x="1856796" y="0"/>
                </a:lnTo>
                <a:lnTo>
                  <a:pt x="1856796" y="159629"/>
                </a:lnTo>
              </a:path>
            </a:pathLst>
          </a:custGeom>
          <a:ln w="28574">
            <a:solidFill>
              <a:srgbClr val="595959"/>
            </a:solidFill>
          </a:ln>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11" name="object 11"/>
          <p:cNvSpPr/>
          <p:nvPr/>
        </p:nvSpPr>
        <p:spPr>
          <a:xfrm>
            <a:off x="5061888" y="2265892"/>
            <a:ext cx="122699" cy="161414"/>
          </a:xfrm>
          <a:prstGeom prst="rect">
            <a:avLst/>
          </a:prstGeom>
          <a:blipFill>
            <a:blip r:embed="rId3" cstate="print"/>
            <a:stretch>
              <a:fillRect/>
            </a:stretch>
          </a:blipFill>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12" name="object 12"/>
          <p:cNvSpPr txBox="1"/>
          <p:nvPr/>
        </p:nvSpPr>
        <p:spPr>
          <a:xfrm>
            <a:off x="1974177" y="1796391"/>
            <a:ext cx="2846486" cy="289823"/>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Stretch pixels into</a:t>
            </a:r>
            <a:r>
              <a:rPr spc="-80" dirty="0">
                <a:latin typeface="Calibri" panose="020F0502020204030204" pitchFamily="34" charset="0"/>
                <a:cs typeface="Calibri" panose="020F0502020204030204" pitchFamily="34" charset="0"/>
              </a:rPr>
              <a:t> </a:t>
            </a:r>
            <a:r>
              <a:rPr dirty="0">
                <a:latin typeface="Calibri" panose="020F0502020204030204" pitchFamily="34" charset="0"/>
                <a:cs typeface="Calibri" panose="020F0502020204030204" pitchFamily="34" charset="0"/>
              </a:rPr>
              <a:t>column</a:t>
            </a:r>
          </a:p>
        </p:txBody>
      </p:sp>
      <p:sp>
        <p:nvSpPr>
          <p:cNvPr id="21" name="object 21"/>
          <p:cNvSpPr txBox="1"/>
          <p:nvPr/>
        </p:nvSpPr>
        <p:spPr>
          <a:xfrm>
            <a:off x="5105644" y="5550489"/>
            <a:ext cx="1117600" cy="269304"/>
          </a:xfrm>
          <a:prstGeom prst="rect">
            <a:avLst/>
          </a:prstGeom>
        </p:spPr>
        <p:txBody>
          <a:bodyPr vert="horz" wrap="square" lIns="0" tIns="0" rIns="0" bIns="0" rtlCol="0">
            <a:spAutoFit/>
          </a:bodyPr>
          <a:lstStyle/>
          <a:p>
            <a:pPr marL="12700">
              <a:lnSpc>
                <a:spcPts val="2090"/>
              </a:lnSpc>
            </a:pPr>
            <a:r>
              <a:rPr spc="-5" dirty="0">
                <a:solidFill>
                  <a:srgbClr val="FFFFFF"/>
                </a:solidFill>
                <a:latin typeface="Calibri" panose="020F0502020204030204" pitchFamily="34" charset="0"/>
                <a:cs typeface="Calibri" panose="020F0502020204030204" pitchFamily="34" charset="0"/>
              </a:rPr>
              <a:t>Lecture </a:t>
            </a:r>
            <a:r>
              <a:rPr dirty="0">
                <a:solidFill>
                  <a:srgbClr val="FFFFFF"/>
                </a:solidFill>
                <a:latin typeface="Calibri" panose="020F0502020204030204" pitchFamily="34" charset="0"/>
                <a:cs typeface="Calibri" panose="020F0502020204030204" pitchFamily="34" charset="0"/>
              </a:rPr>
              <a:t>2</a:t>
            </a:r>
            <a:r>
              <a:rPr spc="-90" dirty="0">
                <a:solidFill>
                  <a:srgbClr val="FFFFFF"/>
                </a:solidFill>
                <a:latin typeface="Calibri" panose="020F0502020204030204" pitchFamily="34" charset="0"/>
                <a:cs typeface="Calibri" panose="020F0502020204030204" pitchFamily="34" charset="0"/>
              </a:rPr>
              <a:t> </a:t>
            </a:r>
            <a:r>
              <a:rPr dirty="0">
                <a:solidFill>
                  <a:srgbClr val="FFFFFF"/>
                </a:solidFill>
                <a:latin typeface="Calibri" panose="020F0502020204030204" pitchFamily="34" charset="0"/>
                <a:cs typeface="Calibri" panose="020F0502020204030204" pitchFamily="34" charset="0"/>
              </a:rPr>
              <a:t>-</a:t>
            </a:r>
            <a:endParaRPr>
              <a:latin typeface="Calibri" panose="020F0502020204030204" pitchFamily="34" charset="0"/>
              <a:cs typeface="Calibri" panose="020F0502020204030204" pitchFamily="34" charset="0"/>
            </a:endParaRPr>
          </a:p>
        </p:txBody>
      </p:sp>
      <p:graphicFrame>
        <p:nvGraphicFramePr>
          <p:cNvPr id="13" name="object 13"/>
          <p:cNvGraphicFramePr>
            <a:graphicFrameLocks noGrp="1"/>
          </p:cNvGraphicFramePr>
          <p:nvPr>
            <p:extLst>
              <p:ext uri="{D42A27DB-BD31-4B8C-83A1-F6EECF244321}">
                <p14:modId xmlns:p14="http://schemas.microsoft.com/office/powerpoint/2010/main" val="627994215"/>
              </p:ext>
            </p:extLst>
          </p:nvPr>
        </p:nvGraphicFramePr>
        <p:xfrm>
          <a:off x="5860010" y="2741501"/>
          <a:ext cx="618490" cy="1760220"/>
        </p:xfrm>
        <a:graphic>
          <a:graphicData uri="http://schemas.openxmlformats.org/drawingml/2006/table">
            <a:tbl>
              <a:tblPr firstRow="1" bandRow="1">
                <a:tableStyleId>{2D5ABB26-0587-4C30-8999-92F81FD0307C}</a:tableStyleId>
              </a:tblPr>
              <a:tblGrid>
                <a:gridCol w="618490">
                  <a:extLst>
                    <a:ext uri="{9D8B030D-6E8A-4147-A177-3AD203B41FA5}">
                      <a16:colId xmlns:a16="http://schemas.microsoft.com/office/drawing/2014/main" val="20000"/>
                    </a:ext>
                  </a:extLst>
                </a:gridCol>
              </a:tblGrid>
              <a:tr h="586740">
                <a:tc>
                  <a:txBody>
                    <a:bodyPr/>
                    <a:lstStyle/>
                    <a:p>
                      <a:pPr marL="172720">
                        <a:lnSpc>
                          <a:spcPct val="100000"/>
                        </a:lnSpc>
                        <a:spcBef>
                          <a:spcPts val="1270"/>
                        </a:spcBef>
                      </a:pPr>
                      <a:r>
                        <a:rPr sz="1600" b="0" i="0" spc="-5" dirty="0">
                          <a:latin typeface="Calibri" panose="020F0502020204030204" pitchFamily="34" charset="0"/>
                          <a:cs typeface="Calibri" panose="020F0502020204030204" pitchFamily="34" charset="0"/>
                        </a:rPr>
                        <a:t>1.1</a:t>
                      </a:r>
                      <a:endParaRPr sz="1600" b="0" i="0" dirty="0">
                        <a:latin typeface="Calibri" panose="020F0502020204030204" pitchFamily="34" charset="0"/>
                        <a:cs typeface="Calibri" panose="020F0502020204030204" pitchFamily="34" charset="0"/>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BE4CD"/>
                    </a:solidFill>
                  </a:tcPr>
                </a:tc>
                <a:extLst>
                  <a:ext uri="{0D108BD9-81ED-4DB2-BD59-A6C34878D82A}">
                    <a16:rowId xmlns:a16="http://schemas.microsoft.com/office/drawing/2014/main" val="10000"/>
                  </a:ext>
                </a:extLst>
              </a:tr>
              <a:tr h="586740">
                <a:tc>
                  <a:txBody>
                    <a:bodyPr/>
                    <a:lstStyle/>
                    <a:p>
                      <a:pPr marL="172720">
                        <a:lnSpc>
                          <a:spcPct val="100000"/>
                        </a:lnSpc>
                        <a:spcBef>
                          <a:spcPts val="1270"/>
                        </a:spcBef>
                      </a:pPr>
                      <a:r>
                        <a:rPr sz="1600" b="0" i="0" spc="-5" dirty="0">
                          <a:latin typeface="Calibri" panose="020F0502020204030204" pitchFamily="34" charset="0"/>
                          <a:cs typeface="Calibri" panose="020F0502020204030204" pitchFamily="34" charset="0"/>
                        </a:rPr>
                        <a:t>3.2</a:t>
                      </a:r>
                      <a:endParaRPr sz="1600" b="0" i="0" dirty="0">
                        <a:latin typeface="Calibri" panose="020F0502020204030204" pitchFamily="34" charset="0"/>
                        <a:cs typeface="Calibri" panose="020F0502020204030204" pitchFamily="34" charset="0"/>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D1E8"/>
                    </a:solidFill>
                  </a:tcPr>
                </a:tc>
                <a:extLst>
                  <a:ext uri="{0D108BD9-81ED-4DB2-BD59-A6C34878D82A}">
                    <a16:rowId xmlns:a16="http://schemas.microsoft.com/office/drawing/2014/main" val="10001"/>
                  </a:ext>
                </a:extLst>
              </a:tr>
              <a:tr h="586740">
                <a:tc>
                  <a:txBody>
                    <a:bodyPr/>
                    <a:lstStyle/>
                    <a:p>
                      <a:pPr marL="138430">
                        <a:lnSpc>
                          <a:spcPct val="100000"/>
                        </a:lnSpc>
                        <a:spcBef>
                          <a:spcPts val="1270"/>
                        </a:spcBef>
                      </a:pPr>
                      <a:r>
                        <a:rPr sz="1600" b="0" i="0" dirty="0">
                          <a:latin typeface="Calibri" panose="020F0502020204030204" pitchFamily="34" charset="0"/>
                          <a:cs typeface="Calibri" panose="020F0502020204030204" pitchFamily="34" charset="0"/>
                        </a:rPr>
                        <a:t>-1.2</a:t>
                      </a: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E9D3"/>
                    </a:solidFill>
                  </a:tcPr>
                </a:tc>
                <a:extLst>
                  <a:ext uri="{0D108BD9-81ED-4DB2-BD59-A6C34878D82A}">
                    <a16:rowId xmlns:a16="http://schemas.microsoft.com/office/drawing/2014/main" val="10002"/>
                  </a:ext>
                </a:extLst>
              </a:tr>
            </a:tbl>
          </a:graphicData>
        </a:graphic>
      </p:graphicFrame>
      <p:graphicFrame>
        <p:nvGraphicFramePr>
          <p:cNvPr id="14" name="object 14"/>
          <p:cNvGraphicFramePr>
            <a:graphicFrameLocks noGrp="1"/>
          </p:cNvGraphicFramePr>
          <p:nvPr>
            <p:extLst>
              <p:ext uri="{D42A27DB-BD31-4B8C-83A1-F6EECF244321}">
                <p14:modId xmlns:p14="http://schemas.microsoft.com/office/powerpoint/2010/main" val="1753565319"/>
              </p:ext>
            </p:extLst>
          </p:nvPr>
        </p:nvGraphicFramePr>
        <p:xfrm>
          <a:off x="7008534" y="2741501"/>
          <a:ext cx="840105" cy="1760220"/>
        </p:xfrm>
        <a:graphic>
          <a:graphicData uri="http://schemas.openxmlformats.org/drawingml/2006/table">
            <a:tbl>
              <a:tblPr firstRow="1" bandRow="1">
                <a:tableStyleId>{2D5ABB26-0587-4C30-8999-92F81FD0307C}</a:tableStyleId>
              </a:tblPr>
              <a:tblGrid>
                <a:gridCol w="840105">
                  <a:extLst>
                    <a:ext uri="{9D8B030D-6E8A-4147-A177-3AD203B41FA5}">
                      <a16:colId xmlns:a16="http://schemas.microsoft.com/office/drawing/2014/main" val="20000"/>
                    </a:ext>
                  </a:extLst>
                </a:gridCol>
              </a:tblGrid>
              <a:tr h="586740">
                <a:tc>
                  <a:txBody>
                    <a:bodyPr/>
                    <a:lstStyle/>
                    <a:p>
                      <a:pPr marL="193040">
                        <a:lnSpc>
                          <a:spcPct val="100000"/>
                        </a:lnSpc>
                        <a:spcBef>
                          <a:spcPts val="1270"/>
                        </a:spcBef>
                      </a:pPr>
                      <a:r>
                        <a:rPr sz="1600" b="0" i="0" dirty="0">
                          <a:latin typeface="Calibri" panose="020F0502020204030204" pitchFamily="34" charset="0"/>
                          <a:cs typeface="Calibri" panose="020F0502020204030204" pitchFamily="34" charset="0"/>
                        </a:rPr>
                        <a:t>-96.8</a:t>
                      </a: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FBE4CD"/>
                    </a:solidFill>
                  </a:tcPr>
                </a:tc>
                <a:extLst>
                  <a:ext uri="{0D108BD9-81ED-4DB2-BD59-A6C34878D82A}">
                    <a16:rowId xmlns:a16="http://schemas.microsoft.com/office/drawing/2014/main" val="10000"/>
                  </a:ext>
                </a:extLst>
              </a:tr>
              <a:tr h="586740">
                <a:tc>
                  <a:txBody>
                    <a:bodyPr/>
                    <a:lstStyle/>
                    <a:p>
                      <a:pPr marL="170180">
                        <a:lnSpc>
                          <a:spcPct val="100000"/>
                        </a:lnSpc>
                        <a:spcBef>
                          <a:spcPts val="1270"/>
                        </a:spcBef>
                      </a:pPr>
                      <a:r>
                        <a:rPr sz="1600" b="0" i="0" spc="-5" dirty="0">
                          <a:latin typeface="Calibri" panose="020F0502020204030204" pitchFamily="34" charset="0"/>
                          <a:cs typeface="Calibri" panose="020F0502020204030204" pitchFamily="34" charset="0"/>
                        </a:rPr>
                        <a:t>437.9</a:t>
                      </a:r>
                      <a:endParaRPr sz="1600" b="0" i="0" dirty="0">
                        <a:latin typeface="Calibri" panose="020F0502020204030204" pitchFamily="34" charset="0"/>
                        <a:cs typeface="Calibri" panose="020F0502020204030204" pitchFamily="34" charset="0"/>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D1E8"/>
                    </a:solidFill>
                  </a:tcPr>
                </a:tc>
                <a:extLst>
                  <a:ext uri="{0D108BD9-81ED-4DB2-BD59-A6C34878D82A}">
                    <a16:rowId xmlns:a16="http://schemas.microsoft.com/office/drawing/2014/main" val="10001"/>
                  </a:ext>
                </a:extLst>
              </a:tr>
              <a:tr h="586740">
                <a:tc>
                  <a:txBody>
                    <a:bodyPr/>
                    <a:lstStyle/>
                    <a:p>
                      <a:pPr marL="170180">
                        <a:lnSpc>
                          <a:spcPct val="100000"/>
                        </a:lnSpc>
                        <a:spcBef>
                          <a:spcPts val="1270"/>
                        </a:spcBef>
                      </a:pPr>
                      <a:r>
                        <a:rPr sz="1600" b="0" i="0" spc="-5" dirty="0">
                          <a:latin typeface="Calibri" panose="020F0502020204030204" pitchFamily="34" charset="0"/>
                          <a:cs typeface="Calibri" panose="020F0502020204030204" pitchFamily="34" charset="0"/>
                        </a:rPr>
                        <a:t>61.95</a:t>
                      </a:r>
                      <a:endParaRPr sz="1600" b="0" i="0" dirty="0">
                        <a:latin typeface="Calibri" panose="020F0502020204030204" pitchFamily="34" charset="0"/>
                        <a:cs typeface="Calibri" panose="020F0502020204030204" pitchFamily="34" charset="0"/>
                      </a:endParaRPr>
                    </a:p>
                  </a:txBody>
                  <a:tcPr marL="0" marR="0" marT="16129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D8E9D3"/>
                    </a:solidFill>
                  </a:tcPr>
                </a:tc>
                <a:extLst>
                  <a:ext uri="{0D108BD9-81ED-4DB2-BD59-A6C34878D82A}">
                    <a16:rowId xmlns:a16="http://schemas.microsoft.com/office/drawing/2014/main" val="10002"/>
                  </a:ext>
                </a:extLst>
              </a:tr>
            </a:tbl>
          </a:graphicData>
        </a:graphic>
      </p:graphicFrame>
      <p:sp>
        <p:nvSpPr>
          <p:cNvPr id="15" name="object 15"/>
          <p:cNvSpPr txBox="1"/>
          <p:nvPr/>
        </p:nvSpPr>
        <p:spPr>
          <a:xfrm>
            <a:off x="5508124" y="3364439"/>
            <a:ext cx="1346200" cy="574040"/>
          </a:xfrm>
          <a:prstGeom prst="rect">
            <a:avLst/>
          </a:prstGeom>
        </p:spPr>
        <p:txBody>
          <a:bodyPr vert="horz" wrap="square" lIns="0" tIns="12700" rIns="0" bIns="0" rtlCol="0">
            <a:spAutoFit/>
          </a:bodyPr>
          <a:lstStyle/>
          <a:p>
            <a:pPr marL="12700">
              <a:spcBef>
                <a:spcPts val="100"/>
              </a:spcBef>
              <a:tabLst>
                <a:tab pos="1065530" algn="l"/>
              </a:tabLst>
            </a:pPr>
            <a:r>
              <a:rPr sz="3600" dirty="0">
                <a:latin typeface="Calibri" panose="020F0502020204030204" pitchFamily="34" charset="0"/>
                <a:cs typeface="Calibri" panose="020F0502020204030204" pitchFamily="34" charset="0"/>
              </a:rPr>
              <a:t>+	=</a:t>
            </a:r>
            <a:endParaRPr sz="3600">
              <a:latin typeface="Calibri" panose="020F0502020204030204" pitchFamily="34" charset="0"/>
              <a:cs typeface="Calibri" panose="020F0502020204030204" pitchFamily="34" charset="0"/>
            </a:endParaRPr>
          </a:p>
        </p:txBody>
      </p:sp>
      <p:sp>
        <p:nvSpPr>
          <p:cNvPr id="16" name="object 16"/>
          <p:cNvSpPr txBox="1"/>
          <p:nvPr/>
        </p:nvSpPr>
        <p:spPr>
          <a:xfrm>
            <a:off x="7981621" y="2901969"/>
            <a:ext cx="894715" cy="269240"/>
          </a:xfrm>
          <a:prstGeom prst="rect">
            <a:avLst/>
          </a:prstGeom>
        </p:spPr>
        <p:txBody>
          <a:bodyPr vert="horz" wrap="square" lIns="0" tIns="12700" rIns="0" bIns="0" rtlCol="0">
            <a:spAutoFit/>
          </a:bodyPr>
          <a:lstStyle/>
          <a:p>
            <a:pPr marL="12700">
              <a:spcBef>
                <a:spcPts val="100"/>
              </a:spcBef>
            </a:pPr>
            <a:r>
              <a:rPr sz="1600" spc="-5" dirty="0">
                <a:latin typeface="Calibri" panose="020F0502020204030204" pitchFamily="34" charset="0"/>
                <a:cs typeface="Calibri" panose="020F0502020204030204" pitchFamily="34" charset="0"/>
              </a:rPr>
              <a:t>Cat</a:t>
            </a:r>
            <a:r>
              <a:rPr sz="1600" spc="-85" dirty="0">
                <a:latin typeface="Calibri" panose="020F0502020204030204" pitchFamily="34" charset="0"/>
                <a:cs typeface="Calibri" panose="020F0502020204030204" pitchFamily="34" charset="0"/>
              </a:rPr>
              <a:t> </a:t>
            </a:r>
            <a:r>
              <a:rPr sz="1600" dirty="0">
                <a:latin typeface="Calibri" panose="020F0502020204030204" pitchFamily="34" charset="0"/>
                <a:cs typeface="Calibri" panose="020F0502020204030204" pitchFamily="34" charset="0"/>
              </a:rPr>
              <a:t>score</a:t>
            </a:r>
            <a:endParaRPr sz="1600">
              <a:latin typeface="Calibri" panose="020F0502020204030204" pitchFamily="34" charset="0"/>
              <a:cs typeface="Calibri" panose="020F0502020204030204" pitchFamily="34" charset="0"/>
            </a:endParaRPr>
          </a:p>
        </p:txBody>
      </p:sp>
      <p:sp>
        <p:nvSpPr>
          <p:cNvPr id="17" name="object 17"/>
          <p:cNvSpPr txBox="1"/>
          <p:nvPr/>
        </p:nvSpPr>
        <p:spPr>
          <a:xfrm>
            <a:off x="7981620" y="3516931"/>
            <a:ext cx="951230" cy="269240"/>
          </a:xfrm>
          <a:prstGeom prst="rect">
            <a:avLst/>
          </a:prstGeom>
        </p:spPr>
        <p:txBody>
          <a:bodyPr vert="horz" wrap="square" lIns="0" tIns="12700" rIns="0" bIns="0" rtlCol="0">
            <a:spAutoFit/>
          </a:bodyPr>
          <a:lstStyle/>
          <a:p>
            <a:pPr marL="12700">
              <a:spcBef>
                <a:spcPts val="100"/>
              </a:spcBef>
            </a:pPr>
            <a:r>
              <a:rPr sz="1600" spc="-5" dirty="0">
                <a:latin typeface="Calibri" panose="020F0502020204030204" pitchFamily="34" charset="0"/>
                <a:cs typeface="Calibri" panose="020F0502020204030204" pitchFamily="34" charset="0"/>
              </a:rPr>
              <a:t>Dog</a:t>
            </a:r>
            <a:r>
              <a:rPr sz="1600" spc="-85" dirty="0">
                <a:latin typeface="Calibri" panose="020F0502020204030204" pitchFamily="34" charset="0"/>
                <a:cs typeface="Calibri" panose="020F0502020204030204" pitchFamily="34" charset="0"/>
              </a:rPr>
              <a:t> </a:t>
            </a:r>
            <a:r>
              <a:rPr sz="1600" dirty="0">
                <a:latin typeface="Calibri" panose="020F0502020204030204" pitchFamily="34" charset="0"/>
                <a:cs typeface="Calibri" panose="020F0502020204030204" pitchFamily="34" charset="0"/>
              </a:rPr>
              <a:t>score</a:t>
            </a:r>
            <a:endParaRPr sz="1600">
              <a:latin typeface="Calibri" panose="020F0502020204030204" pitchFamily="34" charset="0"/>
              <a:cs typeface="Calibri" panose="020F0502020204030204" pitchFamily="34" charset="0"/>
            </a:endParaRPr>
          </a:p>
        </p:txBody>
      </p:sp>
      <p:sp>
        <p:nvSpPr>
          <p:cNvPr id="18" name="object 18"/>
          <p:cNvSpPr txBox="1"/>
          <p:nvPr/>
        </p:nvSpPr>
        <p:spPr>
          <a:xfrm>
            <a:off x="7981620" y="4093554"/>
            <a:ext cx="984250" cy="269240"/>
          </a:xfrm>
          <a:prstGeom prst="rect">
            <a:avLst/>
          </a:prstGeom>
        </p:spPr>
        <p:txBody>
          <a:bodyPr vert="horz" wrap="square" lIns="0" tIns="12700" rIns="0" bIns="0" rtlCol="0">
            <a:spAutoFit/>
          </a:bodyPr>
          <a:lstStyle/>
          <a:p>
            <a:pPr marL="12700">
              <a:spcBef>
                <a:spcPts val="100"/>
              </a:spcBef>
            </a:pPr>
            <a:r>
              <a:rPr sz="1600" spc="-5" dirty="0">
                <a:latin typeface="Calibri" panose="020F0502020204030204" pitchFamily="34" charset="0"/>
                <a:cs typeface="Calibri" panose="020F0502020204030204" pitchFamily="34" charset="0"/>
              </a:rPr>
              <a:t>Ship</a:t>
            </a:r>
            <a:r>
              <a:rPr sz="1600" spc="-85" dirty="0">
                <a:latin typeface="Calibri" panose="020F0502020204030204" pitchFamily="34" charset="0"/>
                <a:cs typeface="Calibri" panose="020F0502020204030204" pitchFamily="34" charset="0"/>
              </a:rPr>
              <a:t> </a:t>
            </a:r>
            <a:r>
              <a:rPr sz="1600" dirty="0">
                <a:latin typeface="Calibri" panose="020F0502020204030204" pitchFamily="34" charset="0"/>
                <a:cs typeface="Calibri" panose="020F0502020204030204" pitchFamily="34" charset="0"/>
              </a:rPr>
              <a:t>score</a:t>
            </a:r>
            <a:endParaRPr sz="1600">
              <a:latin typeface="Calibri" panose="020F0502020204030204" pitchFamily="34" charset="0"/>
              <a:cs typeface="Calibri" panose="020F0502020204030204" pitchFamily="34" charset="0"/>
            </a:endParaRPr>
          </a:p>
        </p:txBody>
      </p:sp>
      <p:sp>
        <p:nvSpPr>
          <p:cNvPr id="19" name="object 19"/>
          <p:cNvSpPr txBox="1"/>
          <p:nvPr/>
        </p:nvSpPr>
        <p:spPr>
          <a:xfrm>
            <a:off x="6034160" y="4497768"/>
            <a:ext cx="280035" cy="574040"/>
          </a:xfrm>
          <a:prstGeom prst="rect">
            <a:avLst/>
          </a:prstGeom>
        </p:spPr>
        <p:txBody>
          <a:bodyPr vert="horz" wrap="square" lIns="0" tIns="12700" rIns="0" bIns="0" rtlCol="0">
            <a:spAutoFit/>
          </a:bodyPr>
          <a:lstStyle/>
          <a:p>
            <a:pPr marL="12700">
              <a:spcBef>
                <a:spcPts val="100"/>
              </a:spcBef>
            </a:pPr>
            <a:r>
              <a:rPr sz="3600" dirty="0">
                <a:latin typeface="Calibri" panose="020F0502020204030204" pitchFamily="34" charset="0"/>
                <a:cs typeface="Calibri" panose="020F0502020204030204" pitchFamily="34" charset="0"/>
              </a:rPr>
              <a:t>b</a:t>
            </a:r>
            <a:endParaRPr sz="36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005357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74415" y="1540950"/>
            <a:ext cx="2389282" cy="1539695"/>
          </a:xfrm>
          <a:prstGeom prst="rect">
            <a:avLst/>
          </a:prstGeom>
        </p:spPr>
      </p:pic>
      <p:pic>
        <p:nvPicPr>
          <p:cNvPr id="3" name="object 3"/>
          <p:cNvPicPr/>
          <p:nvPr/>
        </p:nvPicPr>
        <p:blipFill>
          <a:blip r:embed="rId3" cstate="print"/>
          <a:stretch>
            <a:fillRect/>
          </a:stretch>
        </p:blipFill>
        <p:spPr>
          <a:xfrm>
            <a:off x="5760369" y="1540950"/>
            <a:ext cx="2389276" cy="1539695"/>
          </a:xfrm>
          <a:prstGeom prst="rect">
            <a:avLst/>
          </a:prstGeom>
        </p:spPr>
      </p:pic>
      <p:pic>
        <p:nvPicPr>
          <p:cNvPr id="4" name="object 4"/>
          <p:cNvPicPr/>
          <p:nvPr/>
        </p:nvPicPr>
        <p:blipFill>
          <a:blip r:embed="rId4" cstate="print"/>
          <a:stretch>
            <a:fillRect/>
          </a:stretch>
        </p:blipFill>
        <p:spPr>
          <a:xfrm>
            <a:off x="5760369" y="4998133"/>
            <a:ext cx="2389276" cy="1539695"/>
          </a:xfrm>
          <a:prstGeom prst="rect">
            <a:avLst/>
          </a:prstGeom>
        </p:spPr>
      </p:pic>
      <p:pic>
        <p:nvPicPr>
          <p:cNvPr id="5" name="object 5"/>
          <p:cNvPicPr/>
          <p:nvPr/>
        </p:nvPicPr>
        <p:blipFill>
          <a:blip r:embed="rId5" cstate="print"/>
          <a:stretch>
            <a:fillRect/>
          </a:stretch>
        </p:blipFill>
        <p:spPr>
          <a:xfrm>
            <a:off x="974415" y="4998133"/>
            <a:ext cx="2389282" cy="1539695"/>
          </a:xfrm>
          <a:prstGeom prst="rect">
            <a:avLst/>
          </a:prstGeom>
        </p:spPr>
      </p:pic>
      <p:sp>
        <p:nvSpPr>
          <p:cNvPr id="6" name="object 6"/>
          <p:cNvSpPr txBox="1"/>
          <p:nvPr/>
        </p:nvSpPr>
        <p:spPr>
          <a:xfrm>
            <a:off x="1597555" y="194667"/>
            <a:ext cx="1143893" cy="398483"/>
          </a:xfrm>
          <a:prstGeom prst="rect">
            <a:avLst/>
          </a:prstGeom>
        </p:spPr>
        <p:txBody>
          <a:bodyPr vert="horz" wrap="square" lIns="0" tIns="8930" rIns="0" bIns="0" rtlCol="0">
            <a:spAutoFit/>
          </a:bodyPr>
          <a:lstStyle/>
          <a:p>
            <a:pPr marL="8929">
              <a:spcBef>
                <a:spcPts val="70"/>
              </a:spcBef>
              <a:tabLst>
                <a:tab pos="455398" algn="l"/>
              </a:tabLst>
            </a:pPr>
            <a:r>
              <a:rPr sz="2531" spc="-18" dirty="0">
                <a:latin typeface="Calibri" panose="020F0502020204030204" pitchFamily="34" charset="0"/>
                <a:cs typeface="Calibri" panose="020F0502020204030204" pitchFamily="34" charset="0"/>
              </a:rPr>
              <a:t>L1</a:t>
            </a:r>
            <a:r>
              <a:rPr sz="2531"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Loss</a:t>
            </a:r>
            <a:endParaRPr sz="2531" dirty="0">
              <a:latin typeface="Calibri" panose="020F0502020204030204" pitchFamily="34" charset="0"/>
              <a:cs typeface="Calibri" panose="020F0502020204030204" pitchFamily="34" charset="0"/>
            </a:endParaRPr>
          </a:p>
        </p:txBody>
      </p:sp>
      <p:sp>
        <p:nvSpPr>
          <p:cNvPr id="7" name="object 7"/>
          <p:cNvSpPr txBox="1">
            <a:spLocks noGrp="1"/>
          </p:cNvSpPr>
          <p:nvPr>
            <p:ph type="title"/>
          </p:nvPr>
        </p:nvSpPr>
        <p:spPr>
          <a:xfrm>
            <a:off x="6383582" y="197236"/>
            <a:ext cx="1143893" cy="398483"/>
          </a:xfrm>
          <a:prstGeom prst="rect">
            <a:avLst/>
          </a:prstGeom>
        </p:spPr>
        <p:txBody>
          <a:bodyPr vert="horz" wrap="square" lIns="0" tIns="8930" rIns="0" bIns="0" rtlCol="0" anchor="ctr">
            <a:spAutoFit/>
          </a:bodyPr>
          <a:lstStyle/>
          <a:p>
            <a:pPr marL="8929">
              <a:lnSpc>
                <a:spcPct val="100000"/>
              </a:lnSpc>
              <a:spcBef>
                <a:spcPts val="70"/>
              </a:spcBef>
              <a:tabLst>
                <a:tab pos="455398" algn="l"/>
              </a:tabLst>
            </a:pPr>
            <a:r>
              <a:rPr sz="2531" spc="-18" dirty="0">
                <a:latin typeface="Calibri" panose="020F0502020204030204" pitchFamily="34" charset="0"/>
                <a:cs typeface="Calibri" panose="020F0502020204030204" pitchFamily="34" charset="0"/>
              </a:rPr>
              <a:t>L2</a:t>
            </a:r>
            <a:r>
              <a:rPr sz="2531"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Loss</a:t>
            </a:r>
            <a:endParaRPr sz="2531" dirty="0">
              <a:latin typeface="Calibri" panose="020F0502020204030204" pitchFamily="34" charset="0"/>
              <a:cs typeface="Calibri" panose="020F0502020204030204" pitchFamily="34" charset="0"/>
            </a:endParaRPr>
          </a:p>
        </p:txBody>
      </p:sp>
      <p:sp>
        <p:nvSpPr>
          <p:cNvPr id="8" name="object 8"/>
          <p:cNvSpPr txBox="1"/>
          <p:nvPr/>
        </p:nvSpPr>
        <p:spPr>
          <a:xfrm>
            <a:off x="1088670" y="3840123"/>
            <a:ext cx="2161877" cy="398483"/>
          </a:xfrm>
          <a:prstGeom prst="rect">
            <a:avLst/>
          </a:prstGeom>
        </p:spPr>
        <p:txBody>
          <a:bodyPr vert="horz" wrap="square" lIns="0" tIns="8930" rIns="0" bIns="0" rtlCol="0">
            <a:spAutoFit/>
          </a:bodyPr>
          <a:lstStyle/>
          <a:p>
            <a:pPr marL="8929">
              <a:spcBef>
                <a:spcPts val="70"/>
              </a:spcBef>
              <a:tabLst>
                <a:tab pos="1473346" algn="l"/>
              </a:tabLst>
            </a:pPr>
            <a:r>
              <a:rPr sz="2531" spc="-7" dirty="0">
                <a:latin typeface="Calibri" panose="020F0502020204030204" pitchFamily="34" charset="0"/>
                <a:cs typeface="Calibri" panose="020F0502020204030204" pitchFamily="34" charset="0"/>
              </a:rPr>
              <a:t>Zero-</a:t>
            </a:r>
            <a:r>
              <a:rPr sz="2531" spc="-18" dirty="0">
                <a:latin typeface="Calibri" panose="020F0502020204030204" pitchFamily="34" charset="0"/>
                <a:cs typeface="Calibri" panose="020F0502020204030204" pitchFamily="34" charset="0"/>
              </a:rPr>
              <a:t>One</a:t>
            </a:r>
            <a:r>
              <a:rPr sz="2531"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Loss</a:t>
            </a:r>
            <a:endParaRPr sz="2531" dirty="0">
              <a:latin typeface="Calibri" panose="020F0502020204030204" pitchFamily="34" charset="0"/>
              <a:cs typeface="Calibri" panose="020F0502020204030204" pitchFamily="34" charset="0"/>
            </a:endParaRPr>
          </a:p>
        </p:txBody>
      </p:sp>
      <p:sp>
        <p:nvSpPr>
          <p:cNvPr id="9" name="object 9"/>
          <p:cNvSpPr txBox="1"/>
          <p:nvPr/>
        </p:nvSpPr>
        <p:spPr>
          <a:xfrm>
            <a:off x="6133478" y="3840123"/>
            <a:ext cx="1643955" cy="398483"/>
          </a:xfrm>
          <a:prstGeom prst="rect">
            <a:avLst/>
          </a:prstGeom>
        </p:spPr>
        <p:txBody>
          <a:bodyPr vert="horz" wrap="square" lIns="0" tIns="8930" rIns="0" bIns="0" rtlCol="0">
            <a:spAutoFit/>
          </a:bodyPr>
          <a:lstStyle/>
          <a:p>
            <a:pPr marL="8929">
              <a:spcBef>
                <a:spcPts val="70"/>
              </a:spcBef>
              <a:tabLst>
                <a:tab pos="955443" algn="l"/>
              </a:tabLst>
            </a:pPr>
            <a:r>
              <a:rPr sz="2531" spc="-7" dirty="0">
                <a:latin typeface="Calibri" panose="020F0502020204030204" pitchFamily="34" charset="0"/>
                <a:cs typeface="Calibri" panose="020F0502020204030204" pitchFamily="34" charset="0"/>
              </a:rPr>
              <a:t>Hinge</a:t>
            </a:r>
            <a:r>
              <a:rPr sz="2531"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Loss</a:t>
            </a:r>
            <a:endParaRPr sz="2531" dirty="0">
              <a:latin typeface="Calibri" panose="020F0502020204030204" pitchFamily="34" charset="0"/>
              <a:cs typeface="Calibri" panose="020F0502020204030204" pitchFamily="34" charset="0"/>
            </a:endParaRPr>
          </a:p>
        </p:txBody>
      </p:sp>
      <p:pic>
        <p:nvPicPr>
          <p:cNvPr id="10" name="object 10"/>
          <p:cNvPicPr/>
          <p:nvPr/>
        </p:nvPicPr>
        <p:blipFill>
          <a:blip r:embed="rId6" cstate="print"/>
          <a:stretch>
            <a:fillRect/>
          </a:stretch>
        </p:blipFill>
        <p:spPr>
          <a:xfrm>
            <a:off x="1131730" y="846019"/>
            <a:ext cx="2160982" cy="330395"/>
          </a:xfrm>
          <a:prstGeom prst="rect">
            <a:avLst/>
          </a:prstGeom>
        </p:spPr>
      </p:pic>
      <p:pic>
        <p:nvPicPr>
          <p:cNvPr id="11" name="object 11"/>
          <p:cNvPicPr/>
          <p:nvPr/>
        </p:nvPicPr>
        <p:blipFill>
          <a:blip r:embed="rId7" cstate="print"/>
          <a:stretch>
            <a:fillRect/>
          </a:stretch>
        </p:blipFill>
        <p:spPr>
          <a:xfrm>
            <a:off x="5856723" y="828160"/>
            <a:ext cx="2384225" cy="366114"/>
          </a:xfrm>
          <a:prstGeom prst="rect">
            <a:avLst/>
          </a:prstGeom>
        </p:spPr>
      </p:pic>
      <p:pic>
        <p:nvPicPr>
          <p:cNvPr id="12" name="object 12"/>
          <p:cNvPicPr/>
          <p:nvPr/>
        </p:nvPicPr>
        <p:blipFill>
          <a:blip r:embed="rId8" cstate="print"/>
          <a:stretch>
            <a:fillRect/>
          </a:stretch>
        </p:blipFill>
        <p:spPr>
          <a:xfrm>
            <a:off x="1097093" y="4459924"/>
            <a:ext cx="2384224" cy="330398"/>
          </a:xfrm>
          <a:prstGeom prst="rect">
            <a:avLst/>
          </a:prstGeom>
        </p:spPr>
      </p:pic>
      <p:pic>
        <p:nvPicPr>
          <p:cNvPr id="13" name="object 13"/>
          <p:cNvPicPr/>
          <p:nvPr/>
        </p:nvPicPr>
        <p:blipFill>
          <a:blip r:embed="rId9" cstate="print"/>
          <a:stretch>
            <a:fillRect/>
          </a:stretch>
        </p:blipFill>
        <p:spPr>
          <a:xfrm>
            <a:off x="5130440" y="4416555"/>
            <a:ext cx="3527222" cy="33039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3297" y="1362669"/>
            <a:ext cx="7652742" cy="723059"/>
          </a:xfrm>
          <a:prstGeom prst="rect">
            <a:avLst/>
          </a:prstGeom>
        </p:spPr>
        <p:txBody>
          <a:bodyPr vert="horz" wrap="square" lIns="0" tIns="8930" rIns="0" bIns="0" rtlCol="0">
            <a:spAutoFit/>
          </a:bodyPr>
          <a:lstStyle/>
          <a:p>
            <a:pPr marL="8929">
              <a:spcBef>
                <a:spcPts val="70"/>
              </a:spcBef>
              <a:tabLst>
                <a:tab pos="2137245" algn="l"/>
                <a:tab pos="4528976" algn="l"/>
              </a:tabLst>
            </a:pPr>
            <a:r>
              <a:rPr sz="4640" spc="-7" dirty="0">
                <a:latin typeface="Calibri" panose="020F0502020204030204" pitchFamily="34" charset="0"/>
                <a:cs typeface="Calibri" panose="020F0502020204030204" pitchFamily="34" charset="0"/>
              </a:rPr>
              <a:t>World’s</a:t>
            </a:r>
            <a:r>
              <a:rPr lang="en-US" sz="4640" spc="-7" dirty="0">
                <a:latin typeface="Calibri" panose="020F0502020204030204" pitchFamily="34" charset="0"/>
                <a:cs typeface="Calibri" panose="020F0502020204030204" pitchFamily="34" charset="0"/>
              </a:rPr>
              <a:t> </a:t>
            </a:r>
            <a:r>
              <a:rPr sz="4640" spc="-7" dirty="0">
                <a:latin typeface="Calibri" panose="020F0502020204030204" pitchFamily="34" charset="0"/>
                <a:cs typeface="Calibri" panose="020F0502020204030204" pitchFamily="34" charset="0"/>
              </a:rPr>
              <a:t>Smallest</a:t>
            </a:r>
            <a:r>
              <a:rPr lang="en-US" sz="4640" spc="-7" dirty="0">
                <a:latin typeface="Calibri" panose="020F0502020204030204" pitchFamily="34" charset="0"/>
                <a:cs typeface="Calibri" panose="020F0502020204030204" pitchFamily="34" charset="0"/>
              </a:rPr>
              <a:t> </a:t>
            </a:r>
            <a:r>
              <a:rPr sz="4640" spc="-7" dirty="0">
                <a:latin typeface="Calibri" panose="020F0502020204030204" pitchFamily="34" charset="0"/>
                <a:cs typeface="Calibri" panose="020F0502020204030204" pitchFamily="34" charset="0"/>
              </a:rPr>
              <a:t>Perceptron!</a:t>
            </a:r>
            <a:endParaRPr sz="4640" dirty="0">
              <a:latin typeface="Calibri" panose="020F0502020204030204" pitchFamily="34" charset="0"/>
              <a:cs typeface="Calibri" panose="020F0502020204030204" pitchFamily="34" charset="0"/>
            </a:endParaRPr>
          </a:p>
        </p:txBody>
      </p:sp>
      <p:pic>
        <p:nvPicPr>
          <p:cNvPr id="3" name="object 3"/>
          <p:cNvPicPr/>
          <p:nvPr/>
        </p:nvPicPr>
        <p:blipFill>
          <a:blip r:embed="rId2" cstate="print"/>
          <a:stretch>
            <a:fillRect/>
          </a:stretch>
        </p:blipFill>
        <p:spPr>
          <a:xfrm>
            <a:off x="4170164" y="4899588"/>
            <a:ext cx="1000125" cy="214309"/>
          </a:xfrm>
          <a:prstGeom prst="rect">
            <a:avLst/>
          </a:prstGeom>
        </p:spPr>
      </p:pic>
      <p:sp>
        <p:nvSpPr>
          <p:cNvPr id="4" name="object 4"/>
          <p:cNvSpPr txBox="1">
            <a:spLocks noGrp="1"/>
          </p:cNvSpPr>
          <p:nvPr>
            <p:ph type="title"/>
          </p:nvPr>
        </p:nvSpPr>
        <p:spPr>
          <a:xfrm>
            <a:off x="3598665" y="632292"/>
            <a:ext cx="1948011" cy="398483"/>
          </a:xfrm>
          <a:prstGeom prst="rect">
            <a:avLst/>
          </a:prstGeom>
        </p:spPr>
        <p:txBody>
          <a:bodyPr vert="horz" wrap="square" lIns="0" tIns="8930" rIns="0" bIns="0" rtlCol="0" anchor="ctr">
            <a:spAutoFit/>
          </a:bodyPr>
          <a:lstStyle/>
          <a:p>
            <a:pPr marL="8929">
              <a:lnSpc>
                <a:spcPct val="100000"/>
              </a:lnSpc>
              <a:spcBef>
                <a:spcPts val="70"/>
              </a:spcBef>
              <a:tabLst>
                <a:tab pos="812573" algn="l"/>
                <a:tab pos="1170194" algn="l"/>
              </a:tabLst>
            </a:pPr>
            <a:r>
              <a:rPr lang="en-US" sz="2531" spc="-14" dirty="0">
                <a:latin typeface="Calibri" panose="020F0502020204030204" pitchFamily="34" charset="0"/>
                <a:cs typeface="Calibri" panose="020F0502020204030204" pitchFamily="34" charset="0"/>
              </a:rPr>
              <a:t>B</a:t>
            </a:r>
            <a:r>
              <a:rPr sz="2531" spc="-14" dirty="0">
                <a:latin typeface="Calibri" panose="020F0502020204030204" pitchFamily="34" charset="0"/>
                <a:cs typeface="Calibri" panose="020F0502020204030204" pitchFamily="34" charset="0"/>
              </a:rPr>
              <a:t>ack</a:t>
            </a:r>
            <a:r>
              <a:rPr lang="en-US" sz="2531" spc="-14"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to</a:t>
            </a:r>
            <a:r>
              <a:rPr lang="en-US" sz="2531" spc="-18"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the…</a:t>
            </a:r>
            <a:endParaRPr sz="2531" dirty="0">
              <a:latin typeface="Calibri" panose="020F0502020204030204" pitchFamily="34" charset="0"/>
              <a:cs typeface="Calibri" panose="020F0502020204030204" pitchFamily="34" charset="0"/>
            </a:endParaRPr>
          </a:p>
        </p:txBody>
      </p:sp>
      <p:sp>
        <p:nvSpPr>
          <p:cNvPr id="5" name="object 5"/>
          <p:cNvSpPr txBox="1"/>
          <p:nvPr/>
        </p:nvSpPr>
        <p:spPr>
          <a:xfrm>
            <a:off x="4900934" y="6053863"/>
            <a:ext cx="3981748" cy="398483"/>
          </a:xfrm>
          <a:prstGeom prst="rect">
            <a:avLst/>
          </a:prstGeom>
        </p:spPr>
        <p:txBody>
          <a:bodyPr vert="horz" wrap="square" lIns="0" tIns="8930" rIns="0" bIns="0" rtlCol="0">
            <a:spAutoFit/>
          </a:bodyPr>
          <a:lstStyle/>
          <a:p>
            <a:pPr marL="8929">
              <a:spcBef>
                <a:spcPts val="70"/>
              </a:spcBef>
            </a:pPr>
            <a:r>
              <a:rPr sz="2531" dirty="0">
                <a:latin typeface="Calibri" panose="020F0502020204030204" pitchFamily="34" charset="0"/>
                <a:cs typeface="Calibri" panose="020F0502020204030204" pitchFamily="34" charset="0"/>
              </a:rPr>
              <a:t>function</a:t>
            </a:r>
            <a:r>
              <a:rPr sz="2531" spc="-25"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of</a:t>
            </a:r>
            <a:r>
              <a:rPr sz="2531" spc="-18"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ONE</a:t>
            </a:r>
            <a:r>
              <a:rPr sz="2531" spc="-14"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parameter!</a:t>
            </a:r>
            <a:endParaRPr sz="2531" dirty="0">
              <a:latin typeface="Calibri" panose="020F0502020204030204" pitchFamily="34" charset="0"/>
              <a:cs typeface="Calibri" panose="020F0502020204030204" pitchFamily="34" charset="0"/>
            </a:endParaRPr>
          </a:p>
        </p:txBody>
      </p:sp>
      <p:sp>
        <p:nvSpPr>
          <p:cNvPr id="6" name="object 6"/>
          <p:cNvSpPr txBox="1"/>
          <p:nvPr/>
        </p:nvSpPr>
        <p:spPr>
          <a:xfrm>
            <a:off x="3133762" y="5219581"/>
            <a:ext cx="3072705" cy="225358"/>
          </a:xfrm>
          <a:prstGeom prst="rect">
            <a:avLst/>
          </a:prstGeom>
        </p:spPr>
        <p:txBody>
          <a:bodyPr vert="horz" wrap="square" lIns="0" tIns="8930" rIns="0" bIns="0" rtlCol="0">
            <a:spAutoFit/>
          </a:bodyPr>
          <a:lstStyle/>
          <a:p>
            <a:pPr marL="8929">
              <a:spcBef>
                <a:spcPts val="70"/>
              </a:spcBef>
            </a:pPr>
            <a:r>
              <a:rPr sz="1406" dirty="0">
                <a:solidFill>
                  <a:srgbClr val="00882B"/>
                </a:solidFill>
                <a:latin typeface="Calibri" panose="020F0502020204030204" pitchFamily="34" charset="0"/>
                <a:cs typeface="Calibri" panose="020F0502020204030204" pitchFamily="34" charset="0"/>
              </a:rPr>
              <a:t>(a.k.a.</a:t>
            </a:r>
            <a:r>
              <a:rPr sz="1406" spc="-21" dirty="0">
                <a:solidFill>
                  <a:srgbClr val="00882B"/>
                </a:solidFill>
                <a:latin typeface="Calibri" panose="020F0502020204030204" pitchFamily="34" charset="0"/>
                <a:cs typeface="Calibri" panose="020F0502020204030204" pitchFamily="34" charset="0"/>
              </a:rPr>
              <a:t> </a:t>
            </a:r>
            <a:r>
              <a:rPr sz="1406" dirty="0">
                <a:solidFill>
                  <a:srgbClr val="00882B"/>
                </a:solidFill>
                <a:latin typeface="Calibri" panose="020F0502020204030204" pitchFamily="34" charset="0"/>
                <a:cs typeface="Calibri" panose="020F0502020204030204" pitchFamily="34" charset="0"/>
              </a:rPr>
              <a:t>line</a:t>
            </a:r>
            <a:r>
              <a:rPr sz="1406" spc="-7" dirty="0">
                <a:solidFill>
                  <a:srgbClr val="00882B"/>
                </a:solidFill>
                <a:latin typeface="Calibri" panose="020F0502020204030204" pitchFamily="34" charset="0"/>
                <a:cs typeface="Calibri" panose="020F0502020204030204" pitchFamily="34" charset="0"/>
              </a:rPr>
              <a:t> </a:t>
            </a:r>
            <a:r>
              <a:rPr sz="1406" dirty="0">
                <a:solidFill>
                  <a:srgbClr val="00882B"/>
                </a:solidFill>
                <a:latin typeface="Calibri" panose="020F0502020204030204" pitchFamily="34" charset="0"/>
                <a:cs typeface="Calibri" panose="020F0502020204030204" pitchFamily="34" charset="0"/>
              </a:rPr>
              <a:t>equation,</a:t>
            </a:r>
            <a:r>
              <a:rPr sz="1406" spc="-14" dirty="0">
                <a:solidFill>
                  <a:srgbClr val="00882B"/>
                </a:solidFill>
                <a:latin typeface="Calibri" panose="020F0502020204030204" pitchFamily="34" charset="0"/>
                <a:cs typeface="Calibri" panose="020F0502020204030204" pitchFamily="34" charset="0"/>
              </a:rPr>
              <a:t> </a:t>
            </a:r>
            <a:r>
              <a:rPr sz="1406" dirty="0">
                <a:solidFill>
                  <a:srgbClr val="00882B"/>
                </a:solidFill>
                <a:latin typeface="Calibri" panose="020F0502020204030204" pitchFamily="34" charset="0"/>
                <a:cs typeface="Calibri" panose="020F0502020204030204" pitchFamily="34" charset="0"/>
              </a:rPr>
              <a:t>linear</a:t>
            </a:r>
            <a:r>
              <a:rPr sz="1406" spc="-7" dirty="0">
                <a:solidFill>
                  <a:srgbClr val="00882B"/>
                </a:solidFill>
                <a:latin typeface="Calibri" panose="020F0502020204030204" pitchFamily="34" charset="0"/>
                <a:cs typeface="Calibri" panose="020F0502020204030204" pitchFamily="34" charset="0"/>
              </a:rPr>
              <a:t> regression)</a:t>
            </a:r>
            <a:endParaRPr sz="1406" dirty="0">
              <a:latin typeface="Calibri" panose="020F0502020204030204" pitchFamily="34" charset="0"/>
              <a:cs typeface="Calibri" panose="020F0502020204030204" pitchFamily="34" charset="0"/>
            </a:endParaRPr>
          </a:p>
        </p:txBody>
      </p:sp>
      <p:grpSp>
        <p:nvGrpSpPr>
          <p:cNvPr id="7" name="object 7"/>
          <p:cNvGrpSpPr/>
          <p:nvPr/>
        </p:nvGrpSpPr>
        <p:grpSpPr>
          <a:xfrm>
            <a:off x="3456621" y="3237853"/>
            <a:ext cx="2982962" cy="556766"/>
            <a:chOff x="4916083" y="4604946"/>
            <a:chExt cx="4242435" cy="791845"/>
          </a:xfrm>
        </p:grpSpPr>
        <p:sp>
          <p:nvSpPr>
            <p:cNvPr id="8" name="object 8"/>
            <p:cNvSpPr/>
            <p:nvPr/>
          </p:nvSpPr>
          <p:spPr>
            <a:xfrm>
              <a:off x="7624155" y="4653103"/>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9" name="object 9"/>
            <p:cNvSpPr/>
            <p:nvPr/>
          </p:nvSpPr>
          <p:spPr>
            <a:xfrm>
              <a:off x="5642600" y="4980636"/>
              <a:ext cx="1936114" cy="76200"/>
            </a:xfrm>
            <a:custGeom>
              <a:avLst/>
              <a:gdLst/>
              <a:ahLst/>
              <a:cxnLst/>
              <a:rect l="l" t="t" r="r" b="b"/>
              <a:pathLst>
                <a:path w="1936115" h="76200">
                  <a:moveTo>
                    <a:pt x="1884946" y="38100"/>
                  </a:moveTo>
                  <a:lnTo>
                    <a:pt x="1859546" y="76200"/>
                  </a:lnTo>
                  <a:lnTo>
                    <a:pt x="1910346" y="50800"/>
                  </a:lnTo>
                  <a:lnTo>
                    <a:pt x="1884946" y="50800"/>
                  </a:lnTo>
                  <a:lnTo>
                    <a:pt x="1884946" y="38100"/>
                  </a:lnTo>
                  <a:close/>
                </a:path>
                <a:path w="1936115" h="76200">
                  <a:moveTo>
                    <a:pt x="1876480" y="25400"/>
                  </a:moveTo>
                  <a:lnTo>
                    <a:pt x="0" y="25400"/>
                  </a:lnTo>
                  <a:lnTo>
                    <a:pt x="0" y="50800"/>
                  </a:lnTo>
                  <a:lnTo>
                    <a:pt x="1876480" y="50800"/>
                  </a:lnTo>
                  <a:lnTo>
                    <a:pt x="1884946" y="38100"/>
                  </a:lnTo>
                  <a:lnTo>
                    <a:pt x="1876480" y="25400"/>
                  </a:lnTo>
                  <a:close/>
                </a:path>
                <a:path w="1936115" h="76200">
                  <a:moveTo>
                    <a:pt x="1910346" y="25400"/>
                  </a:moveTo>
                  <a:lnTo>
                    <a:pt x="1884946" y="25400"/>
                  </a:lnTo>
                  <a:lnTo>
                    <a:pt x="1884946" y="50800"/>
                  </a:lnTo>
                  <a:lnTo>
                    <a:pt x="1910346" y="50800"/>
                  </a:lnTo>
                  <a:lnTo>
                    <a:pt x="1935746" y="38100"/>
                  </a:lnTo>
                  <a:lnTo>
                    <a:pt x="1910346" y="25400"/>
                  </a:lnTo>
                  <a:close/>
                </a:path>
                <a:path w="1936115" h="76200">
                  <a:moveTo>
                    <a:pt x="1859546" y="0"/>
                  </a:moveTo>
                  <a:lnTo>
                    <a:pt x="1884946" y="38100"/>
                  </a:lnTo>
                  <a:lnTo>
                    <a:pt x="1884946" y="25400"/>
                  </a:lnTo>
                  <a:lnTo>
                    <a:pt x="1910346" y="25400"/>
                  </a:lnTo>
                  <a:lnTo>
                    <a:pt x="1859546" y="0"/>
                  </a:lnTo>
                  <a:close/>
                </a:path>
              </a:pathLst>
            </a:custGeom>
            <a:solidFill>
              <a:srgbClr val="000000"/>
            </a:solidFill>
          </p:spPr>
          <p:txBody>
            <a:bodyPr wrap="square" lIns="0" tIns="0" rIns="0" bIns="0" rtlCol="0"/>
            <a:lstStyle/>
            <a:p>
              <a:endParaRPr sz="1266"/>
            </a:p>
          </p:txBody>
        </p:sp>
        <p:sp>
          <p:nvSpPr>
            <p:cNvPr id="10" name="object 10"/>
            <p:cNvSpPr/>
            <p:nvPr/>
          </p:nvSpPr>
          <p:spPr>
            <a:xfrm>
              <a:off x="4928777" y="4653103"/>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11" name="object 11"/>
            <p:cNvSpPr/>
            <p:nvPr/>
          </p:nvSpPr>
          <p:spPr>
            <a:xfrm>
              <a:off x="4928777" y="4653103"/>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pic>
          <p:nvPicPr>
            <p:cNvPr id="12" name="object 12"/>
            <p:cNvPicPr/>
            <p:nvPr/>
          </p:nvPicPr>
          <p:blipFill>
            <a:blip r:embed="rId3" cstate="print"/>
            <a:stretch>
              <a:fillRect/>
            </a:stretch>
          </p:blipFill>
          <p:spPr>
            <a:xfrm>
              <a:off x="5173763" y="4910786"/>
              <a:ext cx="241297" cy="215898"/>
            </a:xfrm>
            <a:prstGeom prst="rect">
              <a:avLst/>
            </a:prstGeom>
          </p:spPr>
        </p:pic>
        <p:pic>
          <p:nvPicPr>
            <p:cNvPr id="13" name="object 13"/>
            <p:cNvPicPr/>
            <p:nvPr/>
          </p:nvPicPr>
          <p:blipFill>
            <a:blip r:embed="rId4" cstate="print"/>
            <a:stretch>
              <a:fillRect/>
            </a:stretch>
          </p:blipFill>
          <p:spPr>
            <a:xfrm>
              <a:off x="6483349" y="4604946"/>
              <a:ext cx="317500" cy="215897"/>
            </a:xfrm>
            <a:prstGeom prst="rect">
              <a:avLst/>
            </a:prstGeom>
          </p:spPr>
        </p:pic>
        <p:pic>
          <p:nvPicPr>
            <p:cNvPr id="14" name="object 14"/>
            <p:cNvPicPr/>
            <p:nvPr/>
          </p:nvPicPr>
          <p:blipFill>
            <a:blip r:embed="rId5" cstate="print"/>
            <a:stretch>
              <a:fillRect/>
            </a:stretch>
          </p:blipFill>
          <p:spPr>
            <a:xfrm>
              <a:off x="7869138" y="4802836"/>
              <a:ext cx="241297" cy="431798"/>
            </a:xfrm>
            <a:prstGeom prst="rect">
              <a:avLst/>
            </a:prstGeom>
          </p:spPr>
        </p:pic>
        <p:sp>
          <p:nvSpPr>
            <p:cNvPr id="15" name="object 15"/>
            <p:cNvSpPr/>
            <p:nvPr/>
          </p:nvSpPr>
          <p:spPr>
            <a:xfrm>
              <a:off x="8401234" y="4980636"/>
              <a:ext cx="756920" cy="76200"/>
            </a:xfrm>
            <a:custGeom>
              <a:avLst/>
              <a:gdLst/>
              <a:ahLst/>
              <a:cxnLst/>
              <a:rect l="l" t="t" r="r" b="b"/>
              <a:pathLst>
                <a:path w="756920" h="76200">
                  <a:moveTo>
                    <a:pt x="705866" y="38100"/>
                  </a:moveTo>
                  <a:lnTo>
                    <a:pt x="680466" y="76200"/>
                  </a:lnTo>
                  <a:lnTo>
                    <a:pt x="731266" y="50800"/>
                  </a:lnTo>
                  <a:lnTo>
                    <a:pt x="705866" y="50800"/>
                  </a:lnTo>
                  <a:lnTo>
                    <a:pt x="705866" y="38100"/>
                  </a:lnTo>
                  <a:close/>
                </a:path>
                <a:path w="756920" h="76200">
                  <a:moveTo>
                    <a:pt x="697399" y="25400"/>
                  </a:moveTo>
                  <a:lnTo>
                    <a:pt x="0" y="25400"/>
                  </a:lnTo>
                  <a:lnTo>
                    <a:pt x="0" y="50800"/>
                  </a:lnTo>
                  <a:lnTo>
                    <a:pt x="697399" y="50800"/>
                  </a:lnTo>
                  <a:lnTo>
                    <a:pt x="705866" y="38100"/>
                  </a:lnTo>
                  <a:lnTo>
                    <a:pt x="697399" y="25400"/>
                  </a:lnTo>
                  <a:close/>
                </a:path>
                <a:path w="756920" h="76200">
                  <a:moveTo>
                    <a:pt x="731266" y="25400"/>
                  </a:moveTo>
                  <a:lnTo>
                    <a:pt x="705866" y="25400"/>
                  </a:lnTo>
                  <a:lnTo>
                    <a:pt x="705866" y="50800"/>
                  </a:lnTo>
                  <a:lnTo>
                    <a:pt x="731266" y="50800"/>
                  </a:lnTo>
                  <a:lnTo>
                    <a:pt x="756666" y="38100"/>
                  </a:lnTo>
                  <a:lnTo>
                    <a:pt x="731266" y="25400"/>
                  </a:lnTo>
                  <a:close/>
                </a:path>
                <a:path w="756920" h="76200">
                  <a:moveTo>
                    <a:pt x="680466" y="0"/>
                  </a:moveTo>
                  <a:lnTo>
                    <a:pt x="705866" y="38100"/>
                  </a:lnTo>
                  <a:lnTo>
                    <a:pt x="705866" y="25400"/>
                  </a:lnTo>
                  <a:lnTo>
                    <a:pt x="731266" y="25400"/>
                  </a:lnTo>
                  <a:lnTo>
                    <a:pt x="680466" y="0"/>
                  </a:lnTo>
                  <a:close/>
                </a:path>
              </a:pathLst>
            </a:custGeom>
            <a:solidFill>
              <a:srgbClr val="000000"/>
            </a:solidFill>
          </p:spPr>
          <p:txBody>
            <a:bodyPr wrap="square" lIns="0" tIns="0" rIns="0" bIns="0" rtlCol="0"/>
            <a:lstStyle/>
            <a:p>
              <a:endParaRPr sz="1266"/>
            </a:p>
          </p:txBody>
        </p:sp>
      </p:grpSp>
      <p:pic>
        <p:nvPicPr>
          <p:cNvPr id="16" name="object 16"/>
          <p:cNvPicPr/>
          <p:nvPr/>
        </p:nvPicPr>
        <p:blipFill>
          <a:blip r:embed="rId6" cstate="print"/>
          <a:stretch>
            <a:fillRect/>
          </a:stretch>
        </p:blipFill>
        <p:spPr>
          <a:xfrm>
            <a:off x="6567053" y="3421643"/>
            <a:ext cx="160731" cy="214311"/>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object 2">
            <a:extLst>
              <a:ext uri="{FF2B5EF4-FFF2-40B4-BE49-F238E27FC236}">
                <a16:creationId xmlns:a16="http://schemas.microsoft.com/office/drawing/2014/main" id="{BA66A406-EEE9-0D39-B1A8-4518D0D370C1}"/>
              </a:ext>
            </a:extLst>
          </p:cNvPr>
          <p:cNvGrpSpPr/>
          <p:nvPr/>
        </p:nvGrpSpPr>
        <p:grpSpPr>
          <a:xfrm>
            <a:off x="628650" y="4466272"/>
            <a:ext cx="8233440" cy="1037630"/>
            <a:chOff x="402336" y="6352032"/>
            <a:chExt cx="12201525" cy="1475740"/>
          </a:xfrm>
        </p:grpSpPr>
        <p:pic>
          <p:nvPicPr>
            <p:cNvPr id="34" name="object 3">
              <a:extLst>
                <a:ext uri="{FF2B5EF4-FFF2-40B4-BE49-F238E27FC236}">
                  <a16:creationId xmlns:a16="http://schemas.microsoft.com/office/drawing/2014/main" id="{4E1751B8-BA36-0AC9-20E2-7D088EA3FCC5}"/>
                </a:ext>
              </a:extLst>
            </p:cNvPr>
            <p:cNvPicPr/>
            <p:nvPr/>
          </p:nvPicPr>
          <p:blipFill>
            <a:blip r:embed="rId2" cstate="print"/>
            <a:stretch>
              <a:fillRect/>
            </a:stretch>
          </p:blipFill>
          <p:spPr>
            <a:xfrm>
              <a:off x="402336" y="6352032"/>
              <a:ext cx="12201144" cy="1475232"/>
            </a:xfrm>
            <a:prstGeom prst="rect">
              <a:avLst/>
            </a:prstGeom>
          </p:spPr>
        </p:pic>
        <p:pic>
          <p:nvPicPr>
            <p:cNvPr id="35" name="object 4">
              <a:extLst>
                <a:ext uri="{FF2B5EF4-FFF2-40B4-BE49-F238E27FC236}">
                  <a16:creationId xmlns:a16="http://schemas.microsoft.com/office/drawing/2014/main" id="{AF225710-8AB6-577F-B5C2-6EE5535C75AC}"/>
                </a:ext>
              </a:extLst>
            </p:cNvPr>
            <p:cNvPicPr/>
            <p:nvPr/>
          </p:nvPicPr>
          <p:blipFill>
            <a:blip r:embed="rId3" cstate="print"/>
            <a:stretch>
              <a:fillRect/>
            </a:stretch>
          </p:blipFill>
          <p:spPr>
            <a:xfrm>
              <a:off x="441812" y="6366459"/>
              <a:ext cx="12121166" cy="1396994"/>
            </a:xfrm>
            <a:prstGeom prst="rect">
              <a:avLst/>
            </a:prstGeom>
          </p:spPr>
        </p:pic>
      </p:grpSp>
      <p:sp>
        <p:nvSpPr>
          <p:cNvPr id="2" name="object 2"/>
          <p:cNvSpPr txBox="1"/>
          <p:nvPr/>
        </p:nvSpPr>
        <p:spPr>
          <a:xfrm>
            <a:off x="3185108" y="1674137"/>
            <a:ext cx="2704802" cy="312049"/>
          </a:xfrm>
          <a:prstGeom prst="rect">
            <a:avLst/>
          </a:prstGeom>
        </p:spPr>
        <p:txBody>
          <a:bodyPr vert="horz" wrap="square" lIns="0" tIns="8930" rIns="0" bIns="0" rtlCol="0">
            <a:spAutoFit/>
          </a:bodyPr>
          <a:lstStyle/>
          <a:p>
            <a:pPr marL="8929">
              <a:spcBef>
                <a:spcPts val="70"/>
              </a:spcBef>
            </a:pPr>
            <a:r>
              <a:rPr sz="1969" dirty="0">
                <a:latin typeface="Calibri" panose="020F0502020204030204" pitchFamily="34" charset="0"/>
                <a:cs typeface="Calibri" panose="020F0502020204030204" pitchFamily="34" charset="0"/>
              </a:rPr>
              <a:t>Given</a:t>
            </a:r>
            <a:r>
              <a:rPr sz="1969" spc="7"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several</a:t>
            </a:r>
            <a:r>
              <a:rPr sz="1969" spc="7" dirty="0">
                <a:latin typeface="Calibri" panose="020F0502020204030204" pitchFamily="34" charset="0"/>
                <a:cs typeface="Calibri" panose="020F0502020204030204" pitchFamily="34" charset="0"/>
              </a:rPr>
              <a:t> </a:t>
            </a:r>
            <a:r>
              <a:rPr sz="1969" spc="-7" dirty="0">
                <a:latin typeface="Calibri" panose="020F0502020204030204" pitchFamily="34" charset="0"/>
                <a:cs typeface="Calibri" panose="020F0502020204030204" pitchFamily="34" charset="0"/>
              </a:rPr>
              <a:t>examples</a:t>
            </a:r>
            <a:endParaRPr sz="1969" dirty="0">
              <a:latin typeface="Calibri" panose="020F0502020204030204" pitchFamily="34" charset="0"/>
              <a:cs typeface="Calibri" panose="020F0502020204030204" pitchFamily="34" charset="0"/>
            </a:endParaRPr>
          </a:p>
        </p:txBody>
      </p:sp>
      <p:pic>
        <p:nvPicPr>
          <p:cNvPr id="5" name="object 5"/>
          <p:cNvPicPr/>
          <p:nvPr/>
        </p:nvPicPr>
        <p:blipFill>
          <a:blip r:embed="rId4" cstate="print"/>
          <a:stretch>
            <a:fillRect/>
          </a:stretch>
        </p:blipFill>
        <p:spPr>
          <a:xfrm>
            <a:off x="1770786" y="2177638"/>
            <a:ext cx="5602427" cy="421318"/>
          </a:xfrm>
          <a:prstGeom prst="rect">
            <a:avLst/>
          </a:prstGeom>
        </p:spPr>
      </p:pic>
      <p:pic>
        <p:nvPicPr>
          <p:cNvPr id="6" name="object 6"/>
          <p:cNvPicPr/>
          <p:nvPr/>
        </p:nvPicPr>
        <p:blipFill>
          <a:blip r:embed="rId5" cstate="print"/>
          <a:stretch>
            <a:fillRect/>
          </a:stretch>
        </p:blipFill>
        <p:spPr>
          <a:xfrm>
            <a:off x="3799176" y="3409341"/>
            <a:ext cx="1545644" cy="455410"/>
          </a:xfrm>
          <a:prstGeom prst="rect">
            <a:avLst/>
          </a:prstGeom>
        </p:spPr>
      </p:pic>
      <p:grpSp>
        <p:nvGrpSpPr>
          <p:cNvPr id="13" name="Group 12">
            <a:extLst>
              <a:ext uri="{FF2B5EF4-FFF2-40B4-BE49-F238E27FC236}">
                <a16:creationId xmlns:a16="http://schemas.microsoft.com/office/drawing/2014/main" id="{E3501757-CA87-8854-A18C-CF9C0257E4FC}"/>
              </a:ext>
            </a:extLst>
          </p:cNvPr>
          <p:cNvGrpSpPr/>
          <p:nvPr/>
        </p:nvGrpSpPr>
        <p:grpSpPr>
          <a:xfrm>
            <a:off x="1259792" y="4690740"/>
            <a:ext cx="6889793" cy="493123"/>
            <a:chOff x="628196" y="4738092"/>
            <a:chExt cx="6889793" cy="493123"/>
          </a:xfrm>
        </p:grpSpPr>
        <p:sp>
          <p:nvSpPr>
            <p:cNvPr id="3" name="object 3"/>
            <p:cNvSpPr txBox="1"/>
            <p:nvPr/>
          </p:nvSpPr>
          <p:spPr>
            <a:xfrm>
              <a:off x="628196" y="4738092"/>
              <a:ext cx="2018556" cy="398483"/>
            </a:xfrm>
            <a:prstGeom prst="rect">
              <a:avLst/>
            </a:prstGeom>
          </p:spPr>
          <p:txBody>
            <a:bodyPr vert="horz" wrap="square" lIns="0" tIns="8930" rIns="0" bIns="0" rtlCol="0">
              <a:spAutoFit/>
            </a:bodyPr>
            <a:lstStyle/>
            <a:p>
              <a:pPr marL="8929">
                <a:spcBef>
                  <a:spcPts val="70"/>
                </a:spcBef>
                <a:tabLst>
                  <a:tab pos="1062595" algn="l"/>
                </a:tabLst>
              </a:pPr>
              <a:r>
                <a:rPr sz="2531" spc="-7" dirty="0">
                  <a:latin typeface="Calibri" panose="020F0502020204030204" pitchFamily="34" charset="0"/>
                  <a:cs typeface="Calibri" panose="020F0502020204030204" pitchFamily="34" charset="0"/>
                </a:rPr>
                <a:t>Modify</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weight</a:t>
              </a:r>
              <a:endParaRPr sz="2531" dirty="0">
                <a:latin typeface="Calibri" panose="020F0502020204030204" pitchFamily="34" charset="0"/>
                <a:cs typeface="Calibri" panose="020F0502020204030204" pitchFamily="34" charset="0"/>
              </a:endParaRPr>
            </a:p>
          </p:txBody>
        </p:sp>
        <p:sp>
          <p:nvSpPr>
            <p:cNvPr id="4" name="object 4"/>
            <p:cNvSpPr txBox="1"/>
            <p:nvPr/>
          </p:nvSpPr>
          <p:spPr>
            <a:xfrm>
              <a:off x="3230518" y="4738092"/>
              <a:ext cx="1340793" cy="398483"/>
            </a:xfrm>
            <a:prstGeom prst="rect">
              <a:avLst/>
            </a:prstGeom>
          </p:spPr>
          <p:txBody>
            <a:bodyPr vert="horz" wrap="square" lIns="0" tIns="8930" rIns="0" bIns="0" rtlCol="0">
              <a:spAutoFit/>
            </a:bodyPr>
            <a:lstStyle/>
            <a:p>
              <a:pPr marL="8929">
                <a:spcBef>
                  <a:spcPts val="70"/>
                </a:spcBef>
                <a:tabLst>
                  <a:tab pos="795160" algn="l"/>
                </a:tabLst>
              </a:pPr>
              <a:r>
                <a:rPr sz="2531" spc="-14" dirty="0">
                  <a:latin typeface="Calibri" panose="020F0502020204030204" pitchFamily="34" charset="0"/>
                  <a:cs typeface="Calibri" panose="020F0502020204030204" pitchFamily="34" charset="0"/>
                </a:rPr>
                <a:t>such</a:t>
              </a:r>
              <a:r>
                <a:rPr sz="2531"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that</a:t>
              </a:r>
              <a:endParaRPr sz="2531" dirty="0">
                <a:latin typeface="Calibri" panose="020F0502020204030204" pitchFamily="34" charset="0"/>
                <a:cs typeface="Calibri" panose="020F0502020204030204" pitchFamily="34" charset="0"/>
              </a:endParaRPr>
            </a:p>
          </p:txBody>
        </p:sp>
        <p:pic>
          <p:nvPicPr>
            <p:cNvPr id="7" name="object 7"/>
            <p:cNvPicPr/>
            <p:nvPr/>
          </p:nvPicPr>
          <p:blipFill>
            <a:blip r:embed="rId6" cstate="print"/>
            <a:stretch>
              <a:fillRect/>
            </a:stretch>
          </p:blipFill>
          <p:spPr>
            <a:xfrm>
              <a:off x="4727314" y="4757451"/>
              <a:ext cx="258421" cy="473764"/>
            </a:xfrm>
            <a:prstGeom prst="rect">
              <a:avLst/>
            </a:prstGeom>
          </p:spPr>
        </p:pic>
        <p:pic>
          <p:nvPicPr>
            <p:cNvPr id="8" name="object 8"/>
            <p:cNvPicPr/>
            <p:nvPr/>
          </p:nvPicPr>
          <p:blipFill>
            <a:blip r:embed="rId7" cstate="print"/>
            <a:stretch>
              <a:fillRect/>
            </a:stretch>
          </p:blipFill>
          <p:spPr>
            <a:xfrm>
              <a:off x="7259573" y="4795269"/>
              <a:ext cx="258416" cy="344557"/>
            </a:xfrm>
            <a:prstGeom prst="rect">
              <a:avLst/>
            </a:prstGeom>
          </p:spPr>
        </p:pic>
        <p:sp>
          <p:nvSpPr>
            <p:cNvPr id="9" name="object 9"/>
            <p:cNvSpPr txBox="1"/>
            <p:nvPr/>
          </p:nvSpPr>
          <p:spPr>
            <a:xfrm>
              <a:off x="5140404" y="4738092"/>
              <a:ext cx="2215902" cy="398483"/>
            </a:xfrm>
            <a:prstGeom prst="rect">
              <a:avLst/>
            </a:prstGeom>
          </p:spPr>
          <p:txBody>
            <a:bodyPr vert="horz" wrap="square" lIns="0" tIns="8930" rIns="0" bIns="0" rtlCol="0">
              <a:spAutoFit/>
            </a:bodyPr>
            <a:lstStyle/>
            <a:p>
              <a:pPr marL="8929">
                <a:spcBef>
                  <a:spcPts val="70"/>
                </a:spcBef>
                <a:tabLst>
                  <a:tab pos="723279" algn="l"/>
                </a:tabLst>
              </a:pPr>
              <a:r>
                <a:rPr sz="2531" spc="-14" dirty="0">
                  <a:latin typeface="Calibri" panose="020F0502020204030204" pitchFamily="34" charset="0"/>
                  <a:cs typeface="Calibri" panose="020F0502020204030204" pitchFamily="34" charset="0"/>
                </a:rPr>
                <a:t>gets</a:t>
              </a:r>
              <a:r>
                <a:rPr sz="2531" dirty="0">
                  <a:latin typeface="Calibri" panose="020F0502020204030204" pitchFamily="34" charset="0"/>
                  <a:cs typeface="Calibri" panose="020F0502020204030204" pitchFamily="34" charset="0"/>
                </a:rPr>
                <a:t>	‘closer’ </a:t>
              </a:r>
              <a:r>
                <a:rPr sz="2531" spc="-18" dirty="0">
                  <a:latin typeface="Calibri" panose="020F0502020204030204" pitchFamily="34" charset="0"/>
                  <a:cs typeface="Calibri" panose="020F0502020204030204" pitchFamily="34" charset="0"/>
                </a:rPr>
                <a:t>to</a:t>
              </a:r>
              <a:endParaRPr sz="2531" dirty="0">
                <a:latin typeface="Calibri" panose="020F0502020204030204" pitchFamily="34" charset="0"/>
                <a:cs typeface="Calibri" panose="020F0502020204030204" pitchFamily="34" charset="0"/>
              </a:endParaRPr>
            </a:p>
          </p:txBody>
        </p:sp>
        <p:pic>
          <p:nvPicPr>
            <p:cNvPr id="10" name="object 10"/>
            <p:cNvPicPr/>
            <p:nvPr/>
          </p:nvPicPr>
          <p:blipFill>
            <a:blip r:embed="rId8" cstate="print"/>
            <a:stretch>
              <a:fillRect/>
            </a:stretch>
          </p:blipFill>
          <p:spPr>
            <a:xfrm>
              <a:off x="2763116" y="4863456"/>
              <a:ext cx="326377" cy="221936"/>
            </a:xfrm>
            <a:prstGeom prst="rect">
              <a:avLst/>
            </a:prstGeom>
          </p:spPr>
        </p:pic>
      </p:grpSp>
      <p:sp>
        <p:nvSpPr>
          <p:cNvPr id="11" name="object 11"/>
          <p:cNvSpPr txBox="1"/>
          <p:nvPr/>
        </p:nvSpPr>
        <p:spPr>
          <a:xfrm>
            <a:off x="3588060" y="2996445"/>
            <a:ext cx="1968550" cy="312049"/>
          </a:xfrm>
          <a:prstGeom prst="rect">
            <a:avLst/>
          </a:prstGeom>
        </p:spPr>
        <p:txBody>
          <a:bodyPr vert="horz" wrap="square" lIns="0" tIns="8930" rIns="0" bIns="0" rtlCol="0">
            <a:spAutoFit/>
          </a:bodyPr>
          <a:lstStyle/>
          <a:p>
            <a:pPr marL="8929">
              <a:spcBef>
                <a:spcPts val="70"/>
              </a:spcBef>
            </a:pPr>
            <a:r>
              <a:rPr sz="1969" dirty="0">
                <a:latin typeface="Calibri" panose="020F0502020204030204" pitchFamily="34" charset="0"/>
                <a:cs typeface="Calibri" panose="020F0502020204030204" pitchFamily="34" charset="0"/>
              </a:rPr>
              <a:t>and</a:t>
            </a:r>
            <a:r>
              <a:rPr sz="1969" spc="4"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a</a:t>
            </a:r>
            <a:r>
              <a:rPr sz="1969" spc="4" dirty="0">
                <a:latin typeface="Calibri" panose="020F0502020204030204" pitchFamily="34" charset="0"/>
                <a:cs typeface="Calibri" panose="020F0502020204030204" pitchFamily="34" charset="0"/>
              </a:rPr>
              <a:t> </a:t>
            </a:r>
            <a:r>
              <a:rPr sz="1969" spc="-7" dirty="0">
                <a:latin typeface="Calibri" panose="020F0502020204030204" pitchFamily="34" charset="0"/>
                <a:cs typeface="Calibri" panose="020F0502020204030204" pitchFamily="34" charset="0"/>
              </a:rPr>
              <a:t>perceptron</a:t>
            </a:r>
            <a:endParaRPr sz="1969" dirty="0">
              <a:latin typeface="Calibri" panose="020F0502020204030204" pitchFamily="34" charset="0"/>
              <a:cs typeface="Calibri" panose="020F0502020204030204" pitchFamily="34" charset="0"/>
            </a:endParaRPr>
          </a:p>
        </p:txBody>
      </p:sp>
      <p:sp>
        <p:nvSpPr>
          <p:cNvPr id="12" name="object 12"/>
          <p:cNvSpPr txBox="1">
            <a:spLocks noGrp="1"/>
          </p:cNvSpPr>
          <p:nvPr>
            <p:ph type="title"/>
          </p:nvPr>
        </p:nvSpPr>
        <p:spPr>
          <a:xfrm>
            <a:off x="628650" y="442705"/>
            <a:ext cx="7886700" cy="1170404"/>
          </a:xfrm>
          <a:prstGeom prst="rect">
            <a:avLst/>
          </a:prstGeom>
        </p:spPr>
        <p:txBody>
          <a:bodyPr vert="horz" wrap="square" lIns="0" tIns="312503" rIns="0" bIns="0" rtlCol="0" anchor="ctr">
            <a:spAutoFit/>
          </a:bodyPr>
          <a:lstStyle/>
          <a:p>
            <a:pPr marL="2232" algn="ctr">
              <a:lnSpc>
                <a:spcPct val="100000"/>
              </a:lnSpc>
              <a:spcBef>
                <a:spcPts val="70"/>
              </a:spcBef>
            </a:pPr>
            <a:r>
              <a:rPr lang="en-US" sz="3586" dirty="0">
                <a:latin typeface="Calibri" panose="020F0502020204030204" pitchFamily="34" charset="0"/>
                <a:cs typeface="Calibri" panose="020F0502020204030204" pitchFamily="34" charset="0"/>
              </a:rPr>
              <a:t>Learning</a:t>
            </a:r>
            <a:r>
              <a:rPr lang="en-US" sz="3586" spc="-11" dirty="0">
                <a:latin typeface="Calibri" panose="020F0502020204030204" pitchFamily="34" charset="0"/>
                <a:cs typeface="Calibri" panose="020F0502020204030204" pitchFamily="34" charset="0"/>
              </a:rPr>
              <a:t> </a:t>
            </a:r>
            <a:r>
              <a:rPr lang="en-US" sz="3586" spc="-7" dirty="0">
                <a:latin typeface="Calibri" panose="020F0502020204030204" pitchFamily="34" charset="0"/>
                <a:cs typeface="Calibri" panose="020F0502020204030204" pitchFamily="34" charset="0"/>
              </a:rPr>
              <a:t>Strategy</a:t>
            </a:r>
            <a:br>
              <a:rPr lang="en-US" sz="3586" spc="-7" dirty="0">
                <a:latin typeface="Calibri" panose="020F0502020204030204" pitchFamily="34" charset="0"/>
                <a:cs typeface="Calibri" panose="020F0502020204030204" pitchFamily="34" charset="0"/>
              </a:rPr>
            </a:br>
            <a:r>
              <a:rPr sz="1969" dirty="0">
                <a:latin typeface="Calibri" panose="020F0502020204030204" pitchFamily="34" charset="0"/>
                <a:cs typeface="Calibri" panose="020F0502020204030204" pitchFamily="34" charset="0"/>
              </a:rPr>
              <a:t>(gradient</a:t>
            </a:r>
            <a:r>
              <a:rPr sz="1969" spc="4" dirty="0">
                <a:latin typeface="Calibri" panose="020F0502020204030204" pitchFamily="34" charset="0"/>
                <a:cs typeface="Calibri" panose="020F0502020204030204" pitchFamily="34" charset="0"/>
              </a:rPr>
              <a:t> </a:t>
            </a:r>
            <a:r>
              <a:rPr sz="1969" spc="-7" dirty="0">
                <a:latin typeface="Calibri" panose="020F0502020204030204" pitchFamily="34" charset="0"/>
                <a:cs typeface="Calibri" panose="020F0502020204030204" pitchFamily="34" charset="0"/>
              </a:rPr>
              <a:t>descent)</a:t>
            </a:r>
            <a:endParaRPr sz="1969" dirty="0">
              <a:latin typeface="Calibri" panose="020F0502020204030204" pitchFamily="34" charset="0"/>
              <a:cs typeface="Calibri" panose="020F0502020204030204" pitchFamily="34" charset="0"/>
            </a:endParaRPr>
          </a:p>
        </p:txBody>
      </p:sp>
      <p:sp>
        <p:nvSpPr>
          <p:cNvPr id="14" name="object 16">
            <a:extLst>
              <a:ext uri="{FF2B5EF4-FFF2-40B4-BE49-F238E27FC236}">
                <a16:creationId xmlns:a16="http://schemas.microsoft.com/office/drawing/2014/main" id="{A4E09690-8432-4F58-B92E-ACA5E79C44A7}"/>
              </a:ext>
            </a:extLst>
          </p:cNvPr>
          <p:cNvSpPr txBox="1"/>
          <p:nvPr/>
        </p:nvSpPr>
        <p:spPr>
          <a:xfrm>
            <a:off x="5382810" y="5980007"/>
            <a:ext cx="951458" cy="441700"/>
          </a:xfrm>
          <a:prstGeom prst="rect">
            <a:avLst/>
          </a:prstGeom>
        </p:spPr>
        <p:txBody>
          <a:bodyPr vert="horz" wrap="square" lIns="0" tIns="8930" rIns="0" bIns="0" rtlCol="0">
            <a:spAutoFit/>
          </a:bodyPr>
          <a:lstStyle/>
          <a:p>
            <a:pPr marL="197339" marR="3572" indent="-188856">
              <a:spcBef>
                <a:spcPts val="70"/>
              </a:spcBef>
            </a:pPr>
            <a:r>
              <a:rPr sz="1406" spc="-7" dirty="0">
                <a:solidFill>
                  <a:srgbClr val="0B5D18"/>
                </a:solidFill>
                <a:latin typeface="Calibri" panose="020F0502020204030204" pitchFamily="34" charset="0"/>
                <a:cs typeface="Calibri" panose="020F0502020204030204" pitchFamily="34" charset="0"/>
              </a:rPr>
              <a:t>perceptron output</a:t>
            </a:r>
            <a:endParaRPr sz="1406" dirty="0">
              <a:latin typeface="Calibri" panose="020F0502020204030204" pitchFamily="34" charset="0"/>
              <a:cs typeface="Calibri" panose="020F0502020204030204" pitchFamily="34" charset="0"/>
            </a:endParaRPr>
          </a:p>
        </p:txBody>
      </p:sp>
      <p:grpSp>
        <p:nvGrpSpPr>
          <p:cNvPr id="15" name="object 17">
            <a:extLst>
              <a:ext uri="{FF2B5EF4-FFF2-40B4-BE49-F238E27FC236}">
                <a16:creationId xmlns:a16="http://schemas.microsoft.com/office/drawing/2014/main" id="{18202E8C-BDB0-CCBC-7700-AB6F712DDF2F}"/>
              </a:ext>
            </a:extLst>
          </p:cNvPr>
          <p:cNvGrpSpPr/>
          <p:nvPr/>
        </p:nvGrpSpPr>
        <p:grpSpPr>
          <a:xfrm>
            <a:off x="5486756" y="5207080"/>
            <a:ext cx="396032" cy="767953"/>
            <a:chOff x="7073989" y="7381785"/>
            <a:chExt cx="563245" cy="1092200"/>
          </a:xfrm>
        </p:grpSpPr>
        <p:pic>
          <p:nvPicPr>
            <p:cNvPr id="16" name="object 18">
              <a:extLst>
                <a:ext uri="{FF2B5EF4-FFF2-40B4-BE49-F238E27FC236}">
                  <a16:creationId xmlns:a16="http://schemas.microsoft.com/office/drawing/2014/main" id="{3C83477F-6F05-7404-07FD-77BC14F672D6}"/>
                </a:ext>
              </a:extLst>
            </p:cNvPr>
            <p:cNvPicPr/>
            <p:nvPr/>
          </p:nvPicPr>
          <p:blipFill>
            <a:blip r:embed="rId9" cstate="print"/>
            <a:stretch>
              <a:fillRect/>
            </a:stretch>
          </p:blipFill>
          <p:spPr>
            <a:xfrm>
              <a:off x="7073989" y="7449605"/>
              <a:ext cx="182444" cy="1024303"/>
            </a:xfrm>
            <a:prstGeom prst="rect">
              <a:avLst/>
            </a:prstGeom>
          </p:spPr>
        </p:pic>
        <p:pic>
          <p:nvPicPr>
            <p:cNvPr id="17" name="object 19">
              <a:extLst>
                <a:ext uri="{FF2B5EF4-FFF2-40B4-BE49-F238E27FC236}">
                  <a16:creationId xmlns:a16="http://schemas.microsoft.com/office/drawing/2014/main" id="{532F4F31-B8ED-184F-E7A6-37FCE55F862B}"/>
                </a:ext>
              </a:extLst>
            </p:cNvPr>
            <p:cNvPicPr/>
            <p:nvPr/>
          </p:nvPicPr>
          <p:blipFill>
            <a:blip r:embed="rId10" cstate="print"/>
            <a:stretch>
              <a:fillRect/>
            </a:stretch>
          </p:blipFill>
          <p:spPr>
            <a:xfrm>
              <a:off x="7073989" y="7381785"/>
              <a:ext cx="563228" cy="1092123"/>
            </a:xfrm>
            <a:prstGeom prst="rect">
              <a:avLst/>
            </a:prstGeom>
          </p:spPr>
        </p:pic>
        <p:pic>
          <p:nvPicPr>
            <p:cNvPr id="18" name="object 20">
              <a:extLst>
                <a:ext uri="{FF2B5EF4-FFF2-40B4-BE49-F238E27FC236}">
                  <a16:creationId xmlns:a16="http://schemas.microsoft.com/office/drawing/2014/main" id="{CD053FCA-DBF0-96E5-BED2-77F00900E833}"/>
                </a:ext>
              </a:extLst>
            </p:cNvPr>
            <p:cNvPicPr/>
            <p:nvPr/>
          </p:nvPicPr>
          <p:blipFill>
            <a:blip r:embed="rId11" cstate="print"/>
            <a:stretch>
              <a:fillRect/>
            </a:stretch>
          </p:blipFill>
          <p:spPr>
            <a:xfrm>
              <a:off x="7454770" y="7381785"/>
              <a:ext cx="182450" cy="1024299"/>
            </a:xfrm>
            <a:prstGeom prst="rect">
              <a:avLst/>
            </a:prstGeom>
          </p:spPr>
        </p:pic>
      </p:grpSp>
      <p:sp>
        <p:nvSpPr>
          <p:cNvPr id="19" name="object 21">
            <a:extLst>
              <a:ext uri="{FF2B5EF4-FFF2-40B4-BE49-F238E27FC236}">
                <a16:creationId xmlns:a16="http://schemas.microsoft.com/office/drawing/2014/main" id="{D40F8F8A-0665-C019-CF7F-C0DF118F3DB0}"/>
              </a:ext>
            </a:extLst>
          </p:cNvPr>
          <p:cNvSpPr txBox="1"/>
          <p:nvPr/>
        </p:nvSpPr>
        <p:spPr>
          <a:xfrm>
            <a:off x="7645035" y="5980007"/>
            <a:ext cx="425053" cy="441700"/>
          </a:xfrm>
          <a:prstGeom prst="rect">
            <a:avLst/>
          </a:prstGeom>
        </p:spPr>
        <p:txBody>
          <a:bodyPr vert="horz" wrap="square" lIns="0" tIns="8930" rIns="0" bIns="0" rtlCol="0">
            <a:spAutoFit/>
          </a:bodyPr>
          <a:lstStyle/>
          <a:p>
            <a:pPr marL="8929" marR="3572" indent="34378">
              <a:spcBef>
                <a:spcPts val="70"/>
              </a:spcBef>
            </a:pPr>
            <a:r>
              <a:rPr sz="1406" spc="-14" dirty="0">
                <a:solidFill>
                  <a:srgbClr val="0B5D18"/>
                </a:solidFill>
                <a:latin typeface="Calibri" panose="020F0502020204030204" pitchFamily="34" charset="0"/>
                <a:cs typeface="Calibri" panose="020F0502020204030204" pitchFamily="34" charset="0"/>
              </a:rPr>
              <a:t>true </a:t>
            </a:r>
            <a:r>
              <a:rPr sz="1406" spc="-7" dirty="0">
                <a:solidFill>
                  <a:srgbClr val="0B5D18"/>
                </a:solidFill>
                <a:latin typeface="Calibri" panose="020F0502020204030204" pitchFamily="34" charset="0"/>
                <a:cs typeface="Calibri" panose="020F0502020204030204" pitchFamily="34" charset="0"/>
              </a:rPr>
              <a:t>label</a:t>
            </a:r>
            <a:endParaRPr sz="1406" dirty="0">
              <a:latin typeface="Calibri" panose="020F0502020204030204" pitchFamily="34" charset="0"/>
              <a:cs typeface="Calibri" panose="020F0502020204030204" pitchFamily="34" charset="0"/>
            </a:endParaRPr>
          </a:p>
        </p:txBody>
      </p:sp>
      <p:grpSp>
        <p:nvGrpSpPr>
          <p:cNvPr id="20" name="object 22">
            <a:extLst>
              <a:ext uri="{FF2B5EF4-FFF2-40B4-BE49-F238E27FC236}">
                <a16:creationId xmlns:a16="http://schemas.microsoft.com/office/drawing/2014/main" id="{AFB5CC61-DF80-E99B-4E02-8410CF3CC010}"/>
              </a:ext>
            </a:extLst>
          </p:cNvPr>
          <p:cNvGrpSpPr/>
          <p:nvPr/>
        </p:nvGrpSpPr>
        <p:grpSpPr>
          <a:xfrm>
            <a:off x="7676647" y="5188234"/>
            <a:ext cx="615184" cy="892825"/>
            <a:chOff x="10850321" y="7357744"/>
            <a:chExt cx="874928" cy="1269796"/>
          </a:xfrm>
        </p:grpSpPr>
        <p:pic>
          <p:nvPicPr>
            <p:cNvPr id="21" name="object 23">
              <a:extLst>
                <a:ext uri="{FF2B5EF4-FFF2-40B4-BE49-F238E27FC236}">
                  <a16:creationId xmlns:a16="http://schemas.microsoft.com/office/drawing/2014/main" id="{61BA1D27-D300-021F-B765-42AFF88E1815}"/>
                </a:ext>
              </a:extLst>
            </p:cNvPr>
            <p:cNvPicPr/>
            <p:nvPr/>
          </p:nvPicPr>
          <p:blipFill>
            <a:blip r:embed="rId12" cstate="print"/>
            <a:stretch>
              <a:fillRect/>
            </a:stretch>
          </p:blipFill>
          <p:spPr>
            <a:xfrm>
              <a:off x="10850321" y="7357744"/>
              <a:ext cx="874928" cy="1269796"/>
            </a:xfrm>
            <a:prstGeom prst="rect">
              <a:avLst/>
            </a:prstGeom>
          </p:spPr>
        </p:pic>
        <p:pic>
          <p:nvPicPr>
            <p:cNvPr id="23" name="object 25">
              <a:extLst>
                <a:ext uri="{FF2B5EF4-FFF2-40B4-BE49-F238E27FC236}">
                  <a16:creationId xmlns:a16="http://schemas.microsoft.com/office/drawing/2014/main" id="{5C37F834-886C-04CA-E7D1-AD4F737C1735}"/>
                </a:ext>
              </a:extLst>
            </p:cNvPr>
            <p:cNvPicPr/>
            <p:nvPr/>
          </p:nvPicPr>
          <p:blipFill>
            <a:blip r:embed="rId13" cstate="print"/>
            <a:stretch>
              <a:fillRect/>
            </a:stretch>
          </p:blipFill>
          <p:spPr>
            <a:xfrm>
              <a:off x="10850321" y="7357744"/>
              <a:ext cx="585390" cy="1228552"/>
            </a:xfrm>
            <a:prstGeom prst="rect">
              <a:avLst/>
            </a:prstGeom>
          </p:spPr>
        </p:pic>
      </p:grpSp>
      <p:sp>
        <p:nvSpPr>
          <p:cNvPr id="24" name="object 26">
            <a:extLst>
              <a:ext uri="{FF2B5EF4-FFF2-40B4-BE49-F238E27FC236}">
                <a16:creationId xmlns:a16="http://schemas.microsoft.com/office/drawing/2014/main" id="{7BCDCD23-6AD0-01F7-187D-FB89CBA7A2E6}"/>
              </a:ext>
            </a:extLst>
          </p:cNvPr>
          <p:cNvSpPr txBox="1"/>
          <p:nvPr/>
        </p:nvSpPr>
        <p:spPr>
          <a:xfrm>
            <a:off x="3195287" y="5980007"/>
            <a:ext cx="951458" cy="441700"/>
          </a:xfrm>
          <a:prstGeom prst="rect">
            <a:avLst/>
          </a:prstGeom>
        </p:spPr>
        <p:txBody>
          <a:bodyPr vert="horz" wrap="square" lIns="0" tIns="8930" rIns="0" bIns="0" rtlCol="0">
            <a:spAutoFit/>
          </a:bodyPr>
          <a:lstStyle/>
          <a:p>
            <a:pPr marL="43754" marR="3572" indent="-35271">
              <a:spcBef>
                <a:spcPts val="70"/>
              </a:spcBef>
            </a:pPr>
            <a:r>
              <a:rPr sz="1406" spc="-7" dirty="0">
                <a:solidFill>
                  <a:srgbClr val="0B5D18"/>
                </a:solidFill>
                <a:latin typeface="Calibri" panose="020F0502020204030204" pitchFamily="34" charset="0"/>
                <a:cs typeface="Calibri" panose="020F0502020204030204" pitchFamily="34" charset="0"/>
              </a:rPr>
              <a:t>perceptron parameter</a:t>
            </a:r>
            <a:endParaRPr sz="1406" dirty="0">
              <a:latin typeface="Calibri" panose="020F0502020204030204" pitchFamily="34" charset="0"/>
              <a:cs typeface="Calibri" panose="020F0502020204030204" pitchFamily="34" charset="0"/>
            </a:endParaRPr>
          </a:p>
        </p:txBody>
      </p:sp>
      <p:grpSp>
        <p:nvGrpSpPr>
          <p:cNvPr id="25" name="object 27">
            <a:extLst>
              <a:ext uri="{FF2B5EF4-FFF2-40B4-BE49-F238E27FC236}">
                <a16:creationId xmlns:a16="http://schemas.microsoft.com/office/drawing/2014/main" id="{38120CA7-947C-38E0-1558-A5C279020F49}"/>
              </a:ext>
            </a:extLst>
          </p:cNvPr>
          <p:cNvGrpSpPr/>
          <p:nvPr/>
        </p:nvGrpSpPr>
        <p:grpSpPr>
          <a:xfrm>
            <a:off x="3299161" y="5160244"/>
            <a:ext cx="421928" cy="862161"/>
            <a:chOff x="3962743" y="7315174"/>
            <a:chExt cx="600075" cy="1226185"/>
          </a:xfrm>
        </p:grpSpPr>
        <p:pic>
          <p:nvPicPr>
            <p:cNvPr id="26" name="object 28">
              <a:extLst>
                <a:ext uri="{FF2B5EF4-FFF2-40B4-BE49-F238E27FC236}">
                  <a16:creationId xmlns:a16="http://schemas.microsoft.com/office/drawing/2014/main" id="{140CDD37-1FC1-4AC9-C2CF-8C9B554E7514}"/>
                </a:ext>
              </a:extLst>
            </p:cNvPr>
            <p:cNvPicPr/>
            <p:nvPr/>
          </p:nvPicPr>
          <p:blipFill>
            <a:blip r:embed="rId14" cstate="print"/>
            <a:stretch>
              <a:fillRect/>
            </a:stretch>
          </p:blipFill>
          <p:spPr>
            <a:xfrm>
              <a:off x="3962743" y="7387503"/>
              <a:ext cx="219621" cy="1153652"/>
            </a:xfrm>
            <a:prstGeom prst="rect">
              <a:avLst/>
            </a:prstGeom>
          </p:spPr>
        </p:pic>
        <p:pic>
          <p:nvPicPr>
            <p:cNvPr id="27" name="object 29">
              <a:extLst>
                <a:ext uri="{FF2B5EF4-FFF2-40B4-BE49-F238E27FC236}">
                  <a16:creationId xmlns:a16="http://schemas.microsoft.com/office/drawing/2014/main" id="{4A4D9590-9929-5944-BB8A-F64D40723F0C}"/>
                </a:ext>
              </a:extLst>
            </p:cNvPr>
            <p:cNvPicPr/>
            <p:nvPr/>
          </p:nvPicPr>
          <p:blipFill>
            <a:blip r:embed="rId15" cstate="print"/>
            <a:stretch>
              <a:fillRect/>
            </a:stretch>
          </p:blipFill>
          <p:spPr>
            <a:xfrm>
              <a:off x="3962750" y="7315174"/>
              <a:ext cx="599568" cy="1225979"/>
            </a:xfrm>
            <a:prstGeom prst="rect">
              <a:avLst/>
            </a:prstGeom>
          </p:spPr>
        </p:pic>
        <p:pic>
          <p:nvPicPr>
            <p:cNvPr id="28" name="object 30">
              <a:extLst>
                <a:ext uri="{FF2B5EF4-FFF2-40B4-BE49-F238E27FC236}">
                  <a16:creationId xmlns:a16="http://schemas.microsoft.com/office/drawing/2014/main" id="{01862456-9708-C40E-D8A8-AC77B904B830}"/>
                </a:ext>
              </a:extLst>
            </p:cNvPr>
            <p:cNvPicPr/>
            <p:nvPr/>
          </p:nvPicPr>
          <p:blipFill>
            <a:blip r:embed="rId16" cstate="print"/>
            <a:stretch>
              <a:fillRect/>
            </a:stretch>
          </p:blipFill>
          <p:spPr>
            <a:xfrm>
              <a:off x="4342703" y="7315174"/>
              <a:ext cx="219618" cy="1153649"/>
            </a:xfrm>
            <a:prstGeom prst="rect">
              <a:avLst/>
            </a:prstGeom>
          </p:spPr>
        </p:pic>
      </p:grpSp>
    </p:spTree>
    <p:extLst>
      <p:ext uri="{BB962C8B-B14F-4D97-AF65-F5344CB8AC3E}">
        <p14:creationId xmlns:p14="http://schemas.microsoft.com/office/powerpoint/2010/main" val="257484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3155" y="1984603"/>
            <a:ext cx="4359473" cy="398483"/>
          </a:xfrm>
          <a:prstGeom prst="rect">
            <a:avLst/>
          </a:prstGeom>
        </p:spPr>
        <p:txBody>
          <a:bodyPr vert="horz" wrap="square" lIns="0" tIns="8930" rIns="0" bIns="0" rtlCol="0" anchor="ctr">
            <a:spAutoFit/>
          </a:bodyPr>
          <a:lstStyle/>
          <a:p>
            <a:pPr marL="8929">
              <a:lnSpc>
                <a:spcPct val="100000"/>
              </a:lnSpc>
              <a:spcBef>
                <a:spcPts val="70"/>
              </a:spcBef>
              <a:tabLst>
                <a:tab pos="884008" algn="l"/>
                <a:tab pos="1241629" algn="l"/>
                <a:tab pos="1955978" algn="l"/>
                <a:tab pos="2670775" algn="l"/>
              </a:tabLst>
            </a:pPr>
            <a:r>
              <a:rPr sz="2531" spc="-14" dirty="0">
                <a:latin typeface="Calibri" panose="020F0502020204030204" pitchFamily="34" charset="0"/>
                <a:cs typeface="Calibri" panose="020F0502020204030204" pitchFamily="34" charset="0"/>
              </a:rPr>
              <a:t>Code</a:t>
            </a:r>
            <a:r>
              <a:rPr lang="en-US" sz="2531" spc="-14"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to</a:t>
            </a:r>
            <a:r>
              <a:rPr lang="en-US" sz="2531" spc="-18"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train</a:t>
            </a:r>
            <a:r>
              <a:rPr lang="en-US" sz="2531" spc="-7"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your</a:t>
            </a:r>
            <a:r>
              <a:rPr lang="en-US" sz="2531" spc="-14"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perceptron:</a:t>
            </a:r>
            <a:endParaRPr sz="2531" dirty="0">
              <a:latin typeface="Calibri" panose="020F0502020204030204" pitchFamily="34" charset="0"/>
              <a:cs typeface="Calibri" panose="020F0502020204030204" pitchFamily="34" charset="0"/>
            </a:endParaRPr>
          </a:p>
        </p:txBody>
      </p:sp>
      <p:sp>
        <p:nvSpPr>
          <p:cNvPr id="3" name="object 3"/>
          <p:cNvSpPr txBox="1"/>
          <p:nvPr/>
        </p:nvSpPr>
        <p:spPr>
          <a:xfrm>
            <a:off x="3561828" y="3938706"/>
            <a:ext cx="2020342" cy="268640"/>
          </a:xfrm>
          <a:prstGeom prst="rect">
            <a:avLst/>
          </a:prstGeom>
        </p:spPr>
        <p:txBody>
          <a:bodyPr vert="horz" wrap="square" lIns="0" tIns="8930" rIns="0" bIns="0" rtlCol="0">
            <a:spAutoFit/>
          </a:bodyPr>
          <a:lstStyle/>
          <a:p>
            <a:pPr marL="8929">
              <a:spcBef>
                <a:spcPts val="70"/>
              </a:spcBef>
            </a:pPr>
            <a:r>
              <a:rPr sz="1687" dirty="0">
                <a:solidFill>
                  <a:srgbClr val="0B5D18"/>
                </a:solidFill>
                <a:latin typeface="Calibri" panose="020F0502020204030204" pitchFamily="34" charset="0"/>
                <a:cs typeface="Calibri" panose="020F0502020204030204" pitchFamily="34" charset="0"/>
              </a:rPr>
              <a:t>just</a:t>
            </a:r>
            <a:r>
              <a:rPr sz="1687" spc="-14" dirty="0">
                <a:solidFill>
                  <a:srgbClr val="0B5D18"/>
                </a:solidFill>
                <a:latin typeface="Calibri" panose="020F0502020204030204" pitchFamily="34" charset="0"/>
                <a:cs typeface="Calibri" panose="020F0502020204030204" pitchFamily="34" charset="0"/>
              </a:rPr>
              <a:t> </a:t>
            </a:r>
            <a:r>
              <a:rPr sz="1687" dirty="0">
                <a:solidFill>
                  <a:srgbClr val="0B5D18"/>
                </a:solidFill>
                <a:latin typeface="Calibri" panose="020F0502020204030204" pitchFamily="34" charset="0"/>
                <a:cs typeface="Calibri" panose="020F0502020204030204" pitchFamily="34" charset="0"/>
              </a:rPr>
              <a:t>one</a:t>
            </a:r>
            <a:r>
              <a:rPr sz="1687" spc="-4" dirty="0">
                <a:solidFill>
                  <a:srgbClr val="0B5D18"/>
                </a:solidFill>
                <a:latin typeface="Calibri" panose="020F0502020204030204" pitchFamily="34" charset="0"/>
                <a:cs typeface="Calibri" panose="020F0502020204030204" pitchFamily="34" charset="0"/>
              </a:rPr>
              <a:t> </a:t>
            </a:r>
            <a:r>
              <a:rPr sz="1687" dirty="0">
                <a:solidFill>
                  <a:srgbClr val="0B5D18"/>
                </a:solidFill>
                <a:latin typeface="Calibri" panose="020F0502020204030204" pitchFamily="34" charset="0"/>
                <a:cs typeface="Calibri" panose="020F0502020204030204" pitchFamily="34" charset="0"/>
              </a:rPr>
              <a:t>line</a:t>
            </a:r>
            <a:r>
              <a:rPr sz="1687" spc="-4" dirty="0">
                <a:solidFill>
                  <a:srgbClr val="0B5D18"/>
                </a:solidFill>
                <a:latin typeface="Calibri" panose="020F0502020204030204" pitchFamily="34" charset="0"/>
                <a:cs typeface="Calibri" panose="020F0502020204030204" pitchFamily="34" charset="0"/>
              </a:rPr>
              <a:t> </a:t>
            </a:r>
            <a:r>
              <a:rPr sz="1687" dirty="0">
                <a:solidFill>
                  <a:srgbClr val="0B5D18"/>
                </a:solidFill>
                <a:latin typeface="Calibri" panose="020F0502020204030204" pitchFamily="34" charset="0"/>
                <a:cs typeface="Calibri" panose="020F0502020204030204" pitchFamily="34" charset="0"/>
              </a:rPr>
              <a:t>of</a:t>
            </a:r>
            <a:r>
              <a:rPr sz="1687" spc="-7" dirty="0">
                <a:solidFill>
                  <a:srgbClr val="0B5D18"/>
                </a:solidFill>
                <a:latin typeface="Calibri" panose="020F0502020204030204" pitchFamily="34" charset="0"/>
                <a:cs typeface="Calibri" panose="020F0502020204030204" pitchFamily="34" charset="0"/>
              </a:rPr>
              <a:t> code!</a:t>
            </a:r>
            <a:endParaRPr sz="1687" dirty="0">
              <a:latin typeface="Calibri" panose="020F0502020204030204" pitchFamily="34" charset="0"/>
              <a:cs typeface="Calibri" panose="020F0502020204030204" pitchFamily="34" charset="0"/>
            </a:endParaRPr>
          </a:p>
        </p:txBody>
      </p:sp>
      <p:sp>
        <p:nvSpPr>
          <p:cNvPr id="4" name="object 4"/>
          <p:cNvSpPr txBox="1"/>
          <p:nvPr/>
        </p:nvSpPr>
        <p:spPr>
          <a:xfrm>
            <a:off x="2169915" y="5218152"/>
            <a:ext cx="4805511" cy="398483"/>
          </a:xfrm>
          <a:prstGeom prst="rect">
            <a:avLst/>
          </a:prstGeom>
        </p:spPr>
        <p:txBody>
          <a:bodyPr vert="horz" wrap="square" lIns="0" tIns="8930" rIns="0" bIns="0" rtlCol="0">
            <a:spAutoFit/>
          </a:bodyPr>
          <a:lstStyle/>
          <a:p>
            <a:pPr marL="8929">
              <a:spcBef>
                <a:spcPts val="70"/>
              </a:spcBef>
              <a:tabLst>
                <a:tab pos="741138" algn="l"/>
                <a:tab pos="1705510" algn="l"/>
                <a:tab pos="2509599" algn="l"/>
                <a:tab pos="3098938" algn="l"/>
                <a:tab pos="3992321" algn="l"/>
              </a:tabLst>
            </a:pPr>
            <a:r>
              <a:rPr sz="2531" spc="-18" dirty="0">
                <a:latin typeface="Calibri" panose="020F0502020204030204" pitchFamily="34" charset="0"/>
                <a:cs typeface="Calibri" panose="020F0502020204030204" pitchFamily="34" charset="0"/>
              </a:rPr>
              <a:t>Now</a:t>
            </a:r>
            <a:r>
              <a:rPr lang="en-US" sz="2531" spc="-18"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where</a:t>
            </a:r>
            <a:r>
              <a:rPr lang="en-US" sz="2531" spc="-7"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does</a:t>
            </a:r>
            <a:r>
              <a:rPr lang="en-US" sz="2531" spc="-14"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this</a:t>
            </a:r>
            <a:r>
              <a:rPr lang="en-US" sz="2531" spc="-14"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come</a:t>
            </a:r>
            <a:r>
              <a:rPr lang="en-US" sz="2531" spc="-14"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from?</a:t>
            </a:r>
            <a:endParaRPr sz="2531" dirty="0">
              <a:latin typeface="Calibri" panose="020F0502020204030204" pitchFamily="34" charset="0"/>
              <a:cs typeface="Calibri" panose="020F0502020204030204" pitchFamily="34" charset="0"/>
            </a:endParaRPr>
          </a:p>
        </p:txBody>
      </p:sp>
      <p:grpSp>
        <p:nvGrpSpPr>
          <p:cNvPr id="8" name="Group 7">
            <a:extLst>
              <a:ext uri="{FF2B5EF4-FFF2-40B4-BE49-F238E27FC236}">
                <a16:creationId xmlns:a16="http://schemas.microsoft.com/office/drawing/2014/main" id="{2FAFCCD4-A326-C107-B910-CB6394FDCC43}"/>
              </a:ext>
            </a:extLst>
          </p:cNvPr>
          <p:cNvGrpSpPr/>
          <p:nvPr/>
        </p:nvGrpSpPr>
        <p:grpSpPr>
          <a:xfrm>
            <a:off x="2978051" y="2794993"/>
            <a:ext cx="3259247" cy="860509"/>
            <a:chOff x="2978051" y="2794993"/>
            <a:chExt cx="3259247" cy="860509"/>
          </a:xfrm>
        </p:grpSpPr>
        <p:pic>
          <p:nvPicPr>
            <p:cNvPr id="5" name="object 5"/>
            <p:cNvPicPr/>
            <p:nvPr/>
          </p:nvPicPr>
          <p:blipFill>
            <a:blip r:embed="rId2" cstate="print"/>
            <a:stretch>
              <a:fillRect/>
            </a:stretch>
          </p:blipFill>
          <p:spPr>
            <a:xfrm>
              <a:off x="2978051" y="2794993"/>
              <a:ext cx="3187898" cy="80367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8C2D321-A1BA-B684-4FAF-D7582B44EEBC}"/>
                    </a:ext>
                  </a:extLst>
                </p:cNvPr>
                <p:cNvSpPr txBox="1"/>
                <p:nvPr/>
              </p:nvSpPr>
              <p:spPr>
                <a:xfrm flipH="1">
                  <a:off x="5783126" y="3132282"/>
                  <a:ext cx="454172" cy="523220"/>
                </a:xfrm>
                <a:prstGeom prst="rect">
                  <a:avLst/>
                </a:prstGeom>
                <a:solidFill>
                  <a:schemeClr val="bg1"/>
                </a:solid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2800" i="1" dirty="0" smtClean="0">
                                <a:latin typeface="Cambria Math" panose="02040503050406030204" pitchFamily="18" charset="0"/>
                                <a:cs typeface="Times New Roman" panose="02020603050405020304" pitchFamily="18" charset="0"/>
                              </a:rPr>
                            </m:ctrlPr>
                          </m:sSubPr>
                          <m:e>
                            <m:r>
                              <a:rPr lang="en-US" altLang="zh-CN" sz="2800" b="0" i="1" dirty="0" smtClean="0">
                                <a:latin typeface="Cambria Math" panose="02040503050406030204" pitchFamily="18" charset="0"/>
                                <a:cs typeface="Times New Roman" panose="02020603050405020304" pitchFamily="18" charset="0"/>
                              </a:rPr>
                              <m:t>𝑥</m:t>
                            </m:r>
                          </m:e>
                          <m:sub>
                            <m:r>
                              <a:rPr lang="en-US" altLang="zh-CN" sz="2800" b="0" i="1" dirty="0" smtClean="0">
                                <a:latin typeface="Cambria Math" panose="02040503050406030204" pitchFamily="18" charset="0"/>
                                <a:cs typeface="Times New Roman" panose="02020603050405020304" pitchFamily="18" charset="0"/>
                              </a:rPr>
                              <m:t>𝑛</m:t>
                            </m:r>
                          </m:sub>
                        </m:sSub>
                      </m:oMath>
                    </m:oMathPara>
                  </a14:m>
                  <a:endParaRPr lang="en-US" sz="2800" dirty="0">
                    <a:latin typeface="Palatino Linotype" panose="0204050205050503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58C2D321-A1BA-B684-4FAF-D7582B44EEBC}"/>
                    </a:ext>
                  </a:extLst>
                </p:cNvPr>
                <p:cNvSpPr txBox="1">
                  <a:spLocks noRot="1" noChangeAspect="1" noMove="1" noResize="1" noEditPoints="1" noAdjustHandles="1" noChangeArrowheads="1" noChangeShapeType="1" noTextEdit="1"/>
                </p:cNvSpPr>
                <p:nvPr/>
              </p:nvSpPr>
              <p:spPr>
                <a:xfrm flipH="1">
                  <a:off x="5783126" y="3132282"/>
                  <a:ext cx="454172" cy="523220"/>
                </a:xfrm>
                <a:prstGeom prst="rect">
                  <a:avLst/>
                </a:prstGeom>
                <a:blipFill>
                  <a:blip r:embed="rId3"/>
                  <a:stretch>
                    <a:fillRect r="-10811"/>
                  </a:stretch>
                </a:blipFill>
              </p:spPr>
              <p:txBody>
                <a:bodyPr/>
                <a:lstStyle/>
                <a:p>
                  <a:r>
                    <a:rPr lang="en-US">
                      <a:noFill/>
                    </a:rPr>
                    <a:t> </a:t>
                  </a:r>
                </a:p>
              </p:txBody>
            </p:sp>
          </mc:Fallback>
        </mc:AlternateContent>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83147" y="2937388"/>
            <a:ext cx="5576590" cy="874639"/>
          </a:xfrm>
          <a:prstGeom prst="rect">
            <a:avLst/>
          </a:prstGeom>
        </p:spPr>
        <p:txBody>
          <a:bodyPr vert="horz" wrap="square" lIns="0" tIns="8930" rIns="0" bIns="0" rtlCol="0" anchor="ctr">
            <a:spAutoFit/>
          </a:bodyPr>
          <a:lstStyle/>
          <a:p>
            <a:pPr marL="8929">
              <a:lnSpc>
                <a:spcPct val="100000"/>
              </a:lnSpc>
              <a:spcBef>
                <a:spcPts val="70"/>
              </a:spcBef>
              <a:tabLst>
                <a:tab pos="2985981" algn="l"/>
              </a:tabLst>
            </a:pPr>
            <a:r>
              <a:rPr sz="5625" spc="-7" dirty="0"/>
              <a:t>Gradient</a:t>
            </a:r>
            <a:r>
              <a:rPr lang="en-US" sz="5625" spc="-7" dirty="0"/>
              <a:t> </a:t>
            </a:r>
            <a:r>
              <a:rPr sz="5625" spc="-7" dirty="0"/>
              <a:t>descent</a:t>
            </a:r>
            <a:endParaRPr sz="5625"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6264" y="3007165"/>
            <a:ext cx="4914006" cy="787948"/>
          </a:xfrm>
          <a:prstGeom prst="rect">
            <a:avLst/>
          </a:prstGeom>
        </p:spPr>
        <p:txBody>
          <a:bodyPr vert="horz" wrap="square" lIns="0" tIns="8930" rIns="0" bIns="0" rtlCol="0" anchor="ctr">
            <a:spAutoFit/>
          </a:bodyPr>
          <a:lstStyle/>
          <a:p>
            <a:pPr marL="8929" marR="3572" indent="169658">
              <a:lnSpc>
                <a:spcPct val="100000"/>
              </a:lnSpc>
              <a:spcBef>
                <a:spcPts val="70"/>
              </a:spcBef>
              <a:tabLst>
                <a:tab pos="901866" algn="l"/>
                <a:tab pos="1527369" algn="l"/>
                <a:tab pos="2760068" algn="l"/>
                <a:tab pos="3714618" algn="l"/>
                <a:tab pos="3814180" algn="l"/>
                <a:tab pos="4143228" algn="l"/>
              </a:tabLst>
            </a:pPr>
            <a:r>
              <a:rPr sz="2531" i="1" dirty="0">
                <a:latin typeface="Helvetica-BoldOblique"/>
                <a:cs typeface="Helvetica-BoldOblique"/>
              </a:rPr>
              <a:t>(partial)</a:t>
            </a:r>
            <a:r>
              <a:rPr sz="2531" i="1" spc="-25" dirty="0">
                <a:latin typeface="Helvetica-BoldOblique"/>
                <a:cs typeface="Helvetica-BoldOblique"/>
              </a:rPr>
              <a:t> </a:t>
            </a:r>
            <a:r>
              <a:rPr sz="2531" i="1" dirty="0">
                <a:latin typeface="Helvetica-BoldOblique"/>
                <a:cs typeface="Helvetica-BoldOblique"/>
              </a:rPr>
              <a:t>derivatives</a:t>
            </a:r>
            <a:r>
              <a:rPr sz="2531" i="1" spc="-14" dirty="0">
                <a:latin typeface="Helvetica-BoldOblique"/>
                <a:cs typeface="Helvetica-BoldOblique"/>
              </a:rPr>
              <a:t> </a:t>
            </a:r>
            <a:r>
              <a:rPr sz="2531" spc="-14" dirty="0"/>
              <a:t>tell</a:t>
            </a:r>
            <a:r>
              <a:rPr lang="en-US" sz="2531" spc="-14" dirty="0"/>
              <a:t> </a:t>
            </a:r>
            <a:r>
              <a:rPr sz="2531" spc="-18" dirty="0"/>
              <a:t>us</a:t>
            </a:r>
            <a:r>
              <a:rPr lang="en-US" sz="2531" spc="-18" dirty="0"/>
              <a:t> </a:t>
            </a:r>
            <a:r>
              <a:rPr sz="2531" spc="-18" dirty="0"/>
              <a:t>how </a:t>
            </a:r>
            <a:r>
              <a:rPr sz="2531" spc="-14" dirty="0"/>
              <a:t>much</a:t>
            </a:r>
            <a:r>
              <a:rPr lang="en-US" sz="2531" spc="-14" dirty="0"/>
              <a:t> </a:t>
            </a:r>
            <a:r>
              <a:rPr sz="2531" spc="-18" dirty="0"/>
              <a:t>one</a:t>
            </a:r>
            <a:r>
              <a:rPr lang="en-US" sz="2531" spc="-18" dirty="0"/>
              <a:t> </a:t>
            </a:r>
            <a:r>
              <a:rPr sz="2531" spc="-7" dirty="0"/>
              <a:t>variable</a:t>
            </a:r>
            <a:r>
              <a:rPr lang="en-US" sz="2531" spc="-7" dirty="0"/>
              <a:t> </a:t>
            </a:r>
            <a:r>
              <a:rPr sz="2531" spc="-7" dirty="0"/>
              <a:t>affects</a:t>
            </a:r>
            <a:r>
              <a:rPr lang="en-US" sz="2531" spc="-7" dirty="0"/>
              <a:t> </a:t>
            </a:r>
            <a:r>
              <a:rPr sz="2531" spc="-7" dirty="0"/>
              <a:t>another</a:t>
            </a:r>
            <a:endParaRPr sz="2531"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5867" y="4894540"/>
            <a:ext cx="2696319" cy="398483"/>
          </a:xfrm>
          <a:prstGeom prst="rect">
            <a:avLst/>
          </a:prstGeom>
        </p:spPr>
        <p:txBody>
          <a:bodyPr vert="horz" wrap="square" lIns="0" tIns="8930" rIns="0" bIns="0" rtlCol="0">
            <a:spAutoFit/>
          </a:bodyPr>
          <a:lstStyle/>
          <a:p>
            <a:pPr marL="8929">
              <a:spcBef>
                <a:spcPts val="70"/>
              </a:spcBef>
            </a:pPr>
            <a:r>
              <a:rPr sz="2531" dirty="0">
                <a:latin typeface="Calibri" panose="020F0502020204030204" pitchFamily="34" charset="0"/>
                <a:cs typeface="Calibri" panose="020F0502020204030204" pitchFamily="34" charset="0"/>
              </a:rPr>
              <a:t>Slope</a:t>
            </a:r>
            <a:r>
              <a:rPr sz="2531" spc="-7"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of</a:t>
            </a:r>
            <a:r>
              <a:rPr sz="2531" spc="-4"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a</a:t>
            </a:r>
            <a:r>
              <a:rPr sz="2531" spc="-4"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function</a:t>
            </a:r>
            <a:endParaRPr sz="2531" dirty="0">
              <a:latin typeface="Calibri" panose="020F0502020204030204" pitchFamily="34" charset="0"/>
              <a:cs typeface="Calibri" panose="020F0502020204030204" pitchFamily="34" charset="0"/>
            </a:endParaRPr>
          </a:p>
        </p:txBody>
      </p:sp>
      <p:sp>
        <p:nvSpPr>
          <p:cNvPr id="3" name="object 3"/>
          <p:cNvSpPr txBox="1"/>
          <p:nvPr/>
        </p:nvSpPr>
        <p:spPr>
          <a:xfrm>
            <a:off x="5495867" y="4894540"/>
            <a:ext cx="2984302" cy="398483"/>
          </a:xfrm>
          <a:prstGeom prst="rect">
            <a:avLst/>
          </a:prstGeom>
        </p:spPr>
        <p:txBody>
          <a:bodyPr vert="horz" wrap="square" lIns="0" tIns="8930" rIns="0" bIns="0" rtlCol="0">
            <a:spAutoFit/>
          </a:bodyPr>
          <a:lstStyle/>
          <a:p>
            <a:pPr marL="8929">
              <a:spcBef>
                <a:spcPts val="70"/>
              </a:spcBef>
              <a:tabLst>
                <a:tab pos="1026878" algn="l"/>
                <a:tab pos="1473793" algn="l"/>
                <a:tab pos="1742120" algn="l"/>
              </a:tabLst>
            </a:pPr>
            <a:r>
              <a:rPr sz="2531" spc="-7" dirty="0">
                <a:latin typeface="Calibri" panose="020F0502020204030204" pitchFamily="34" charset="0"/>
                <a:cs typeface="Calibri" panose="020F0502020204030204" pitchFamily="34" charset="0"/>
              </a:rPr>
              <a:t>Knobs</a:t>
            </a:r>
            <a:r>
              <a:rPr lang="en-US" sz="2531" spc="-7" dirty="0">
                <a:latin typeface="Calibri" panose="020F0502020204030204" pitchFamily="34" charset="0"/>
                <a:cs typeface="Calibri" panose="020F0502020204030204" pitchFamily="34" charset="0"/>
              </a:rPr>
              <a:t> </a:t>
            </a:r>
            <a:r>
              <a:rPr sz="2531" spc="-25" dirty="0">
                <a:latin typeface="Calibri" panose="020F0502020204030204" pitchFamily="34" charset="0"/>
                <a:cs typeface="Calibri" panose="020F0502020204030204" pitchFamily="34" charset="0"/>
              </a:rPr>
              <a:t>on</a:t>
            </a:r>
            <a:r>
              <a:rPr lang="en-US" sz="2531" spc="-25" dirty="0">
                <a:latin typeface="Calibri" panose="020F0502020204030204" pitchFamily="34" charset="0"/>
                <a:cs typeface="Calibri" panose="020F0502020204030204" pitchFamily="34" charset="0"/>
              </a:rPr>
              <a:t> </a:t>
            </a:r>
            <a:r>
              <a:rPr sz="2531" spc="-35" dirty="0">
                <a:latin typeface="Calibri" panose="020F0502020204030204" pitchFamily="34" charset="0"/>
                <a:cs typeface="Calibri" panose="020F0502020204030204" pitchFamily="34" charset="0"/>
              </a:rPr>
              <a:t>a</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machine</a:t>
            </a:r>
            <a:endParaRPr sz="2531" dirty="0">
              <a:latin typeface="Calibri" panose="020F0502020204030204" pitchFamily="34" charset="0"/>
              <a:cs typeface="Calibri" panose="020F0502020204030204" pitchFamily="34" charset="0"/>
            </a:endParaRPr>
          </a:p>
        </p:txBody>
      </p:sp>
      <p:pic>
        <p:nvPicPr>
          <p:cNvPr id="4" name="object 4"/>
          <p:cNvPicPr/>
          <p:nvPr/>
        </p:nvPicPr>
        <p:blipFill>
          <a:blip r:embed="rId2" cstate="print"/>
          <a:stretch>
            <a:fillRect/>
          </a:stretch>
        </p:blipFill>
        <p:spPr>
          <a:xfrm>
            <a:off x="5288653" y="1519940"/>
            <a:ext cx="3127551" cy="3263273"/>
          </a:xfrm>
          <a:prstGeom prst="rect">
            <a:avLst/>
          </a:prstGeom>
        </p:spPr>
      </p:pic>
      <p:pic>
        <p:nvPicPr>
          <p:cNvPr id="5" name="object 5"/>
          <p:cNvPicPr/>
          <p:nvPr/>
        </p:nvPicPr>
        <p:blipFill>
          <a:blip r:embed="rId3" cstate="print"/>
          <a:stretch>
            <a:fillRect/>
          </a:stretch>
        </p:blipFill>
        <p:spPr>
          <a:xfrm>
            <a:off x="321828" y="2044899"/>
            <a:ext cx="4429123" cy="2768203"/>
          </a:xfrm>
          <a:prstGeom prst="rect">
            <a:avLst/>
          </a:prstGeom>
        </p:spPr>
      </p:pic>
      <p:sp>
        <p:nvSpPr>
          <p:cNvPr id="6" name="object 6"/>
          <p:cNvSpPr txBox="1">
            <a:spLocks noGrp="1"/>
          </p:cNvSpPr>
          <p:nvPr>
            <p:ph type="title"/>
          </p:nvPr>
        </p:nvSpPr>
        <p:spPr>
          <a:xfrm>
            <a:off x="2484462" y="628005"/>
            <a:ext cx="4359920" cy="398483"/>
          </a:xfrm>
          <a:prstGeom prst="rect">
            <a:avLst/>
          </a:prstGeom>
        </p:spPr>
        <p:txBody>
          <a:bodyPr vert="horz" wrap="square" lIns="0" tIns="8930" rIns="0" bIns="0" rtlCol="0" anchor="ctr">
            <a:spAutoFit/>
          </a:bodyPr>
          <a:lstStyle/>
          <a:p>
            <a:pPr marL="8929">
              <a:lnSpc>
                <a:spcPct val="100000"/>
              </a:lnSpc>
              <a:spcBef>
                <a:spcPts val="70"/>
              </a:spcBef>
              <a:tabLst>
                <a:tab pos="687561" algn="l"/>
                <a:tab pos="1509064" algn="l"/>
                <a:tab pos="1866685" algn="l"/>
                <a:tab pos="2635057" algn="l"/>
                <a:tab pos="3546299" algn="l"/>
              </a:tabLst>
            </a:pPr>
            <a:r>
              <a:rPr sz="2531" spc="-18" dirty="0">
                <a:latin typeface="Calibri" panose="020F0502020204030204" pitchFamily="34" charset="0"/>
                <a:cs typeface="Calibri" panose="020F0502020204030204" pitchFamily="34" charset="0"/>
              </a:rPr>
              <a:t>Two</a:t>
            </a:r>
            <a:r>
              <a:rPr lang="en-US" sz="2531" spc="-18"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ways</a:t>
            </a:r>
            <a:r>
              <a:rPr lang="en-US" sz="2531" spc="-14"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to</a:t>
            </a:r>
            <a:r>
              <a:rPr lang="en-US" sz="2531" spc="-18"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think</a:t>
            </a:r>
            <a:r>
              <a:rPr lang="en-US" sz="2531" spc="-7"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about</a:t>
            </a:r>
            <a:r>
              <a:rPr lang="en-US" sz="2531" spc="-7"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them:</a:t>
            </a:r>
            <a:endParaRPr sz="2531" dirty="0">
              <a:latin typeface="Calibri" panose="020F0502020204030204" pitchFamily="34" charset="0"/>
              <a:cs typeface="Calibri" panose="020F0502020204030204"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49940" y="963852"/>
            <a:ext cx="6244253" cy="4231126"/>
          </a:xfrm>
          <a:prstGeom prst="rect">
            <a:avLst/>
          </a:prstGeom>
        </p:spPr>
      </p:pic>
      <p:pic>
        <p:nvPicPr>
          <p:cNvPr id="3" name="object 3"/>
          <p:cNvPicPr/>
          <p:nvPr/>
        </p:nvPicPr>
        <p:blipFill>
          <a:blip r:embed="rId3" cstate="print"/>
          <a:stretch>
            <a:fillRect/>
          </a:stretch>
        </p:blipFill>
        <p:spPr>
          <a:xfrm>
            <a:off x="721076" y="5594092"/>
            <a:ext cx="3545082" cy="776881"/>
          </a:xfrm>
          <a:prstGeom prst="rect">
            <a:avLst/>
          </a:prstGeom>
        </p:spPr>
      </p:pic>
      <p:sp>
        <p:nvSpPr>
          <p:cNvPr id="4" name="object 4"/>
          <p:cNvSpPr txBox="1"/>
          <p:nvPr/>
        </p:nvSpPr>
        <p:spPr>
          <a:xfrm>
            <a:off x="4681690" y="5561052"/>
            <a:ext cx="3966567" cy="790630"/>
          </a:xfrm>
          <a:prstGeom prst="rect">
            <a:avLst/>
          </a:prstGeom>
        </p:spPr>
        <p:txBody>
          <a:bodyPr vert="horz" wrap="square" lIns="0" tIns="20984" rIns="0" bIns="0" rtlCol="0">
            <a:spAutoFit/>
          </a:bodyPr>
          <a:lstStyle/>
          <a:p>
            <a:pPr marL="1490758" marR="3572" indent="-1482275">
              <a:lnSpc>
                <a:spcPts val="3016"/>
              </a:lnSpc>
              <a:spcBef>
                <a:spcPts val="165"/>
              </a:spcBef>
              <a:tabLst>
                <a:tab pos="1526922" algn="l"/>
                <a:tab pos="2063131" algn="l"/>
                <a:tab pos="2938209" algn="l"/>
              </a:tabLst>
            </a:pPr>
            <a:r>
              <a:rPr lang="en-US" sz="2531" spc="-7" dirty="0">
                <a:latin typeface="Calibri" panose="020F0502020204030204" pitchFamily="34" charset="0"/>
                <a:cs typeface="Calibri" panose="020F0502020204030204" pitchFamily="34" charset="0"/>
              </a:rPr>
              <a:t>D</a:t>
            </a:r>
            <a:r>
              <a:rPr sz="2531" spc="-7" dirty="0">
                <a:latin typeface="Calibri" panose="020F0502020204030204" pitchFamily="34" charset="0"/>
                <a:cs typeface="Calibri" panose="020F0502020204030204" pitchFamily="34" charset="0"/>
              </a:rPr>
              <a:t>escribes</a:t>
            </a:r>
            <a:r>
              <a:rPr lang="en-US" sz="2531" spc="-7"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the</a:t>
            </a:r>
            <a:r>
              <a:rPr lang="en-US" sz="2531" spc="-18"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slope</a:t>
            </a:r>
            <a:r>
              <a:rPr lang="en-US" sz="2531" spc="-7"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around </a:t>
            </a:r>
            <a:r>
              <a:rPr sz="2531" dirty="0">
                <a:latin typeface="Calibri" panose="020F0502020204030204" pitchFamily="34" charset="0"/>
                <a:cs typeface="Calibri" panose="020F0502020204030204" pitchFamily="34" charset="0"/>
              </a:rPr>
              <a:t>a</a:t>
            </a:r>
            <a:r>
              <a:rPr sz="2531" spc="-1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point</a:t>
            </a:r>
            <a:endParaRPr sz="2531" dirty="0">
              <a:latin typeface="Calibri" panose="020F0502020204030204" pitchFamily="34" charset="0"/>
              <a:cs typeface="Calibri" panose="020F0502020204030204" pitchFamily="34" charset="0"/>
            </a:endParaRPr>
          </a:p>
        </p:txBody>
      </p:sp>
      <p:grpSp>
        <p:nvGrpSpPr>
          <p:cNvPr id="5" name="object 5"/>
          <p:cNvGrpSpPr/>
          <p:nvPr/>
        </p:nvGrpSpPr>
        <p:grpSpPr>
          <a:xfrm>
            <a:off x="5329952" y="2353150"/>
            <a:ext cx="1118890" cy="1118890"/>
            <a:chOff x="7580376" y="3346703"/>
            <a:chExt cx="1591310" cy="1591310"/>
          </a:xfrm>
        </p:grpSpPr>
        <p:pic>
          <p:nvPicPr>
            <p:cNvPr id="6" name="object 6"/>
            <p:cNvPicPr/>
            <p:nvPr/>
          </p:nvPicPr>
          <p:blipFill>
            <a:blip r:embed="rId4" cstate="print"/>
            <a:stretch>
              <a:fillRect/>
            </a:stretch>
          </p:blipFill>
          <p:spPr>
            <a:xfrm>
              <a:off x="7580376" y="3346703"/>
              <a:ext cx="1591055" cy="1591056"/>
            </a:xfrm>
            <a:prstGeom prst="rect">
              <a:avLst/>
            </a:prstGeom>
          </p:spPr>
        </p:pic>
        <p:pic>
          <p:nvPicPr>
            <p:cNvPr id="7" name="object 7"/>
            <p:cNvPicPr/>
            <p:nvPr/>
          </p:nvPicPr>
          <p:blipFill>
            <a:blip r:embed="rId5" cstate="print"/>
            <a:stretch>
              <a:fillRect/>
            </a:stretch>
          </p:blipFill>
          <p:spPr>
            <a:xfrm>
              <a:off x="7760208" y="3529583"/>
              <a:ext cx="1210055" cy="1213103"/>
            </a:xfrm>
            <a:prstGeom prst="rect">
              <a:avLst/>
            </a:prstGeom>
          </p:spPr>
        </p:pic>
        <p:pic>
          <p:nvPicPr>
            <p:cNvPr id="8" name="object 8"/>
            <p:cNvPicPr/>
            <p:nvPr/>
          </p:nvPicPr>
          <p:blipFill>
            <a:blip r:embed="rId6" cstate="print"/>
            <a:stretch>
              <a:fillRect/>
            </a:stretch>
          </p:blipFill>
          <p:spPr>
            <a:xfrm>
              <a:off x="8238744" y="4035551"/>
              <a:ext cx="252983" cy="249936"/>
            </a:xfrm>
            <a:prstGeom prst="rect">
              <a:avLst/>
            </a:prstGeom>
          </p:spPr>
        </p:pic>
        <p:pic>
          <p:nvPicPr>
            <p:cNvPr id="9" name="object 9"/>
            <p:cNvPicPr/>
            <p:nvPr/>
          </p:nvPicPr>
          <p:blipFill>
            <a:blip r:embed="rId7" cstate="print"/>
            <a:stretch>
              <a:fillRect/>
            </a:stretch>
          </p:blipFill>
          <p:spPr>
            <a:xfrm>
              <a:off x="8279616" y="4050601"/>
              <a:ext cx="171170" cy="171170"/>
            </a:xfrm>
            <a:prstGeom prst="rect">
              <a:avLst/>
            </a:prstGeom>
          </p:spPr>
        </p:pic>
        <p:sp>
          <p:nvSpPr>
            <p:cNvPr id="10" name="object 10"/>
            <p:cNvSpPr/>
            <p:nvPr/>
          </p:nvSpPr>
          <p:spPr>
            <a:xfrm>
              <a:off x="8235544" y="3810812"/>
              <a:ext cx="433705" cy="336550"/>
            </a:xfrm>
            <a:custGeom>
              <a:avLst/>
              <a:gdLst/>
              <a:ahLst/>
              <a:cxnLst/>
              <a:rect l="l" t="t" r="r" b="b"/>
              <a:pathLst>
                <a:path w="433704" h="336550">
                  <a:moveTo>
                    <a:pt x="433463" y="155841"/>
                  </a:moveTo>
                  <a:lnTo>
                    <a:pt x="348348" y="159334"/>
                  </a:lnTo>
                  <a:lnTo>
                    <a:pt x="375450" y="173380"/>
                  </a:lnTo>
                  <a:lnTo>
                    <a:pt x="129298" y="309333"/>
                  </a:lnTo>
                  <a:lnTo>
                    <a:pt x="42735" y="52133"/>
                  </a:lnTo>
                  <a:lnTo>
                    <a:pt x="72224" y="60071"/>
                  </a:lnTo>
                  <a:lnTo>
                    <a:pt x="56159" y="44107"/>
                  </a:lnTo>
                  <a:lnTo>
                    <a:pt x="11798" y="0"/>
                  </a:lnTo>
                  <a:lnTo>
                    <a:pt x="0" y="84378"/>
                  </a:lnTo>
                  <a:lnTo>
                    <a:pt x="18669" y="60223"/>
                  </a:lnTo>
                  <a:lnTo>
                    <a:pt x="27978" y="48171"/>
                  </a:lnTo>
                  <a:lnTo>
                    <a:pt x="18669" y="60223"/>
                  </a:lnTo>
                  <a:lnTo>
                    <a:pt x="109359" y="329704"/>
                  </a:lnTo>
                  <a:lnTo>
                    <a:pt x="125844" y="324167"/>
                  </a:lnTo>
                  <a:lnTo>
                    <a:pt x="132664" y="336499"/>
                  </a:lnTo>
                  <a:lnTo>
                    <a:pt x="387731" y="195618"/>
                  </a:lnTo>
                  <a:lnTo>
                    <a:pt x="385191" y="226034"/>
                  </a:lnTo>
                  <a:lnTo>
                    <a:pt x="424218" y="169291"/>
                  </a:lnTo>
                  <a:lnTo>
                    <a:pt x="433463" y="155841"/>
                  </a:lnTo>
                  <a:close/>
                </a:path>
              </a:pathLst>
            </a:custGeom>
            <a:solidFill>
              <a:srgbClr val="FFFFFF"/>
            </a:solidFill>
          </p:spPr>
          <p:txBody>
            <a:bodyPr wrap="square" lIns="0" tIns="0" rIns="0" bIns="0" rtlCol="0"/>
            <a:lstStyle/>
            <a:p>
              <a:endParaRPr sz="1266"/>
            </a:p>
          </p:txBody>
        </p:sp>
      </p:grpSp>
      <p:sp>
        <p:nvSpPr>
          <p:cNvPr id="11" name="object 11"/>
          <p:cNvSpPr txBox="1">
            <a:spLocks noGrp="1"/>
          </p:cNvSpPr>
          <p:nvPr>
            <p:ph type="title"/>
          </p:nvPr>
        </p:nvSpPr>
        <p:spPr>
          <a:xfrm>
            <a:off x="442020" y="440029"/>
            <a:ext cx="5545336" cy="565439"/>
          </a:xfrm>
          <a:prstGeom prst="rect">
            <a:avLst/>
          </a:prstGeom>
        </p:spPr>
        <p:txBody>
          <a:bodyPr vert="horz" wrap="square" lIns="0" tIns="174272" rIns="0" bIns="0" rtlCol="0" anchor="ctr">
            <a:spAutoFit/>
          </a:bodyPr>
          <a:lstStyle/>
          <a:p>
            <a:pPr marL="225020">
              <a:lnSpc>
                <a:spcPct val="100000"/>
              </a:lnSpc>
              <a:spcBef>
                <a:spcPts val="70"/>
              </a:spcBef>
            </a:pPr>
            <a:r>
              <a:rPr sz="2531" dirty="0">
                <a:latin typeface="Calibri" panose="020F0502020204030204" pitchFamily="34" charset="0"/>
                <a:cs typeface="Calibri" panose="020F0502020204030204" pitchFamily="34" charset="0"/>
              </a:rPr>
              <a:t>1.</a:t>
            </a:r>
            <a:r>
              <a:rPr sz="2531" spc="-7"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Slope</a:t>
            </a:r>
            <a:r>
              <a:rPr sz="2531" spc="-7"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of</a:t>
            </a:r>
            <a:r>
              <a:rPr sz="2531" spc="-7"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a</a:t>
            </a:r>
            <a:r>
              <a:rPr sz="2531" spc="-4"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function:</a:t>
            </a:r>
            <a:endParaRPr sz="2531" dirty="0">
              <a:latin typeface="Calibri" panose="020F0502020204030204" pitchFamily="34" charset="0"/>
              <a:cs typeface="Calibri" panose="020F050202020403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30568" y="1417017"/>
            <a:ext cx="5613648" cy="2673995"/>
            <a:chOff x="2603474" y="2015313"/>
            <a:chExt cx="7983855" cy="3803015"/>
          </a:xfrm>
        </p:grpSpPr>
        <p:pic>
          <p:nvPicPr>
            <p:cNvPr id="3" name="object 3"/>
            <p:cNvPicPr/>
            <p:nvPr/>
          </p:nvPicPr>
          <p:blipFill>
            <a:blip r:embed="rId2" cstate="print"/>
            <a:stretch>
              <a:fillRect/>
            </a:stretch>
          </p:blipFill>
          <p:spPr>
            <a:xfrm>
              <a:off x="2603474" y="2015313"/>
              <a:ext cx="7983664" cy="3204869"/>
            </a:xfrm>
            <a:prstGeom prst="rect">
              <a:avLst/>
            </a:prstGeom>
          </p:spPr>
        </p:pic>
        <p:pic>
          <p:nvPicPr>
            <p:cNvPr id="4" name="object 4"/>
            <p:cNvPicPr/>
            <p:nvPr/>
          </p:nvPicPr>
          <p:blipFill>
            <a:blip r:embed="rId3" cstate="print"/>
            <a:stretch>
              <a:fillRect/>
            </a:stretch>
          </p:blipFill>
          <p:spPr>
            <a:xfrm>
              <a:off x="4698164" y="5022612"/>
              <a:ext cx="795652" cy="795657"/>
            </a:xfrm>
            <a:prstGeom prst="rect">
              <a:avLst/>
            </a:prstGeom>
          </p:spPr>
        </p:pic>
        <p:pic>
          <p:nvPicPr>
            <p:cNvPr id="5" name="object 5"/>
            <p:cNvPicPr/>
            <p:nvPr/>
          </p:nvPicPr>
          <p:blipFill>
            <a:blip r:embed="rId3" cstate="print"/>
            <a:stretch>
              <a:fillRect/>
            </a:stretch>
          </p:blipFill>
          <p:spPr>
            <a:xfrm>
              <a:off x="6345694" y="5022612"/>
              <a:ext cx="795654" cy="795657"/>
            </a:xfrm>
            <a:prstGeom prst="rect">
              <a:avLst/>
            </a:prstGeom>
          </p:spPr>
        </p:pic>
        <p:pic>
          <p:nvPicPr>
            <p:cNvPr id="6" name="object 6"/>
            <p:cNvPicPr/>
            <p:nvPr/>
          </p:nvPicPr>
          <p:blipFill>
            <a:blip r:embed="rId3" cstate="print"/>
            <a:stretch>
              <a:fillRect/>
            </a:stretch>
          </p:blipFill>
          <p:spPr>
            <a:xfrm>
              <a:off x="7993218" y="5022612"/>
              <a:ext cx="795651" cy="795657"/>
            </a:xfrm>
            <a:prstGeom prst="rect">
              <a:avLst/>
            </a:prstGeom>
          </p:spPr>
        </p:pic>
      </p:grpSp>
      <p:sp>
        <p:nvSpPr>
          <p:cNvPr id="7" name="object 7"/>
          <p:cNvSpPr txBox="1"/>
          <p:nvPr/>
        </p:nvSpPr>
        <p:spPr>
          <a:xfrm>
            <a:off x="521104" y="4033719"/>
            <a:ext cx="2289571" cy="908753"/>
          </a:xfrm>
          <a:prstGeom prst="rect">
            <a:avLst/>
          </a:prstGeom>
        </p:spPr>
        <p:txBody>
          <a:bodyPr vert="horz" wrap="square" lIns="0" tIns="23664" rIns="0" bIns="0" rtlCol="0">
            <a:spAutoFit/>
          </a:bodyPr>
          <a:lstStyle/>
          <a:p>
            <a:pPr marL="372355" marR="4911" indent="-363872" algn="r">
              <a:lnSpc>
                <a:spcPts val="2313"/>
              </a:lnSpc>
              <a:spcBef>
                <a:spcPts val="186"/>
              </a:spcBef>
            </a:pPr>
            <a:r>
              <a:rPr sz="1969" dirty="0">
                <a:latin typeface="Calibri" panose="020F0502020204030204" pitchFamily="34" charset="0"/>
                <a:cs typeface="Calibri" panose="020F0502020204030204" pitchFamily="34" charset="0"/>
              </a:rPr>
              <a:t>describes</a:t>
            </a:r>
            <a:r>
              <a:rPr sz="1969" spc="7"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how</a:t>
            </a:r>
            <a:r>
              <a:rPr sz="1969" spc="11" dirty="0">
                <a:latin typeface="Calibri" panose="020F0502020204030204" pitchFamily="34" charset="0"/>
                <a:cs typeface="Calibri" panose="020F0502020204030204" pitchFamily="34" charset="0"/>
              </a:rPr>
              <a:t> </a:t>
            </a:r>
            <a:r>
              <a:rPr sz="1969" spc="-14" dirty="0">
                <a:latin typeface="Calibri" panose="020F0502020204030204" pitchFamily="34" charset="0"/>
                <a:cs typeface="Calibri" panose="020F0502020204030204" pitchFamily="34" charset="0"/>
              </a:rPr>
              <a:t>each </a:t>
            </a:r>
            <a:r>
              <a:rPr sz="1969" dirty="0">
                <a:latin typeface="Calibri" panose="020F0502020204030204" pitchFamily="34" charset="0"/>
                <a:cs typeface="Calibri" panose="020F0502020204030204" pitchFamily="34" charset="0"/>
              </a:rPr>
              <a:t>‘knob’</a:t>
            </a:r>
            <a:r>
              <a:rPr sz="1969" spc="4" dirty="0">
                <a:latin typeface="Calibri" panose="020F0502020204030204" pitchFamily="34" charset="0"/>
                <a:cs typeface="Calibri" panose="020F0502020204030204" pitchFamily="34" charset="0"/>
              </a:rPr>
              <a:t> </a:t>
            </a:r>
            <a:r>
              <a:rPr sz="1969" dirty="0">
                <a:latin typeface="Calibri" panose="020F0502020204030204" pitchFamily="34" charset="0"/>
                <a:cs typeface="Calibri" panose="020F0502020204030204" pitchFamily="34" charset="0"/>
              </a:rPr>
              <a:t>affects </a:t>
            </a:r>
            <a:r>
              <a:rPr sz="1969" spc="-18" dirty="0">
                <a:latin typeface="Calibri" panose="020F0502020204030204" pitchFamily="34" charset="0"/>
                <a:cs typeface="Calibri" panose="020F0502020204030204" pitchFamily="34" charset="0"/>
              </a:rPr>
              <a:t>the</a:t>
            </a:r>
            <a:endParaRPr sz="1969" dirty="0">
              <a:latin typeface="Calibri" panose="020F0502020204030204" pitchFamily="34" charset="0"/>
              <a:cs typeface="Calibri" panose="020F0502020204030204" pitchFamily="34" charset="0"/>
            </a:endParaRPr>
          </a:p>
          <a:p>
            <a:pPr marR="3572" algn="r">
              <a:lnSpc>
                <a:spcPts val="2323"/>
              </a:lnSpc>
            </a:pPr>
            <a:r>
              <a:rPr sz="1969" spc="-7" dirty="0">
                <a:latin typeface="Calibri" panose="020F0502020204030204" pitchFamily="34" charset="0"/>
                <a:cs typeface="Calibri" panose="020F0502020204030204" pitchFamily="34" charset="0"/>
              </a:rPr>
              <a:t>output</a:t>
            </a:r>
            <a:endParaRPr sz="1969" dirty="0">
              <a:latin typeface="Calibri" panose="020F0502020204030204" pitchFamily="34" charset="0"/>
              <a:cs typeface="Calibri" panose="020F0502020204030204" pitchFamily="34" charset="0"/>
            </a:endParaRPr>
          </a:p>
        </p:txBody>
      </p:sp>
      <p:sp>
        <p:nvSpPr>
          <p:cNvPr id="8" name="object 8"/>
          <p:cNvSpPr txBox="1"/>
          <p:nvPr/>
        </p:nvSpPr>
        <p:spPr>
          <a:xfrm>
            <a:off x="420129" y="1975603"/>
            <a:ext cx="732234" cy="398483"/>
          </a:xfrm>
          <a:prstGeom prst="rect">
            <a:avLst/>
          </a:prstGeom>
        </p:spPr>
        <p:txBody>
          <a:bodyPr vert="horz" wrap="square" lIns="0" tIns="8930" rIns="0" bIns="0" rtlCol="0">
            <a:spAutoFit/>
          </a:bodyPr>
          <a:lstStyle/>
          <a:p>
            <a:pPr marL="8929">
              <a:spcBef>
                <a:spcPts val="70"/>
              </a:spcBef>
            </a:pPr>
            <a:r>
              <a:rPr sz="2531" spc="-7" dirty="0">
                <a:latin typeface="Calibri" panose="020F0502020204030204" pitchFamily="34" charset="0"/>
                <a:cs typeface="Calibri" panose="020F0502020204030204" pitchFamily="34" charset="0"/>
              </a:rPr>
              <a:t>input</a:t>
            </a:r>
            <a:endParaRPr sz="2531" dirty="0">
              <a:latin typeface="Calibri" panose="020F0502020204030204" pitchFamily="34" charset="0"/>
              <a:cs typeface="Calibri" panose="020F0502020204030204" pitchFamily="34" charset="0"/>
            </a:endParaRPr>
          </a:p>
        </p:txBody>
      </p:sp>
      <p:pic>
        <p:nvPicPr>
          <p:cNvPr id="9" name="object 9"/>
          <p:cNvPicPr/>
          <p:nvPr/>
        </p:nvPicPr>
        <p:blipFill>
          <a:blip r:embed="rId4" cstate="print"/>
          <a:stretch>
            <a:fillRect/>
          </a:stretch>
        </p:blipFill>
        <p:spPr>
          <a:xfrm>
            <a:off x="692488" y="2449986"/>
            <a:ext cx="187519" cy="151803"/>
          </a:xfrm>
          <a:prstGeom prst="rect">
            <a:avLst/>
          </a:prstGeom>
        </p:spPr>
      </p:pic>
      <p:grpSp>
        <p:nvGrpSpPr>
          <p:cNvPr id="10" name="object 10"/>
          <p:cNvGrpSpPr/>
          <p:nvPr/>
        </p:nvGrpSpPr>
        <p:grpSpPr>
          <a:xfrm>
            <a:off x="1264444" y="2243851"/>
            <a:ext cx="400943" cy="373261"/>
            <a:chOff x="1798320" y="3191255"/>
            <a:chExt cx="570230" cy="530860"/>
          </a:xfrm>
        </p:grpSpPr>
        <p:pic>
          <p:nvPicPr>
            <p:cNvPr id="11" name="object 11"/>
            <p:cNvPicPr/>
            <p:nvPr/>
          </p:nvPicPr>
          <p:blipFill>
            <a:blip r:embed="rId5" cstate="print"/>
            <a:stretch>
              <a:fillRect/>
            </a:stretch>
          </p:blipFill>
          <p:spPr>
            <a:xfrm>
              <a:off x="1798320" y="3191255"/>
              <a:ext cx="569976" cy="530351"/>
            </a:xfrm>
            <a:prstGeom prst="rect">
              <a:avLst/>
            </a:prstGeom>
          </p:spPr>
        </p:pic>
        <p:sp>
          <p:nvSpPr>
            <p:cNvPr id="12" name="object 12"/>
            <p:cNvSpPr/>
            <p:nvPr/>
          </p:nvSpPr>
          <p:spPr>
            <a:xfrm>
              <a:off x="1826957" y="3191370"/>
              <a:ext cx="514984" cy="481330"/>
            </a:xfrm>
            <a:custGeom>
              <a:avLst/>
              <a:gdLst/>
              <a:ahLst/>
              <a:cxnLst/>
              <a:rect l="l" t="t" r="r" b="b"/>
              <a:pathLst>
                <a:path w="514985" h="481329">
                  <a:moveTo>
                    <a:pt x="226656" y="0"/>
                  </a:moveTo>
                  <a:lnTo>
                    <a:pt x="226656" y="85636"/>
                  </a:lnTo>
                  <a:lnTo>
                    <a:pt x="0" y="85636"/>
                  </a:lnTo>
                  <a:lnTo>
                    <a:pt x="0" y="395223"/>
                  </a:lnTo>
                  <a:lnTo>
                    <a:pt x="226656" y="395223"/>
                  </a:lnTo>
                  <a:lnTo>
                    <a:pt x="226656" y="480872"/>
                  </a:lnTo>
                  <a:lnTo>
                    <a:pt x="514489" y="240436"/>
                  </a:lnTo>
                  <a:lnTo>
                    <a:pt x="226656" y="0"/>
                  </a:lnTo>
                  <a:close/>
                </a:path>
              </a:pathLst>
            </a:custGeom>
            <a:solidFill>
              <a:srgbClr val="000000"/>
            </a:solidFill>
          </p:spPr>
          <p:txBody>
            <a:bodyPr wrap="square" lIns="0" tIns="0" rIns="0" bIns="0" rtlCol="0"/>
            <a:lstStyle/>
            <a:p>
              <a:endParaRPr sz="1266"/>
            </a:p>
          </p:txBody>
        </p:sp>
      </p:grpSp>
      <p:sp>
        <p:nvSpPr>
          <p:cNvPr id="13" name="object 13"/>
          <p:cNvSpPr txBox="1"/>
          <p:nvPr/>
        </p:nvSpPr>
        <p:spPr>
          <a:xfrm>
            <a:off x="8050559" y="1994892"/>
            <a:ext cx="929134" cy="398483"/>
          </a:xfrm>
          <a:prstGeom prst="rect">
            <a:avLst/>
          </a:prstGeom>
        </p:spPr>
        <p:txBody>
          <a:bodyPr vert="horz" wrap="square" lIns="0" tIns="8930" rIns="0" bIns="0" rtlCol="0">
            <a:spAutoFit/>
          </a:bodyPr>
          <a:lstStyle/>
          <a:p>
            <a:pPr marL="8929">
              <a:spcBef>
                <a:spcPts val="70"/>
              </a:spcBef>
            </a:pPr>
            <a:r>
              <a:rPr sz="2531" spc="-7" dirty="0">
                <a:latin typeface="Calibri" panose="020F0502020204030204" pitchFamily="34" charset="0"/>
                <a:cs typeface="Calibri" panose="020F0502020204030204" pitchFamily="34" charset="0"/>
              </a:rPr>
              <a:t>output</a:t>
            </a:r>
            <a:endParaRPr sz="2531" dirty="0">
              <a:latin typeface="Calibri" panose="020F0502020204030204" pitchFamily="34" charset="0"/>
              <a:cs typeface="Calibri" panose="020F0502020204030204" pitchFamily="34" charset="0"/>
            </a:endParaRPr>
          </a:p>
        </p:txBody>
      </p:sp>
      <p:pic>
        <p:nvPicPr>
          <p:cNvPr id="14" name="object 14"/>
          <p:cNvPicPr/>
          <p:nvPr/>
        </p:nvPicPr>
        <p:blipFill>
          <a:blip r:embed="rId6" cstate="print"/>
          <a:stretch>
            <a:fillRect/>
          </a:stretch>
        </p:blipFill>
        <p:spPr>
          <a:xfrm>
            <a:off x="7996981" y="2499049"/>
            <a:ext cx="1035842" cy="330399"/>
          </a:xfrm>
          <a:prstGeom prst="rect">
            <a:avLst/>
          </a:prstGeom>
        </p:spPr>
      </p:pic>
      <p:grpSp>
        <p:nvGrpSpPr>
          <p:cNvPr id="15" name="object 15"/>
          <p:cNvGrpSpPr/>
          <p:nvPr/>
        </p:nvGrpSpPr>
        <p:grpSpPr>
          <a:xfrm>
            <a:off x="7530941" y="2243851"/>
            <a:ext cx="400943" cy="373261"/>
            <a:chOff x="10710671" y="3191255"/>
            <a:chExt cx="570230" cy="530860"/>
          </a:xfrm>
        </p:grpSpPr>
        <p:pic>
          <p:nvPicPr>
            <p:cNvPr id="16" name="object 16"/>
            <p:cNvPicPr/>
            <p:nvPr/>
          </p:nvPicPr>
          <p:blipFill>
            <a:blip r:embed="rId7" cstate="print"/>
            <a:stretch>
              <a:fillRect/>
            </a:stretch>
          </p:blipFill>
          <p:spPr>
            <a:xfrm>
              <a:off x="10710671" y="3191255"/>
              <a:ext cx="569975" cy="530351"/>
            </a:xfrm>
            <a:prstGeom prst="rect">
              <a:avLst/>
            </a:prstGeom>
          </p:spPr>
        </p:pic>
        <p:sp>
          <p:nvSpPr>
            <p:cNvPr id="17" name="object 17"/>
            <p:cNvSpPr/>
            <p:nvPr/>
          </p:nvSpPr>
          <p:spPr>
            <a:xfrm>
              <a:off x="10738747" y="3191370"/>
              <a:ext cx="514984" cy="481330"/>
            </a:xfrm>
            <a:custGeom>
              <a:avLst/>
              <a:gdLst/>
              <a:ahLst/>
              <a:cxnLst/>
              <a:rect l="l" t="t" r="r" b="b"/>
              <a:pathLst>
                <a:path w="514984" h="481329">
                  <a:moveTo>
                    <a:pt x="226656" y="0"/>
                  </a:moveTo>
                  <a:lnTo>
                    <a:pt x="226656" y="85636"/>
                  </a:lnTo>
                  <a:lnTo>
                    <a:pt x="0" y="85636"/>
                  </a:lnTo>
                  <a:lnTo>
                    <a:pt x="0" y="395223"/>
                  </a:lnTo>
                  <a:lnTo>
                    <a:pt x="226656" y="395223"/>
                  </a:lnTo>
                  <a:lnTo>
                    <a:pt x="226656" y="480872"/>
                  </a:lnTo>
                  <a:lnTo>
                    <a:pt x="514502" y="240436"/>
                  </a:lnTo>
                  <a:lnTo>
                    <a:pt x="226656" y="0"/>
                  </a:lnTo>
                  <a:close/>
                </a:path>
              </a:pathLst>
            </a:custGeom>
            <a:solidFill>
              <a:srgbClr val="000000"/>
            </a:solidFill>
          </p:spPr>
          <p:txBody>
            <a:bodyPr wrap="square" lIns="0" tIns="0" rIns="0" bIns="0" rtlCol="0"/>
            <a:lstStyle/>
            <a:p>
              <a:endParaRPr sz="1266"/>
            </a:p>
          </p:txBody>
        </p:sp>
      </p:grpSp>
      <p:sp>
        <p:nvSpPr>
          <p:cNvPr id="18" name="object 18"/>
          <p:cNvSpPr txBox="1">
            <a:spLocks noGrp="1"/>
          </p:cNvSpPr>
          <p:nvPr>
            <p:ph type="title"/>
          </p:nvPr>
        </p:nvSpPr>
        <p:spPr>
          <a:xfrm>
            <a:off x="266025" y="233670"/>
            <a:ext cx="3431232" cy="398483"/>
          </a:xfrm>
          <a:prstGeom prst="rect">
            <a:avLst/>
          </a:prstGeom>
        </p:spPr>
        <p:txBody>
          <a:bodyPr vert="horz" wrap="square" lIns="0" tIns="8930" rIns="0" bIns="0" rtlCol="0" anchor="ctr">
            <a:spAutoFit/>
          </a:bodyPr>
          <a:lstStyle/>
          <a:p>
            <a:pPr marL="8929">
              <a:lnSpc>
                <a:spcPct val="100000"/>
              </a:lnSpc>
              <a:spcBef>
                <a:spcPts val="70"/>
              </a:spcBef>
              <a:tabLst>
                <a:tab pos="366104" algn="l"/>
                <a:tab pos="1384499" algn="l"/>
                <a:tab pos="1831414" algn="l"/>
                <a:tab pos="2099295" algn="l"/>
              </a:tabLst>
            </a:pPr>
            <a:r>
              <a:rPr sz="2531" spc="-18" dirty="0">
                <a:latin typeface="Calibri" panose="020F0502020204030204" pitchFamily="34" charset="0"/>
                <a:cs typeface="Calibri" panose="020F0502020204030204" pitchFamily="34" charset="0"/>
              </a:rPr>
              <a:t>2.</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Knobs</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on</a:t>
            </a:r>
            <a:r>
              <a:rPr sz="2531" dirty="0">
                <a:latin typeface="Calibri" panose="020F0502020204030204" pitchFamily="34" charset="0"/>
                <a:cs typeface="Calibri" panose="020F0502020204030204" pitchFamily="34" charset="0"/>
              </a:rPr>
              <a:t>	</a:t>
            </a:r>
            <a:r>
              <a:rPr sz="2531" spc="-35" dirty="0">
                <a:latin typeface="Calibri" panose="020F0502020204030204" pitchFamily="34" charset="0"/>
                <a:cs typeface="Calibri" panose="020F0502020204030204" pitchFamily="34" charset="0"/>
              </a:rPr>
              <a:t>a</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machine:</a:t>
            </a:r>
            <a:endParaRPr sz="2531" dirty="0">
              <a:latin typeface="Calibri" panose="020F0502020204030204" pitchFamily="34" charset="0"/>
              <a:cs typeface="Calibri" panose="020F0502020204030204" pitchFamily="34" charset="0"/>
            </a:endParaRPr>
          </a:p>
        </p:txBody>
      </p:sp>
      <p:pic>
        <p:nvPicPr>
          <p:cNvPr id="19" name="object 19"/>
          <p:cNvPicPr/>
          <p:nvPr/>
        </p:nvPicPr>
        <p:blipFill>
          <a:blip r:embed="rId8" cstate="print"/>
          <a:stretch>
            <a:fillRect/>
          </a:stretch>
        </p:blipFill>
        <p:spPr>
          <a:xfrm>
            <a:off x="4330773" y="4143707"/>
            <a:ext cx="821530" cy="732232"/>
          </a:xfrm>
          <a:prstGeom prst="rect">
            <a:avLst/>
          </a:prstGeom>
        </p:spPr>
      </p:pic>
      <p:pic>
        <p:nvPicPr>
          <p:cNvPr id="20" name="object 20"/>
          <p:cNvPicPr/>
          <p:nvPr/>
        </p:nvPicPr>
        <p:blipFill>
          <a:blip r:embed="rId9" cstate="print"/>
          <a:stretch>
            <a:fillRect/>
          </a:stretch>
        </p:blipFill>
        <p:spPr>
          <a:xfrm>
            <a:off x="3172355" y="4143707"/>
            <a:ext cx="821528" cy="732232"/>
          </a:xfrm>
          <a:prstGeom prst="rect">
            <a:avLst/>
          </a:prstGeom>
        </p:spPr>
      </p:pic>
      <p:pic>
        <p:nvPicPr>
          <p:cNvPr id="21" name="object 21"/>
          <p:cNvPicPr/>
          <p:nvPr/>
        </p:nvPicPr>
        <p:blipFill>
          <a:blip r:embed="rId10" cstate="print"/>
          <a:stretch>
            <a:fillRect/>
          </a:stretch>
        </p:blipFill>
        <p:spPr>
          <a:xfrm>
            <a:off x="5492860" y="4142009"/>
            <a:ext cx="821527" cy="741163"/>
          </a:xfrm>
          <a:prstGeom prst="rect">
            <a:avLst/>
          </a:prstGeom>
        </p:spPr>
      </p:pic>
      <p:pic>
        <p:nvPicPr>
          <p:cNvPr id="22" name="object 22"/>
          <p:cNvPicPr/>
          <p:nvPr/>
        </p:nvPicPr>
        <p:blipFill>
          <a:blip r:embed="rId11" cstate="print"/>
          <a:stretch>
            <a:fillRect/>
          </a:stretch>
        </p:blipFill>
        <p:spPr>
          <a:xfrm>
            <a:off x="3189514" y="5737645"/>
            <a:ext cx="598286" cy="294680"/>
          </a:xfrm>
          <a:prstGeom prst="rect">
            <a:avLst/>
          </a:prstGeom>
        </p:spPr>
      </p:pic>
      <p:pic>
        <p:nvPicPr>
          <p:cNvPr id="23" name="object 23"/>
          <p:cNvPicPr/>
          <p:nvPr/>
        </p:nvPicPr>
        <p:blipFill>
          <a:blip r:embed="rId9" cstate="print"/>
          <a:stretch>
            <a:fillRect/>
          </a:stretch>
        </p:blipFill>
        <p:spPr>
          <a:xfrm>
            <a:off x="7135222" y="5518868"/>
            <a:ext cx="821529" cy="732234"/>
          </a:xfrm>
          <a:prstGeom prst="rect">
            <a:avLst/>
          </a:prstGeom>
        </p:spPr>
      </p:pic>
      <p:sp>
        <p:nvSpPr>
          <p:cNvPr id="24" name="object 24"/>
          <p:cNvSpPr txBox="1"/>
          <p:nvPr/>
        </p:nvSpPr>
        <p:spPr>
          <a:xfrm>
            <a:off x="4890009" y="5730359"/>
            <a:ext cx="2068116" cy="268640"/>
          </a:xfrm>
          <a:prstGeom prst="rect">
            <a:avLst/>
          </a:prstGeom>
        </p:spPr>
        <p:txBody>
          <a:bodyPr vert="horz" wrap="square" lIns="0" tIns="8930" rIns="0" bIns="0" rtlCol="0">
            <a:spAutoFit/>
          </a:bodyPr>
          <a:lstStyle/>
          <a:p>
            <a:pPr marL="8929">
              <a:spcBef>
                <a:spcPts val="70"/>
              </a:spcBef>
            </a:pPr>
            <a:r>
              <a:rPr sz="1687" dirty="0">
                <a:latin typeface="Calibri" panose="020F0502020204030204" pitchFamily="34" charset="0"/>
                <a:cs typeface="Calibri" panose="020F0502020204030204" pitchFamily="34" charset="0"/>
              </a:rPr>
              <a:t>output</a:t>
            </a:r>
            <a:r>
              <a:rPr sz="1687" spc="-7"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will change</a:t>
            </a:r>
            <a:r>
              <a:rPr sz="1687" spc="-4" dirty="0">
                <a:latin typeface="Calibri" panose="020F0502020204030204" pitchFamily="34" charset="0"/>
                <a:cs typeface="Calibri" panose="020F0502020204030204" pitchFamily="34" charset="0"/>
              </a:rPr>
              <a:t> </a:t>
            </a:r>
            <a:r>
              <a:rPr sz="1687" spc="-18" dirty="0">
                <a:latin typeface="Calibri" panose="020F0502020204030204" pitchFamily="34" charset="0"/>
                <a:cs typeface="Calibri" panose="020F0502020204030204" pitchFamily="34" charset="0"/>
              </a:rPr>
              <a:t>by</a:t>
            </a:r>
            <a:endParaRPr sz="1687" dirty="0">
              <a:latin typeface="Calibri" panose="020F0502020204030204" pitchFamily="34" charset="0"/>
              <a:cs typeface="Calibri" panose="020F0502020204030204" pitchFamily="34" charset="0"/>
            </a:endParaRPr>
          </a:p>
        </p:txBody>
      </p:sp>
      <p:pic>
        <p:nvPicPr>
          <p:cNvPr id="25" name="object 25"/>
          <p:cNvPicPr/>
          <p:nvPr/>
        </p:nvPicPr>
        <p:blipFill>
          <a:blip r:embed="rId11" cstate="print"/>
          <a:stretch>
            <a:fillRect/>
          </a:stretch>
        </p:blipFill>
        <p:spPr>
          <a:xfrm>
            <a:off x="8118463" y="5737645"/>
            <a:ext cx="598286" cy="294680"/>
          </a:xfrm>
          <a:prstGeom prst="rect">
            <a:avLst/>
          </a:prstGeom>
        </p:spPr>
      </p:pic>
      <p:sp>
        <p:nvSpPr>
          <p:cNvPr id="26" name="object 26"/>
          <p:cNvSpPr txBox="1"/>
          <p:nvPr/>
        </p:nvSpPr>
        <p:spPr>
          <a:xfrm>
            <a:off x="457393" y="5730359"/>
            <a:ext cx="2580680" cy="268640"/>
          </a:xfrm>
          <a:prstGeom prst="rect">
            <a:avLst/>
          </a:prstGeom>
        </p:spPr>
        <p:txBody>
          <a:bodyPr vert="horz" wrap="square" lIns="0" tIns="8930" rIns="0" bIns="0" rtlCol="0">
            <a:spAutoFit/>
          </a:bodyPr>
          <a:lstStyle/>
          <a:p>
            <a:pPr marL="8929">
              <a:spcBef>
                <a:spcPts val="70"/>
              </a:spcBef>
            </a:pPr>
            <a:r>
              <a:rPr sz="1687" dirty="0">
                <a:latin typeface="Calibri" panose="020F0502020204030204" pitchFamily="34" charset="0"/>
                <a:cs typeface="Calibri" panose="020F0502020204030204" pitchFamily="34" charset="0"/>
              </a:rPr>
              <a:t>small</a:t>
            </a:r>
            <a:r>
              <a:rPr sz="1687" spc="-11"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change</a:t>
            </a:r>
            <a:r>
              <a:rPr sz="1687" spc="-4"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in</a:t>
            </a:r>
            <a:r>
              <a:rPr sz="1687" spc="-4" dirty="0">
                <a:latin typeface="Calibri" panose="020F0502020204030204" pitchFamily="34" charset="0"/>
                <a:cs typeface="Calibri" panose="020F0502020204030204" pitchFamily="34" charset="0"/>
              </a:rPr>
              <a:t> </a:t>
            </a:r>
            <a:r>
              <a:rPr sz="1687" spc="-7" dirty="0">
                <a:latin typeface="Calibri" panose="020F0502020204030204" pitchFamily="34" charset="0"/>
                <a:cs typeface="Calibri" panose="020F0502020204030204" pitchFamily="34" charset="0"/>
              </a:rPr>
              <a:t>parameter</a:t>
            </a:r>
            <a:endParaRPr sz="1687" dirty="0">
              <a:latin typeface="Calibri" panose="020F0502020204030204" pitchFamily="34" charset="0"/>
              <a:cs typeface="Calibri" panose="020F0502020204030204" pitchFamily="34" charset="0"/>
            </a:endParaRPr>
          </a:p>
        </p:txBody>
      </p:sp>
      <p:grpSp>
        <p:nvGrpSpPr>
          <p:cNvPr id="27" name="object 27"/>
          <p:cNvGrpSpPr/>
          <p:nvPr/>
        </p:nvGrpSpPr>
        <p:grpSpPr>
          <a:xfrm>
            <a:off x="4022646" y="5715714"/>
            <a:ext cx="600075" cy="373261"/>
            <a:chOff x="5721096" y="8129015"/>
            <a:chExt cx="853440" cy="530860"/>
          </a:xfrm>
        </p:grpSpPr>
        <p:pic>
          <p:nvPicPr>
            <p:cNvPr id="28" name="object 28"/>
            <p:cNvPicPr/>
            <p:nvPr/>
          </p:nvPicPr>
          <p:blipFill>
            <a:blip r:embed="rId12" cstate="print"/>
            <a:stretch>
              <a:fillRect/>
            </a:stretch>
          </p:blipFill>
          <p:spPr>
            <a:xfrm>
              <a:off x="5721096" y="8129015"/>
              <a:ext cx="853439" cy="530352"/>
            </a:xfrm>
            <a:prstGeom prst="rect">
              <a:avLst/>
            </a:prstGeom>
          </p:spPr>
        </p:pic>
        <p:sp>
          <p:nvSpPr>
            <p:cNvPr id="29" name="object 29"/>
            <p:cNvSpPr/>
            <p:nvPr/>
          </p:nvSpPr>
          <p:spPr>
            <a:xfrm>
              <a:off x="5751102" y="8129325"/>
              <a:ext cx="795655" cy="481330"/>
            </a:xfrm>
            <a:custGeom>
              <a:avLst/>
              <a:gdLst/>
              <a:ahLst/>
              <a:cxnLst/>
              <a:rect l="l" t="t" r="r" b="b"/>
              <a:pathLst>
                <a:path w="795654" h="481329">
                  <a:moveTo>
                    <a:pt x="507822" y="0"/>
                  </a:moveTo>
                  <a:lnTo>
                    <a:pt x="507822" y="85636"/>
                  </a:lnTo>
                  <a:lnTo>
                    <a:pt x="0" y="85636"/>
                  </a:lnTo>
                  <a:lnTo>
                    <a:pt x="0" y="395224"/>
                  </a:lnTo>
                  <a:lnTo>
                    <a:pt x="507822" y="395224"/>
                  </a:lnTo>
                  <a:lnTo>
                    <a:pt x="507822" y="480872"/>
                  </a:lnTo>
                  <a:lnTo>
                    <a:pt x="795655" y="240436"/>
                  </a:lnTo>
                  <a:lnTo>
                    <a:pt x="507822" y="0"/>
                  </a:lnTo>
                  <a:close/>
                </a:path>
              </a:pathLst>
            </a:custGeom>
            <a:solidFill>
              <a:srgbClr val="000000"/>
            </a:solidFill>
          </p:spPr>
          <p:txBody>
            <a:bodyPr wrap="square" lIns="0" tIns="0" rIns="0" bIns="0" rtlCol="0"/>
            <a:lstStyle/>
            <a:p>
              <a:endParaRPr sz="1266"/>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82345"/>
            <a:ext cx="7643366" cy="6675834"/>
            <a:chOff x="0" y="259335"/>
            <a:chExt cx="10870565" cy="9494520"/>
          </a:xfrm>
        </p:grpSpPr>
        <p:pic>
          <p:nvPicPr>
            <p:cNvPr id="3" name="object 3"/>
            <p:cNvPicPr/>
            <p:nvPr/>
          </p:nvPicPr>
          <p:blipFill>
            <a:blip r:embed="rId2" cstate="print"/>
            <a:stretch>
              <a:fillRect/>
            </a:stretch>
          </p:blipFill>
          <p:spPr>
            <a:xfrm>
              <a:off x="0" y="259335"/>
              <a:ext cx="10081944" cy="9494264"/>
            </a:xfrm>
            <a:prstGeom prst="rect">
              <a:avLst/>
            </a:prstGeom>
          </p:spPr>
        </p:pic>
        <p:sp>
          <p:nvSpPr>
            <p:cNvPr id="4" name="object 4"/>
            <p:cNvSpPr/>
            <p:nvPr/>
          </p:nvSpPr>
          <p:spPr>
            <a:xfrm>
              <a:off x="0" y="1459153"/>
              <a:ext cx="10870565" cy="8295005"/>
            </a:xfrm>
            <a:custGeom>
              <a:avLst/>
              <a:gdLst/>
              <a:ahLst/>
              <a:cxnLst/>
              <a:rect l="l" t="t" r="r" b="b"/>
              <a:pathLst>
                <a:path w="10870565" h="8295005">
                  <a:moveTo>
                    <a:pt x="10870286" y="6550634"/>
                  </a:moveTo>
                  <a:lnTo>
                    <a:pt x="10189413" y="5171249"/>
                  </a:lnTo>
                  <a:lnTo>
                    <a:pt x="4475937" y="7991424"/>
                  </a:lnTo>
                  <a:lnTo>
                    <a:pt x="973721" y="6225667"/>
                  </a:lnTo>
                  <a:lnTo>
                    <a:pt x="973721" y="0"/>
                  </a:lnTo>
                  <a:lnTo>
                    <a:pt x="0" y="0"/>
                  </a:lnTo>
                  <a:lnTo>
                    <a:pt x="0" y="5734723"/>
                  </a:lnTo>
                  <a:lnTo>
                    <a:pt x="0" y="7124700"/>
                  </a:lnTo>
                  <a:lnTo>
                    <a:pt x="0" y="7457465"/>
                  </a:lnTo>
                  <a:lnTo>
                    <a:pt x="1660080" y="8294446"/>
                  </a:lnTo>
                  <a:lnTo>
                    <a:pt x="3862032" y="8294446"/>
                  </a:lnTo>
                  <a:lnTo>
                    <a:pt x="5076964" y="8294446"/>
                  </a:lnTo>
                  <a:lnTo>
                    <a:pt x="7337450" y="8294446"/>
                  </a:lnTo>
                  <a:lnTo>
                    <a:pt x="10870286" y="6550634"/>
                  </a:lnTo>
                  <a:close/>
                </a:path>
              </a:pathLst>
            </a:custGeom>
            <a:solidFill>
              <a:srgbClr val="FFFFFF"/>
            </a:solidFill>
          </p:spPr>
          <p:txBody>
            <a:bodyPr wrap="square" lIns="0" tIns="0" rIns="0" bIns="0" rtlCol="0"/>
            <a:lstStyle/>
            <a:p>
              <a:endParaRPr sz="1266"/>
            </a:p>
          </p:txBody>
        </p:sp>
      </p:grpSp>
      <p:sp>
        <p:nvSpPr>
          <p:cNvPr id="5" name="object 5"/>
          <p:cNvSpPr txBox="1"/>
          <p:nvPr/>
        </p:nvSpPr>
        <p:spPr>
          <a:xfrm>
            <a:off x="5323563" y="5093851"/>
            <a:ext cx="3573661" cy="1565076"/>
          </a:xfrm>
          <a:prstGeom prst="rect">
            <a:avLst/>
          </a:prstGeom>
        </p:spPr>
        <p:txBody>
          <a:bodyPr vert="horz" wrap="square" lIns="0" tIns="7144" rIns="0" bIns="0" rtlCol="0">
            <a:spAutoFit/>
          </a:bodyPr>
          <a:lstStyle/>
          <a:p>
            <a:pPr marL="8929" marR="3572" indent="2446201" algn="r">
              <a:lnSpc>
                <a:spcPct val="100400"/>
              </a:lnSpc>
              <a:spcBef>
                <a:spcPts val="56"/>
              </a:spcBef>
              <a:tabLst>
                <a:tab pos="884008" algn="l"/>
                <a:tab pos="1223324" algn="l"/>
                <a:tab pos="1348335" algn="l"/>
                <a:tab pos="1705956" algn="l"/>
                <a:tab pos="1759532" algn="l"/>
                <a:tab pos="2242165" algn="l"/>
                <a:tab pos="3384231" algn="l"/>
              </a:tabLst>
            </a:pPr>
            <a:r>
              <a:rPr sz="2531" spc="-7" dirty="0">
                <a:latin typeface="Calibri" panose="020F0502020204030204" pitchFamily="34" charset="0"/>
                <a:cs typeface="Calibri" panose="020F0502020204030204" pitchFamily="34" charset="0"/>
              </a:rPr>
              <a:t>Given</a:t>
            </a:r>
            <a:r>
              <a:rPr lang="en-US" sz="2531" spc="-7" dirty="0">
                <a:latin typeface="Calibri" panose="020F0502020204030204" pitchFamily="34" charset="0"/>
                <a:cs typeface="Calibri" panose="020F0502020204030204" pitchFamily="34" charset="0"/>
              </a:rPr>
              <a:t> </a:t>
            </a:r>
            <a:r>
              <a:rPr sz="2531" spc="-35" dirty="0">
                <a:latin typeface="Calibri" panose="020F0502020204030204" pitchFamily="34" charset="0"/>
                <a:cs typeface="Calibri" panose="020F0502020204030204" pitchFamily="34" charset="0"/>
              </a:rPr>
              <a:t>a </a:t>
            </a:r>
            <a:r>
              <a:rPr sz="2531" dirty="0">
                <a:latin typeface="Calibri" panose="020F0502020204030204" pitchFamily="34" charset="0"/>
                <a:cs typeface="Calibri" panose="020F0502020204030204" pitchFamily="34" charset="0"/>
              </a:rPr>
              <a:t>fixed-point</a:t>
            </a:r>
            <a:r>
              <a:rPr sz="2531" spc="-4"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on</a:t>
            </a:r>
            <a:r>
              <a:rPr sz="2531" spc="-7"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a</a:t>
            </a:r>
            <a:r>
              <a:rPr sz="2531" spc="-7" dirty="0">
                <a:latin typeface="Calibri" panose="020F0502020204030204" pitchFamily="34" charset="0"/>
                <a:cs typeface="Calibri" panose="020F0502020204030204" pitchFamily="34" charset="0"/>
              </a:rPr>
              <a:t> function, </a:t>
            </a:r>
            <a:r>
              <a:rPr sz="2531" spc="-14" dirty="0">
                <a:latin typeface="Calibri" panose="020F0502020204030204" pitchFamily="34" charset="0"/>
                <a:cs typeface="Calibri" panose="020F0502020204030204" pitchFamily="34" charset="0"/>
              </a:rPr>
              <a:t>move</a:t>
            </a:r>
            <a:r>
              <a:rPr lang="en-US" sz="2531" spc="-14"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in</a:t>
            </a:r>
            <a:r>
              <a:rPr lang="en-US" sz="2531" spc="-18"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the</a:t>
            </a:r>
            <a:r>
              <a:rPr lang="en-US" sz="2531" spc="-18"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direction opposite</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of</a:t>
            </a:r>
            <a:r>
              <a:rPr lang="en-US" sz="2531" spc="-18"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the</a:t>
            </a:r>
            <a:r>
              <a:rPr lang="en-US" sz="2531" spc="-18"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gradient</a:t>
            </a:r>
            <a:endParaRPr sz="2531" dirty="0">
              <a:latin typeface="Calibri" panose="020F0502020204030204" pitchFamily="34" charset="0"/>
              <a:cs typeface="Calibri" panose="020F0502020204030204" pitchFamily="34" charset="0"/>
            </a:endParaRPr>
          </a:p>
        </p:txBody>
      </p:sp>
      <p:sp>
        <p:nvSpPr>
          <p:cNvPr id="6" name="object 6"/>
          <p:cNvSpPr txBox="1">
            <a:spLocks noGrp="1"/>
          </p:cNvSpPr>
          <p:nvPr>
            <p:ph type="title"/>
          </p:nvPr>
        </p:nvSpPr>
        <p:spPr>
          <a:xfrm>
            <a:off x="282933" y="244171"/>
            <a:ext cx="2608808" cy="398483"/>
          </a:xfrm>
          <a:prstGeom prst="rect">
            <a:avLst/>
          </a:prstGeom>
        </p:spPr>
        <p:txBody>
          <a:bodyPr vert="horz" wrap="square" lIns="0" tIns="8930" rIns="0" bIns="0" rtlCol="0" anchor="ctr">
            <a:spAutoFit/>
          </a:bodyPr>
          <a:lstStyle/>
          <a:p>
            <a:pPr marL="8929">
              <a:lnSpc>
                <a:spcPct val="100000"/>
              </a:lnSpc>
              <a:spcBef>
                <a:spcPts val="70"/>
              </a:spcBef>
              <a:tabLst>
                <a:tab pos="1348335" algn="l"/>
              </a:tabLst>
            </a:pPr>
            <a:r>
              <a:rPr sz="2531" spc="-7" dirty="0">
                <a:latin typeface="Calibri" panose="020F0502020204030204" pitchFamily="34" charset="0"/>
                <a:cs typeface="Calibri" panose="020F0502020204030204" pitchFamily="34" charset="0"/>
              </a:rPr>
              <a:t>Gradient</a:t>
            </a:r>
            <a:r>
              <a:rPr lang="en-US" sz="2531" spc="-7"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descent:</a:t>
            </a:r>
            <a:endParaRPr sz="2531" dirty="0">
              <a:latin typeface="Calibri" panose="020F0502020204030204" pitchFamily="34" charset="0"/>
              <a:cs typeface="Calibri" panose="020F0502020204030204" pitchFamily="34" charset="0"/>
            </a:endParaRPr>
          </a:p>
        </p:txBody>
      </p:sp>
      <p:grpSp>
        <p:nvGrpSpPr>
          <p:cNvPr id="7" name="object 7"/>
          <p:cNvGrpSpPr/>
          <p:nvPr/>
        </p:nvGrpSpPr>
        <p:grpSpPr>
          <a:xfrm>
            <a:off x="3081814" y="1468040"/>
            <a:ext cx="1116657" cy="3752701"/>
            <a:chOff x="4383023" y="2087879"/>
            <a:chExt cx="1588135" cy="5337175"/>
          </a:xfrm>
        </p:grpSpPr>
        <p:pic>
          <p:nvPicPr>
            <p:cNvPr id="8" name="object 8"/>
            <p:cNvPicPr/>
            <p:nvPr/>
          </p:nvPicPr>
          <p:blipFill>
            <a:blip r:embed="rId3" cstate="print"/>
            <a:stretch>
              <a:fillRect/>
            </a:stretch>
          </p:blipFill>
          <p:spPr>
            <a:xfrm>
              <a:off x="5300471" y="2087879"/>
              <a:ext cx="670560" cy="1008887"/>
            </a:xfrm>
            <a:prstGeom prst="rect">
              <a:avLst/>
            </a:prstGeom>
          </p:spPr>
        </p:pic>
        <p:sp>
          <p:nvSpPr>
            <p:cNvPr id="9" name="object 9"/>
            <p:cNvSpPr/>
            <p:nvPr/>
          </p:nvSpPr>
          <p:spPr>
            <a:xfrm>
              <a:off x="5530371" y="2102429"/>
              <a:ext cx="400685" cy="736600"/>
            </a:xfrm>
            <a:custGeom>
              <a:avLst/>
              <a:gdLst/>
              <a:ahLst/>
              <a:cxnLst/>
              <a:rect l="l" t="t" r="r" b="b"/>
              <a:pathLst>
                <a:path w="400685" h="736600">
                  <a:moveTo>
                    <a:pt x="2578" y="523265"/>
                  </a:moveTo>
                  <a:lnTo>
                    <a:pt x="0" y="736231"/>
                  </a:lnTo>
                  <a:lnTo>
                    <a:pt x="134506" y="637882"/>
                  </a:lnTo>
                  <a:lnTo>
                    <a:pt x="86385" y="637882"/>
                  </a:lnTo>
                  <a:lnTo>
                    <a:pt x="29933" y="608799"/>
                  </a:lnTo>
                  <a:lnTo>
                    <a:pt x="39633" y="589976"/>
                  </a:lnTo>
                  <a:lnTo>
                    <a:pt x="2578" y="523265"/>
                  </a:lnTo>
                  <a:close/>
                </a:path>
                <a:path w="400685" h="736600">
                  <a:moveTo>
                    <a:pt x="96078" y="619070"/>
                  </a:moveTo>
                  <a:lnTo>
                    <a:pt x="58166" y="623341"/>
                  </a:lnTo>
                  <a:lnTo>
                    <a:pt x="86385" y="637882"/>
                  </a:lnTo>
                  <a:lnTo>
                    <a:pt x="96078" y="619070"/>
                  </a:lnTo>
                  <a:close/>
                </a:path>
                <a:path w="400685" h="736600">
                  <a:moveTo>
                    <a:pt x="171919" y="610527"/>
                  </a:moveTo>
                  <a:lnTo>
                    <a:pt x="96078" y="619070"/>
                  </a:lnTo>
                  <a:lnTo>
                    <a:pt x="86385" y="637882"/>
                  </a:lnTo>
                  <a:lnTo>
                    <a:pt x="134506" y="637882"/>
                  </a:lnTo>
                  <a:lnTo>
                    <a:pt x="171919" y="610527"/>
                  </a:lnTo>
                  <a:close/>
                </a:path>
                <a:path w="400685" h="736600">
                  <a:moveTo>
                    <a:pt x="39633" y="589976"/>
                  </a:moveTo>
                  <a:lnTo>
                    <a:pt x="29933" y="608799"/>
                  </a:lnTo>
                  <a:lnTo>
                    <a:pt x="58159" y="623341"/>
                  </a:lnTo>
                  <a:lnTo>
                    <a:pt x="39633" y="589976"/>
                  </a:lnTo>
                  <a:close/>
                </a:path>
                <a:path w="400685" h="736600">
                  <a:moveTo>
                    <a:pt x="343623" y="0"/>
                  </a:moveTo>
                  <a:lnTo>
                    <a:pt x="39633" y="589976"/>
                  </a:lnTo>
                  <a:lnTo>
                    <a:pt x="58166" y="623341"/>
                  </a:lnTo>
                  <a:lnTo>
                    <a:pt x="96078" y="619070"/>
                  </a:lnTo>
                  <a:lnTo>
                    <a:pt x="400075" y="29082"/>
                  </a:lnTo>
                  <a:lnTo>
                    <a:pt x="343623" y="0"/>
                  </a:lnTo>
                  <a:close/>
                </a:path>
              </a:pathLst>
            </a:custGeom>
            <a:solidFill>
              <a:srgbClr val="FFFB00"/>
            </a:solidFill>
          </p:spPr>
          <p:txBody>
            <a:bodyPr wrap="square" lIns="0" tIns="0" rIns="0" bIns="0" rtlCol="0"/>
            <a:lstStyle/>
            <a:p>
              <a:endParaRPr sz="1266"/>
            </a:p>
          </p:txBody>
        </p:sp>
        <p:pic>
          <p:nvPicPr>
            <p:cNvPr id="10" name="object 10"/>
            <p:cNvPicPr/>
            <p:nvPr/>
          </p:nvPicPr>
          <p:blipFill>
            <a:blip r:embed="rId4" cstate="print"/>
            <a:stretch>
              <a:fillRect/>
            </a:stretch>
          </p:blipFill>
          <p:spPr>
            <a:xfrm>
              <a:off x="5260847" y="6888479"/>
              <a:ext cx="661415" cy="463295"/>
            </a:xfrm>
            <a:prstGeom prst="rect">
              <a:avLst/>
            </a:prstGeom>
          </p:spPr>
        </p:pic>
        <p:sp>
          <p:nvSpPr>
            <p:cNvPr id="11" name="object 11"/>
            <p:cNvSpPr/>
            <p:nvPr/>
          </p:nvSpPr>
          <p:spPr>
            <a:xfrm>
              <a:off x="5493340" y="6911811"/>
              <a:ext cx="388620" cy="199390"/>
            </a:xfrm>
            <a:custGeom>
              <a:avLst/>
              <a:gdLst/>
              <a:ahLst/>
              <a:cxnLst/>
              <a:rect l="l" t="t" r="r" b="b"/>
              <a:pathLst>
                <a:path w="388620" h="199390">
                  <a:moveTo>
                    <a:pt x="140563" y="22478"/>
                  </a:moveTo>
                  <a:lnTo>
                    <a:pt x="0" y="182486"/>
                  </a:lnTo>
                  <a:lnTo>
                    <a:pt x="212343" y="198945"/>
                  </a:lnTo>
                  <a:lnTo>
                    <a:pt x="160952" y="164045"/>
                  </a:lnTo>
                  <a:lnTo>
                    <a:pt x="129603" y="164045"/>
                  </a:lnTo>
                  <a:lnTo>
                    <a:pt x="105676" y="105232"/>
                  </a:lnTo>
                  <a:lnTo>
                    <a:pt x="125279" y="97258"/>
                  </a:lnTo>
                  <a:lnTo>
                    <a:pt x="140563" y="22478"/>
                  </a:lnTo>
                  <a:close/>
                </a:path>
                <a:path w="388620" h="199390">
                  <a:moveTo>
                    <a:pt x="125279" y="97258"/>
                  </a:moveTo>
                  <a:lnTo>
                    <a:pt x="105676" y="105232"/>
                  </a:lnTo>
                  <a:lnTo>
                    <a:pt x="129603" y="164045"/>
                  </a:lnTo>
                  <a:lnTo>
                    <a:pt x="149209" y="156071"/>
                  </a:lnTo>
                  <a:lnTo>
                    <a:pt x="117640" y="134632"/>
                  </a:lnTo>
                  <a:lnTo>
                    <a:pt x="125279" y="97258"/>
                  </a:lnTo>
                  <a:close/>
                </a:path>
                <a:path w="388620" h="199390">
                  <a:moveTo>
                    <a:pt x="149209" y="156071"/>
                  </a:moveTo>
                  <a:lnTo>
                    <a:pt x="129603" y="164045"/>
                  </a:lnTo>
                  <a:lnTo>
                    <a:pt x="160952" y="164045"/>
                  </a:lnTo>
                  <a:lnTo>
                    <a:pt x="149209" y="156071"/>
                  </a:lnTo>
                  <a:close/>
                </a:path>
                <a:path w="388620" h="199390">
                  <a:moveTo>
                    <a:pt x="364375" y="0"/>
                  </a:moveTo>
                  <a:lnTo>
                    <a:pt x="125279" y="97258"/>
                  </a:lnTo>
                  <a:lnTo>
                    <a:pt x="117640" y="134632"/>
                  </a:lnTo>
                  <a:lnTo>
                    <a:pt x="149209" y="156071"/>
                  </a:lnTo>
                  <a:lnTo>
                    <a:pt x="388302" y="58826"/>
                  </a:lnTo>
                  <a:lnTo>
                    <a:pt x="364375" y="0"/>
                  </a:lnTo>
                  <a:close/>
                </a:path>
              </a:pathLst>
            </a:custGeom>
            <a:solidFill>
              <a:srgbClr val="FFFB00"/>
            </a:solidFill>
          </p:spPr>
          <p:txBody>
            <a:bodyPr wrap="square" lIns="0" tIns="0" rIns="0" bIns="0" rtlCol="0"/>
            <a:lstStyle/>
            <a:p>
              <a:endParaRPr sz="1266"/>
            </a:p>
          </p:txBody>
        </p:sp>
        <p:pic>
          <p:nvPicPr>
            <p:cNvPr id="12" name="object 12"/>
            <p:cNvPicPr/>
            <p:nvPr/>
          </p:nvPicPr>
          <p:blipFill>
            <a:blip r:embed="rId5" cstate="print"/>
            <a:stretch>
              <a:fillRect/>
            </a:stretch>
          </p:blipFill>
          <p:spPr>
            <a:xfrm>
              <a:off x="4913375" y="2932175"/>
              <a:ext cx="618744" cy="1170432"/>
            </a:xfrm>
            <a:prstGeom prst="rect">
              <a:avLst/>
            </a:prstGeom>
          </p:spPr>
        </p:pic>
        <p:sp>
          <p:nvSpPr>
            <p:cNvPr id="13" name="object 13"/>
            <p:cNvSpPr/>
            <p:nvPr/>
          </p:nvSpPr>
          <p:spPr>
            <a:xfrm>
              <a:off x="5119485" y="2946471"/>
              <a:ext cx="374650" cy="898525"/>
            </a:xfrm>
            <a:custGeom>
              <a:avLst/>
              <a:gdLst/>
              <a:ahLst/>
              <a:cxnLst/>
              <a:rect l="l" t="t" r="r" b="b"/>
              <a:pathLst>
                <a:path w="374650" h="898525">
                  <a:moveTo>
                    <a:pt x="0" y="686676"/>
                  </a:moveTo>
                  <a:lnTo>
                    <a:pt x="25184" y="898156"/>
                  </a:lnTo>
                  <a:lnTo>
                    <a:pt x="139160" y="789393"/>
                  </a:lnTo>
                  <a:lnTo>
                    <a:pt x="98031" y="789393"/>
                  </a:lnTo>
                  <a:lnTo>
                    <a:pt x="38277" y="767905"/>
                  </a:lnTo>
                  <a:lnTo>
                    <a:pt x="45434" y="747995"/>
                  </a:lnTo>
                  <a:lnTo>
                    <a:pt x="0" y="686676"/>
                  </a:lnTo>
                  <a:close/>
                </a:path>
                <a:path w="374650" h="898525">
                  <a:moveTo>
                    <a:pt x="105193" y="769471"/>
                  </a:moveTo>
                  <a:lnTo>
                    <a:pt x="68154" y="778649"/>
                  </a:lnTo>
                  <a:lnTo>
                    <a:pt x="98031" y="789393"/>
                  </a:lnTo>
                  <a:lnTo>
                    <a:pt x="105193" y="769471"/>
                  </a:lnTo>
                  <a:close/>
                </a:path>
                <a:path w="374650" h="898525">
                  <a:moveTo>
                    <a:pt x="179273" y="751116"/>
                  </a:moveTo>
                  <a:lnTo>
                    <a:pt x="105193" y="769471"/>
                  </a:lnTo>
                  <a:lnTo>
                    <a:pt x="98031" y="789393"/>
                  </a:lnTo>
                  <a:lnTo>
                    <a:pt x="139160" y="789393"/>
                  </a:lnTo>
                  <a:lnTo>
                    <a:pt x="179273" y="751116"/>
                  </a:lnTo>
                  <a:close/>
                </a:path>
                <a:path w="374650" h="898525">
                  <a:moveTo>
                    <a:pt x="68151" y="778648"/>
                  </a:moveTo>
                  <a:close/>
                </a:path>
                <a:path w="374650" h="898525">
                  <a:moveTo>
                    <a:pt x="314325" y="0"/>
                  </a:moveTo>
                  <a:lnTo>
                    <a:pt x="45434" y="747995"/>
                  </a:lnTo>
                  <a:lnTo>
                    <a:pt x="68160" y="778646"/>
                  </a:lnTo>
                  <a:lnTo>
                    <a:pt x="105193" y="769471"/>
                  </a:lnTo>
                  <a:lnTo>
                    <a:pt x="374078" y="21475"/>
                  </a:lnTo>
                  <a:lnTo>
                    <a:pt x="314325" y="0"/>
                  </a:lnTo>
                  <a:close/>
                </a:path>
                <a:path w="374650" h="898525">
                  <a:moveTo>
                    <a:pt x="45434" y="747995"/>
                  </a:moveTo>
                  <a:lnTo>
                    <a:pt x="38277" y="767905"/>
                  </a:lnTo>
                  <a:lnTo>
                    <a:pt x="68145" y="778646"/>
                  </a:lnTo>
                  <a:lnTo>
                    <a:pt x="45434" y="747995"/>
                  </a:lnTo>
                  <a:close/>
                </a:path>
              </a:pathLst>
            </a:custGeom>
            <a:solidFill>
              <a:srgbClr val="FFFB00"/>
            </a:solidFill>
          </p:spPr>
          <p:txBody>
            <a:bodyPr wrap="square" lIns="0" tIns="0" rIns="0" bIns="0" rtlCol="0"/>
            <a:lstStyle/>
            <a:p>
              <a:endParaRPr sz="1266"/>
            </a:p>
          </p:txBody>
        </p:sp>
        <p:pic>
          <p:nvPicPr>
            <p:cNvPr id="14" name="object 14"/>
            <p:cNvPicPr/>
            <p:nvPr/>
          </p:nvPicPr>
          <p:blipFill>
            <a:blip r:embed="rId6" cstate="print"/>
            <a:stretch>
              <a:fillRect/>
            </a:stretch>
          </p:blipFill>
          <p:spPr>
            <a:xfrm>
              <a:off x="4821935" y="6961632"/>
              <a:ext cx="658367" cy="460248"/>
            </a:xfrm>
            <a:prstGeom prst="rect">
              <a:avLst/>
            </a:prstGeom>
          </p:spPr>
        </p:pic>
        <p:sp>
          <p:nvSpPr>
            <p:cNvPr id="15" name="object 15"/>
            <p:cNvSpPr/>
            <p:nvPr/>
          </p:nvSpPr>
          <p:spPr>
            <a:xfrm>
              <a:off x="5054577" y="7045180"/>
              <a:ext cx="384810" cy="189230"/>
            </a:xfrm>
            <a:custGeom>
              <a:avLst/>
              <a:gdLst/>
              <a:ahLst/>
              <a:cxnLst/>
              <a:rect l="l" t="t" r="r" b="b"/>
              <a:pathLst>
                <a:path w="384810" h="189229">
                  <a:moveTo>
                    <a:pt x="175336" y="0"/>
                  </a:moveTo>
                  <a:lnTo>
                    <a:pt x="0" y="120942"/>
                  </a:lnTo>
                  <a:lnTo>
                    <a:pt x="201942" y="188633"/>
                  </a:lnTo>
                  <a:lnTo>
                    <a:pt x="153793" y="134632"/>
                  </a:lnTo>
                  <a:lnTo>
                    <a:pt x="130200" y="134632"/>
                  </a:lnTo>
                  <a:lnTo>
                    <a:pt x="121323" y="71754"/>
                  </a:lnTo>
                  <a:lnTo>
                    <a:pt x="142279" y="68798"/>
                  </a:lnTo>
                  <a:lnTo>
                    <a:pt x="175336" y="0"/>
                  </a:lnTo>
                  <a:close/>
                </a:path>
                <a:path w="384810" h="189229">
                  <a:moveTo>
                    <a:pt x="125761" y="103194"/>
                  </a:moveTo>
                  <a:lnTo>
                    <a:pt x="130200" y="134632"/>
                  </a:lnTo>
                  <a:lnTo>
                    <a:pt x="151156" y="131675"/>
                  </a:lnTo>
                  <a:lnTo>
                    <a:pt x="125761" y="103194"/>
                  </a:lnTo>
                  <a:close/>
                </a:path>
                <a:path w="384810" h="189229">
                  <a:moveTo>
                    <a:pt x="151156" y="131675"/>
                  </a:moveTo>
                  <a:lnTo>
                    <a:pt x="130200" y="134632"/>
                  </a:lnTo>
                  <a:lnTo>
                    <a:pt x="153793" y="134632"/>
                  </a:lnTo>
                  <a:lnTo>
                    <a:pt x="151156" y="131675"/>
                  </a:lnTo>
                  <a:close/>
                </a:path>
                <a:path w="384810" h="189229">
                  <a:moveTo>
                    <a:pt x="375856" y="35839"/>
                  </a:moveTo>
                  <a:lnTo>
                    <a:pt x="142279" y="68798"/>
                  </a:lnTo>
                  <a:lnTo>
                    <a:pt x="125761" y="103194"/>
                  </a:lnTo>
                  <a:lnTo>
                    <a:pt x="151156" y="131675"/>
                  </a:lnTo>
                  <a:lnTo>
                    <a:pt x="384721" y="98717"/>
                  </a:lnTo>
                  <a:lnTo>
                    <a:pt x="375856" y="35839"/>
                  </a:lnTo>
                  <a:close/>
                </a:path>
                <a:path w="384810" h="189229">
                  <a:moveTo>
                    <a:pt x="142279" y="68798"/>
                  </a:moveTo>
                  <a:lnTo>
                    <a:pt x="121323" y="71754"/>
                  </a:lnTo>
                  <a:lnTo>
                    <a:pt x="125759" y="103178"/>
                  </a:lnTo>
                  <a:lnTo>
                    <a:pt x="142279" y="68798"/>
                  </a:lnTo>
                  <a:close/>
                </a:path>
              </a:pathLst>
            </a:custGeom>
            <a:solidFill>
              <a:srgbClr val="FFFB00"/>
            </a:solidFill>
          </p:spPr>
          <p:txBody>
            <a:bodyPr wrap="square" lIns="0" tIns="0" rIns="0" bIns="0" rtlCol="0"/>
            <a:lstStyle/>
            <a:p>
              <a:endParaRPr sz="1266"/>
            </a:p>
          </p:txBody>
        </p:sp>
        <p:pic>
          <p:nvPicPr>
            <p:cNvPr id="16" name="object 16"/>
            <p:cNvPicPr/>
            <p:nvPr/>
          </p:nvPicPr>
          <p:blipFill>
            <a:blip r:embed="rId7" cstate="print"/>
            <a:stretch>
              <a:fillRect/>
            </a:stretch>
          </p:blipFill>
          <p:spPr>
            <a:xfrm>
              <a:off x="4434839" y="3956303"/>
              <a:ext cx="719327" cy="1048512"/>
            </a:xfrm>
            <a:prstGeom prst="rect">
              <a:avLst/>
            </a:prstGeom>
          </p:spPr>
        </p:pic>
        <p:sp>
          <p:nvSpPr>
            <p:cNvPr id="17" name="object 17"/>
            <p:cNvSpPr/>
            <p:nvPr/>
          </p:nvSpPr>
          <p:spPr>
            <a:xfrm>
              <a:off x="4665414" y="3972018"/>
              <a:ext cx="448309" cy="777240"/>
            </a:xfrm>
            <a:custGeom>
              <a:avLst/>
              <a:gdLst/>
              <a:ahLst/>
              <a:cxnLst/>
              <a:rect l="l" t="t" r="r" b="b"/>
              <a:pathLst>
                <a:path w="448310" h="777239">
                  <a:moveTo>
                    <a:pt x="8648" y="563880"/>
                  </a:moveTo>
                  <a:lnTo>
                    <a:pt x="0" y="776693"/>
                  </a:lnTo>
                  <a:lnTo>
                    <a:pt x="139239" y="680847"/>
                  </a:lnTo>
                  <a:lnTo>
                    <a:pt x="89166" y="680847"/>
                  </a:lnTo>
                  <a:lnTo>
                    <a:pt x="33566" y="650163"/>
                  </a:lnTo>
                  <a:lnTo>
                    <a:pt x="43794" y="631631"/>
                  </a:lnTo>
                  <a:lnTo>
                    <a:pt x="8648" y="563880"/>
                  </a:lnTo>
                  <a:close/>
                </a:path>
                <a:path w="448310" h="777239">
                  <a:moveTo>
                    <a:pt x="99395" y="662313"/>
                  </a:moveTo>
                  <a:lnTo>
                    <a:pt x="61366" y="665505"/>
                  </a:lnTo>
                  <a:lnTo>
                    <a:pt x="89166" y="680847"/>
                  </a:lnTo>
                  <a:lnTo>
                    <a:pt x="99395" y="662313"/>
                  </a:lnTo>
                  <a:close/>
                </a:path>
                <a:path w="448310" h="777239">
                  <a:moveTo>
                    <a:pt x="175437" y="655929"/>
                  </a:moveTo>
                  <a:lnTo>
                    <a:pt x="99395" y="662313"/>
                  </a:lnTo>
                  <a:lnTo>
                    <a:pt x="89166" y="680847"/>
                  </a:lnTo>
                  <a:lnTo>
                    <a:pt x="139239" y="680847"/>
                  </a:lnTo>
                  <a:lnTo>
                    <a:pt x="175437" y="655929"/>
                  </a:lnTo>
                  <a:close/>
                </a:path>
                <a:path w="448310" h="777239">
                  <a:moveTo>
                    <a:pt x="43794" y="631631"/>
                  </a:moveTo>
                  <a:lnTo>
                    <a:pt x="33566" y="650163"/>
                  </a:lnTo>
                  <a:lnTo>
                    <a:pt x="61366" y="665505"/>
                  </a:lnTo>
                  <a:lnTo>
                    <a:pt x="43794" y="631631"/>
                  </a:lnTo>
                  <a:close/>
                </a:path>
                <a:path w="448310" h="777239">
                  <a:moveTo>
                    <a:pt x="392391" y="0"/>
                  </a:moveTo>
                  <a:lnTo>
                    <a:pt x="43794" y="631631"/>
                  </a:lnTo>
                  <a:lnTo>
                    <a:pt x="61366" y="665505"/>
                  </a:lnTo>
                  <a:lnTo>
                    <a:pt x="99395" y="662313"/>
                  </a:lnTo>
                  <a:lnTo>
                    <a:pt x="447992" y="30683"/>
                  </a:lnTo>
                  <a:lnTo>
                    <a:pt x="392391" y="0"/>
                  </a:lnTo>
                  <a:close/>
                </a:path>
              </a:pathLst>
            </a:custGeom>
            <a:solidFill>
              <a:srgbClr val="FFFB00"/>
            </a:solidFill>
          </p:spPr>
          <p:txBody>
            <a:bodyPr wrap="square" lIns="0" tIns="0" rIns="0" bIns="0" rtlCol="0"/>
            <a:lstStyle/>
            <a:p>
              <a:endParaRPr sz="1266"/>
            </a:p>
          </p:txBody>
        </p:sp>
        <p:pic>
          <p:nvPicPr>
            <p:cNvPr id="18" name="object 18"/>
            <p:cNvPicPr/>
            <p:nvPr/>
          </p:nvPicPr>
          <p:blipFill>
            <a:blip r:embed="rId8" cstate="print"/>
            <a:stretch>
              <a:fillRect/>
            </a:stretch>
          </p:blipFill>
          <p:spPr>
            <a:xfrm>
              <a:off x="4383023" y="6964679"/>
              <a:ext cx="652272" cy="460248"/>
            </a:xfrm>
            <a:prstGeom prst="rect">
              <a:avLst/>
            </a:prstGeom>
          </p:spPr>
        </p:pic>
        <p:sp>
          <p:nvSpPr>
            <p:cNvPr id="19" name="object 19"/>
            <p:cNvSpPr/>
            <p:nvPr/>
          </p:nvSpPr>
          <p:spPr>
            <a:xfrm>
              <a:off x="4615007" y="7064834"/>
              <a:ext cx="382270" cy="190500"/>
            </a:xfrm>
            <a:custGeom>
              <a:avLst/>
              <a:gdLst/>
              <a:ahLst/>
              <a:cxnLst/>
              <a:rect l="l" t="t" r="r" b="b"/>
              <a:pathLst>
                <a:path w="382270" h="190500">
                  <a:moveTo>
                    <a:pt x="185546" y="0"/>
                  </a:moveTo>
                  <a:lnTo>
                    <a:pt x="0" y="104559"/>
                  </a:lnTo>
                  <a:lnTo>
                    <a:pt x="194983" y="190271"/>
                  </a:lnTo>
                  <a:lnTo>
                    <a:pt x="150327" y="129984"/>
                  </a:lnTo>
                  <a:lnTo>
                    <a:pt x="128409" y="129984"/>
                  </a:lnTo>
                  <a:lnTo>
                    <a:pt x="125272" y="66573"/>
                  </a:lnTo>
                  <a:lnTo>
                    <a:pt x="146412" y="65525"/>
                  </a:lnTo>
                  <a:lnTo>
                    <a:pt x="185546" y="0"/>
                  </a:lnTo>
                  <a:close/>
                </a:path>
                <a:path w="382270" h="190500">
                  <a:moveTo>
                    <a:pt x="146412" y="65525"/>
                  </a:moveTo>
                  <a:lnTo>
                    <a:pt x="125272" y="66573"/>
                  </a:lnTo>
                  <a:lnTo>
                    <a:pt x="128409" y="129984"/>
                  </a:lnTo>
                  <a:lnTo>
                    <a:pt x="149552" y="128937"/>
                  </a:lnTo>
                  <a:lnTo>
                    <a:pt x="126847" y="98285"/>
                  </a:lnTo>
                  <a:lnTo>
                    <a:pt x="146412" y="65525"/>
                  </a:lnTo>
                  <a:close/>
                </a:path>
                <a:path w="382270" h="190500">
                  <a:moveTo>
                    <a:pt x="149552" y="128937"/>
                  </a:moveTo>
                  <a:lnTo>
                    <a:pt x="128409" y="129984"/>
                  </a:lnTo>
                  <a:lnTo>
                    <a:pt x="150327" y="129984"/>
                  </a:lnTo>
                  <a:lnTo>
                    <a:pt x="149552" y="128937"/>
                  </a:lnTo>
                  <a:close/>
                </a:path>
                <a:path w="382270" h="190500">
                  <a:moveTo>
                    <a:pt x="378713" y="54013"/>
                  </a:moveTo>
                  <a:lnTo>
                    <a:pt x="146412" y="65525"/>
                  </a:lnTo>
                  <a:lnTo>
                    <a:pt x="126847" y="98285"/>
                  </a:lnTo>
                  <a:lnTo>
                    <a:pt x="149552" y="128937"/>
                  </a:lnTo>
                  <a:lnTo>
                    <a:pt x="381850" y="117436"/>
                  </a:lnTo>
                  <a:lnTo>
                    <a:pt x="378713" y="54013"/>
                  </a:lnTo>
                  <a:close/>
                </a:path>
              </a:pathLst>
            </a:custGeom>
            <a:solidFill>
              <a:srgbClr val="FFFB00"/>
            </a:solidFill>
          </p:spPr>
          <p:txBody>
            <a:bodyPr wrap="square" lIns="0" tIns="0" rIns="0" bIns="0" rtlCol="0"/>
            <a:lstStyle/>
            <a:p>
              <a:endParaRPr sz="1266"/>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21128" y="2482558"/>
            <a:ext cx="272802" cy="272802"/>
            <a:chOff x="5434493" y="3530749"/>
            <a:chExt cx="387985" cy="387985"/>
          </a:xfrm>
        </p:grpSpPr>
        <p:pic>
          <p:nvPicPr>
            <p:cNvPr id="3" name="object 3"/>
            <p:cNvPicPr/>
            <p:nvPr/>
          </p:nvPicPr>
          <p:blipFill>
            <a:blip r:embed="rId2" cstate="print"/>
            <a:stretch>
              <a:fillRect/>
            </a:stretch>
          </p:blipFill>
          <p:spPr>
            <a:xfrm>
              <a:off x="5434493" y="3530749"/>
              <a:ext cx="387544" cy="387544"/>
            </a:xfrm>
            <a:prstGeom prst="rect">
              <a:avLst/>
            </a:prstGeom>
          </p:spPr>
        </p:pic>
        <p:sp>
          <p:nvSpPr>
            <p:cNvPr id="4" name="object 4"/>
            <p:cNvSpPr/>
            <p:nvPr/>
          </p:nvSpPr>
          <p:spPr>
            <a:xfrm>
              <a:off x="5509932" y="3582461"/>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0F900"/>
              </a:solidFill>
            </a:ln>
          </p:spPr>
          <p:txBody>
            <a:bodyPr wrap="square" lIns="0" tIns="0" rIns="0" bIns="0" rtlCol="0"/>
            <a:lstStyle/>
            <a:p>
              <a:endParaRPr sz="1266"/>
            </a:p>
          </p:txBody>
        </p:sp>
      </p:grpSp>
      <p:grpSp>
        <p:nvGrpSpPr>
          <p:cNvPr id="5" name="object 5"/>
          <p:cNvGrpSpPr/>
          <p:nvPr/>
        </p:nvGrpSpPr>
        <p:grpSpPr>
          <a:xfrm>
            <a:off x="4472198" y="2773771"/>
            <a:ext cx="270570" cy="272802"/>
            <a:chOff x="6360459" y="3944918"/>
            <a:chExt cx="384810" cy="387985"/>
          </a:xfrm>
        </p:grpSpPr>
        <p:pic>
          <p:nvPicPr>
            <p:cNvPr id="6" name="object 6"/>
            <p:cNvPicPr/>
            <p:nvPr/>
          </p:nvPicPr>
          <p:blipFill>
            <a:blip r:embed="rId3" cstate="print"/>
            <a:stretch>
              <a:fillRect/>
            </a:stretch>
          </p:blipFill>
          <p:spPr>
            <a:xfrm>
              <a:off x="6360459" y="3944918"/>
              <a:ext cx="384585" cy="387544"/>
            </a:xfrm>
            <a:prstGeom prst="rect">
              <a:avLst/>
            </a:prstGeom>
          </p:spPr>
        </p:pic>
        <p:sp>
          <p:nvSpPr>
            <p:cNvPr id="7" name="object 7"/>
            <p:cNvSpPr/>
            <p:nvPr/>
          </p:nvSpPr>
          <p:spPr>
            <a:xfrm>
              <a:off x="6434417" y="3995358"/>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0F900"/>
              </a:solidFill>
            </a:ln>
          </p:spPr>
          <p:txBody>
            <a:bodyPr wrap="square" lIns="0" tIns="0" rIns="0" bIns="0" rtlCol="0"/>
            <a:lstStyle/>
            <a:p>
              <a:endParaRPr sz="1266"/>
            </a:p>
          </p:txBody>
        </p:sp>
      </p:grpSp>
      <p:grpSp>
        <p:nvGrpSpPr>
          <p:cNvPr id="8" name="object 8"/>
          <p:cNvGrpSpPr/>
          <p:nvPr/>
        </p:nvGrpSpPr>
        <p:grpSpPr>
          <a:xfrm>
            <a:off x="3561118" y="2877775"/>
            <a:ext cx="272802" cy="272802"/>
            <a:chOff x="5064700" y="4092835"/>
            <a:chExt cx="387985" cy="387985"/>
          </a:xfrm>
        </p:grpSpPr>
        <p:pic>
          <p:nvPicPr>
            <p:cNvPr id="9" name="object 9"/>
            <p:cNvPicPr/>
            <p:nvPr/>
          </p:nvPicPr>
          <p:blipFill>
            <a:blip r:embed="rId4" cstate="print"/>
            <a:stretch>
              <a:fillRect/>
            </a:stretch>
          </p:blipFill>
          <p:spPr>
            <a:xfrm>
              <a:off x="5064700" y="4092835"/>
              <a:ext cx="387544" cy="387544"/>
            </a:xfrm>
            <a:prstGeom prst="rect">
              <a:avLst/>
            </a:prstGeom>
          </p:spPr>
        </p:pic>
        <p:sp>
          <p:nvSpPr>
            <p:cNvPr id="10" name="object 10"/>
            <p:cNvSpPr/>
            <p:nvPr/>
          </p:nvSpPr>
          <p:spPr>
            <a:xfrm>
              <a:off x="5140137" y="4144217"/>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0F900"/>
              </a:solidFill>
            </a:ln>
          </p:spPr>
          <p:txBody>
            <a:bodyPr wrap="square" lIns="0" tIns="0" rIns="0" bIns="0" rtlCol="0"/>
            <a:lstStyle/>
            <a:p>
              <a:endParaRPr sz="1266"/>
            </a:p>
          </p:txBody>
        </p:sp>
      </p:grpSp>
      <p:grpSp>
        <p:nvGrpSpPr>
          <p:cNvPr id="11" name="object 11"/>
          <p:cNvGrpSpPr/>
          <p:nvPr/>
        </p:nvGrpSpPr>
        <p:grpSpPr>
          <a:xfrm>
            <a:off x="2340102" y="2049899"/>
            <a:ext cx="270570" cy="272802"/>
            <a:chOff x="3328146" y="2915412"/>
            <a:chExt cx="384810" cy="387985"/>
          </a:xfrm>
        </p:grpSpPr>
        <p:pic>
          <p:nvPicPr>
            <p:cNvPr id="12" name="object 12"/>
            <p:cNvPicPr/>
            <p:nvPr/>
          </p:nvPicPr>
          <p:blipFill>
            <a:blip r:embed="rId5" cstate="print"/>
            <a:stretch>
              <a:fillRect/>
            </a:stretch>
          </p:blipFill>
          <p:spPr>
            <a:xfrm>
              <a:off x="3328146" y="2915412"/>
              <a:ext cx="384585" cy="387544"/>
            </a:xfrm>
            <a:prstGeom prst="rect">
              <a:avLst/>
            </a:prstGeom>
          </p:spPr>
        </p:pic>
        <p:sp>
          <p:nvSpPr>
            <p:cNvPr id="13" name="object 13"/>
            <p:cNvSpPr/>
            <p:nvPr/>
          </p:nvSpPr>
          <p:spPr>
            <a:xfrm>
              <a:off x="3402106" y="2966137"/>
              <a:ext cx="236220" cy="236220"/>
            </a:xfrm>
            <a:custGeom>
              <a:avLst/>
              <a:gdLst/>
              <a:ahLst/>
              <a:cxnLst/>
              <a:rect l="l" t="t" r="r" b="b"/>
              <a:pathLst>
                <a:path w="236220" h="236219">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0F900"/>
              </a:solidFill>
            </a:ln>
          </p:spPr>
          <p:txBody>
            <a:bodyPr wrap="square" lIns="0" tIns="0" rIns="0" bIns="0" rtlCol="0"/>
            <a:lstStyle/>
            <a:p>
              <a:endParaRPr sz="1266"/>
            </a:p>
          </p:txBody>
        </p:sp>
      </p:grpSp>
      <p:grpSp>
        <p:nvGrpSpPr>
          <p:cNvPr id="14" name="object 14"/>
          <p:cNvGrpSpPr/>
          <p:nvPr/>
        </p:nvGrpSpPr>
        <p:grpSpPr>
          <a:xfrm>
            <a:off x="1793039" y="2482558"/>
            <a:ext cx="272802" cy="272802"/>
            <a:chOff x="2550099" y="3530749"/>
            <a:chExt cx="387985" cy="387985"/>
          </a:xfrm>
        </p:grpSpPr>
        <p:pic>
          <p:nvPicPr>
            <p:cNvPr id="15" name="object 15"/>
            <p:cNvPicPr/>
            <p:nvPr/>
          </p:nvPicPr>
          <p:blipFill>
            <a:blip r:embed="rId2" cstate="print"/>
            <a:stretch>
              <a:fillRect/>
            </a:stretch>
          </p:blipFill>
          <p:spPr>
            <a:xfrm>
              <a:off x="2550099" y="3530749"/>
              <a:ext cx="387544" cy="387544"/>
            </a:xfrm>
            <a:prstGeom prst="rect">
              <a:avLst/>
            </a:prstGeom>
          </p:spPr>
        </p:pic>
        <p:sp>
          <p:nvSpPr>
            <p:cNvPr id="16" name="object 16"/>
            <p:cNvSpPr/>
            <p:nvPr/>
          </p:nvSpPr>
          <p:spPr>
            <a:xfrm>
              <a:off x="2625538" y="3582461"/>
              <a:ext cx="236220" cy="236220"/>
            </a:xfrm>
            <a:custGeom>
              <a:avLst/>
              <a:gdLst/>
              <a:ahLst/>
              <a:cxnLst/>
              <a:rect l="l" t="t" r="r" b="b"/>
              <a:pathLst>
                <a:path w="236219"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0F900"/>
              </a:solidFill>
            </a:ln>
          </p:spPr>
          <p:txBody>
            <a:bodyPr wrap="square" lIns="0" tIns="0" rIns="0" bIns="0" rtlCol="0"/>
            <a:lstStyle/>
            <a:p>
              <a:endParaRPr sz="1266"/>
            </a:p>
          </p:txBody>
        </p:sp>
      </p:grpSp>
      <p:grpSp>
        <p:nvGrpSpPr>
          <p:cNvPr id="17" name="object 17"/>
          <p:cNvGrpSpPr/>
          <p:nvPr/>
        </p:nvGrpSpPr>
        <p:grpSpPr>
          <a:xfrm>
            <a:off x="2808124" y="2482558"/>
            <a:ext cx="270570" cy="272802"/>
            <a:chOff x="3993777" y="3530749"/>
            <a:chExt cx="384810" cy="387985"/>
          </a:xfrm>
        </p:grpSpPr>
        <p:pic>
          <p:nvPicPr>
            <p:cNvPr id="18" name="object 18"/>
            <p:cNvPicPr/>
            <p:nvPr/>
          </p:nvPicPr>
          <p:blipFill>
            <a:blip r:embed="rId6" cstate="print"/>
            <a:stretch>
              <a:fillRect/>
            </a:stretch>
          </p:blipFill>
          <p:spPr>
            <a:xfrm>
              <a:off x="3993777" y="3530749"/>
              <a:ext cx="384585" cy="387544"/>
            </a:xfrm>
            <a:prstGeom prst="rect">
              <a:avLst/>
            </a:prstGeom>
          </p:spPr>
        </p:pic>
        <p:sp>
          <p:nvSpPr>
            <p:cNvPr id="19" name="object 19"/>
            <p:cNvSpPr/>
            <p:nvPr/>
          </p:nvSpPr>
          <p:spPr>
            <a:xfrm>
              <a:off x="4067735" y="3582461"/>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0F900"/>
              </a:solidFill>
            </a:ln>
          </p:spPr>
          <p:txBody>
            <a:bodyPr wrap="square" lIns="0" tIns="0" rIns="0" bIns="0" rtlCol="0"/>
            <a:lstStyle/>
            <a:p>
              <a:endParaRPr sz="1266"/>
            </a:p>
          </p:txBody>
        </p:sp>
      </p:grpSp>
      <p:grpSp>
        <p:nvGrpSpPr>
          <p:cNvPr id="20" name="object 20"/>
          <p:cNvGrpSpPr/>
          <p:nvPr/>
        </p:nvGrpSpPr>
        <p:grpSpPr>
          <a:xfrm>
            <a:off x="3161740" y="2049899"/>
            <a:ext cx="272802" cy="272802"/>
            <a:chOff x="4496696" y="2915412"/>
            <a:chExt cx="387985" cy="387985"/>
          </a:xfrm>
        </p:grpSpPr>
        <p:pic>
          <p:nvPicPr>
            <p:cNvPr id="21" name="object 21"/>
            <p:cNvPicPr/>
            <p:nvPr/>
          </p:nvPicPr>
          <p:blipFill>
            <a:blip r:embed="rId7" cstate="print"/>
            <a:stretch>
              <a:fillRect/>
            </a:stretch>
          </p:blipFill>
          <p:spPr>
            <a:xfrm>
              <a:off x="4496696" y="2915412"/>
              <a:ext cx="387544" cy="387544"/>
            </a:xfrm>
            <a:prstGeom prst="rect">
              <a:avLst/>
            </a:prstGeom>
          </p:spPr>
        </p:pic>
        <p:sp>
          <p:nvSpPr>
            <p:cNvPr id="22" name="object 22"/>
            <p:cNvSpPr/>
            <p:nvPr/>
          </p:nvSpPr>
          <p:spPr>
            <a:xfrm>
              <a:off x="4573120" y="2966137"/>
              <a:ext cx="236220" cy="236220"/>
            </a:xfrm>
            <a:custGeom>
              <a:avLst/>
              <a:gdLst/>
              <a:ahLst/>
              <a:cxnLst/>
              <a:rect l="l" t="t" r="r" b="b"/>
              <a:pathLst>
                <a:path w="236220" h="236219">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0F900"/>
              </a:solidFill>
            </a:ln>
          </p:spPr>
          <p:txBody>
            <a:bodyPr wrap="square" lIns="0" tIns="0" rIns="0" bIns="0" rtlCol="0"/>
            <a:lstStyle/>
            <a:p>
              <a:endParaRPr sz="1266"/>
            </a:p>
          </p:txBody>
        </p:sp>
      </p:grpSp>
      <p:grpSp>
        <p:nvGrpSpPr>
          <p:cNvPr id="23" name="object 23"/>
          <p:cNvGrpSpPr/>
          <p:nvPr/>
        </p:nvGrpSpPr>
        <p:grpSpPr>
          <a:xfrm>
            <a:off x="3057736" y="3177308"/>
            <a:ext cx="272802" cy="270570"/>
            <a:chOff x="4348779" y="4518838"/>
            <a:chExt cx="387985" cy="384810"/>
          </a:xfrm>
        </p:grpSpPr>
        <p:pic>
          <p:nvPicPr>
            <p:cNvPr id="24" name="object 24"/>
            <p:cNvPicPr/>
            <p:nvPr/>
          </p:nvPicPr>
          <p:blipFill>
            <a:blip r:embed="rId8" cstate="print"/>
            <a:stretch>
              <a:fillRect/>
            </a:stretch>
          </p:blipFill>
          <p:spPr>
            <a:xfrm>
              <a:off x="4348779" y="4518838"/>
              <a:ext cx="387544" cy="384585"/>
            </a:xfrm>
            <a:prstGeom prst="rect">
              <a:avLst/>
            </a:prstGeom>
          </p:spPr>
        </p:pic>
        <p:sp>
          <p:nvSpPr>
            <p:cNvPr id="25" name="object 25"/>
            <p:cNvSpPr/>
            <p:nvPr/>
          </p:nvSpPr>
          <p:spPr>
            <a:xfrm>
              <a:off x="4425203" y="4568579"/>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0F900"/>
              </a:solidFill>
            </a:ln>
          </p:spPr>
          <p:txBody>
            <a:bodyPr wrap="square" lIns="0" tIns="0" rIns="0" bIns="0" rtlCol="0"/>
            <a:lstStyle/>
            <a:p>
              <a:endParaRPr sz="1266"/>
            </a:p>
          </p:txBody>
        </p:sp>
      </p:grpSp>
      <p:grpSp>
        <p:nvGrpSpPr>
          <p:cNvPr id="26" name="object 26"/>
          <p:cNvGrpSpPr/>
          <p:nvPr/>
        </p:nvGrpSpPr>
        <p:grpSpPr>
          <a:xfrm>
            <a:off x="2340102" y="3089945"/>
            <a:ext cx="270570" cy="272802"/>
            <a:chOff x="3328146" y="4394588"/>
            <a:chExt cx="384810" cy="387985"/>
          </a:xfrm>
        </p:grpSpPr>
        <p:pic>
          <p:nvPicPr>
            <p:cNvPr id="27" name="object 27"/>
            <p:cNvPicPr/>
            <p:nvPr/>
          </p:nvPicPr>
          <p:blipFill>
            <a:blip r:embed="rId5" cstate="print"/>
            <a:stretch>
              <a:fillRect/>
            </a:stretch>
          </p:blipFill>
          <p:spPr>
            <a:xfrm>
              <a:off x="3328146" y="4394588"/>
              <a:ext cx="384585" cy="387544"/>
            </a:xfrm>
            <a:prstGeom prst="rect">
              <a:avLst/>
            </a:prstGeom>
          </p:spPr>
        </p:pic>
        <p:sp>
          <p:nvSpPr>
            <p:cNvPr id="28" name="object 28"/>
            <p:cNvSpPr/>
            <p:nvPr/>
          </p:nvSpPr>
          <p:spPr>
            <a:xfrm>
              <a:off x="3402106" y="4445314"/>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0F900"/>
              </a:solidFill>
            </a:ln>
          </p:spPr>
          <p:txBody>
            <a:bodyPr wrap="square" lIns="0" tIns="0" rIns="0" bIns="0" rtlCol="0"/>
            <a:lstStyle/>
            <a:p>
              <a:endParaRPr sz="1266"/>
            </a:p>
          </p:txBody>
        </p:sp>
      </p:grpSp>
      <p:grpSp>
        <p:nvGrpSpPr>
          <p:cNvPr id="29" name="object 29"/>
          <p:cNvGrpSpPr/>
          <p:nvPr/>
        </p:nvGrpSpPr>
        <p:grpSpPr>
          <a:xfrm>
            <a:off x="2808124" y="1409230"/>
            <a:ext cx="270570" cy="270570"/>
            <a:chOff x="3993777" y="2004239"/>
            <a:chExt cx="384810" cy="384810"/>
          </a:xfrm>
        </p:grpSpPr>
        <p:pic>
          <p:nvPicPr>
            <p:cNvPr id="30" name="object 30"/>
            <p:cNvPicPr/>
            <p:nvPr/>
          </p:nvPicPr>
          <p:blipFill>
            <a:blip r:embed="rId9" cstate="print"/>
            <a:stretch>
              <a:fillRect/>
            </a:stretch>
          </p:blipFill>
          <p:spPr>
            <a:xfrm>
              <a:off x="3993777" y="2004239"/>
              <a:ext cx="384585" cy="384585"/>
            </a:xfrm>
            <a:prstGeom prst="rect">
              <a:avLst/>
            </a:prstGeom>
          </p:spPr>
        </p:pic>
        <p:sp>
          <p:nvSpPr>
            <p:cNvPr id="31" name="object 31"/>
            <p:cNvSpPr/>
            <p:nvPr/>
          </p:nvSpPr>
          <p:spPr>
            <a:xfrm>
              <a:off x="4067735" y="2053979"/>
              <a:ext cx="236220" cy="236220"/>
            </a:xfrm>
            <a:custGeom>
              <a:avLst/>
              <a:gdLst/>
              <a:ahLst/>
              <a:cxnLst/>
              <a:rect l="l" t="t" r="r" b="b"/>
              <a:pathLst>
                <a:path w="236220" h="236219">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0F900"/>
              </a:solidFill>
            </a:ln>
          </p:spPr>
          <p:txBody>
            <a:bodyPr wrap="square" lIns="0" tIns="0" rIns="0" bIns="0" rtlCol="0"/>
            <a:lstStyle/>
            <a:p>
              <a:endParaRPr sz="1266"/>
            </a:p>
          </p:txBody>
        </p:sp>
      </p:grpSp>
      <p:grpSp>
        <p:nvGrpSpPr>
          <p:cNvPr id="32" name="object 32"/>
          <p:cNvGrpSpPr/>
          <p:nvPr/>
        </p:nvGrpSpPr>
        <p:grpSpPr>
          <a:xfrm>
            <a:off x="4888215" y="2284949"/>
            <a:ext cx="270570" cy="270570"/>
            <a:chOff x="6952129" y="3249705"/>
            <a:chExt cx="384810" cy="384810"/>
          </a:xfrm>
        </p:grpSpPr>
        <p:pic>
          <p:nvPicPr>
            <p:cNvPr id="33" name="object 33"/>
            <p:cNvPicPr/>
            <p:nvPr/>
          </p:nvPicPr>
          <p:blipFill>
            <a:blip r:embed="rId10" cstate="print"/>
            <a:stretch>
              <a:fillRect/>
            </a:stretch>
          </p:blipFill>
          <p:spPr>
            <a:xfrm>
              <a:off x="6952129" y="3249705"/>
              <a:ext cx="384585" cy="384585"/>
            </a:xfrm>
            <a:prstGeom prst="rect">
              <a:avLst/>
            </a:prstGeom>
          </p:spPr>
        </p:pic>
        <p:sp>
          <p:nvSpPr>
            <p:cNvPr id="34" name="object 34"/>
            <p:cNvSpPr/>
            <p:nvPr/>
          </p:nvSpPr>
          <p:spPr>
            <a:xfrm>
              <a:off x="7026088" y="3298951"/>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0F900"/>
              </a:solidFill>
            </a:ln>
          </p:spPr>
          <p:txBody>
            <a:bodyPr wrap="square" lIns="0" tIns="0" rIns="0" bIns="0" rtlCol="0"/>
            <a:lstStyle/>
            <a:p>
              <a:endParaRPr sz="1266"/>
            </a:p>
          </p:txBody>
        </p:sp>
      </p:grpSp>
      <p:grpSp>
        <p:nvGrpSpPr>
          <p:cNvPr id="35" name="object 35"/>
          <p:cNvGrpSpPr/>
          <p:nvPr/>
        </p:nvGrpSpPr>
        <p:grpSpPr>
          <a:xfrm>
            <a:off x="4388994" y="1217862"/>
            <a:ext cx="270570" cy="272802"/>
            <a:chOff x="6242125" y="1732070"/>
            <a:chExt cx="384810" cy="387985"/>
          </a:xfrm>
        </p:grpSpPr>
        <p:pic>
          <p:nvPicPr>
            <p:cNvPr id="36" name="object 36"/>
            <p:cNvPicPr/>
            <p:nvPr/>
          </p:nvPicPr>
          <p:blipFill>
            <a:blip r:embed="rId11" cstate="print"/>
            <a:stretch>
              <a:fillRect/>
            </a:stretch>
          </p:blipFill>
          <p:spPr>
            <a:xfrm>
              <a:off x="6242125" y="1732070"/>
              <a:ext cx="384585" cy="387544"/>
            </a:xfrm>
            <a:prstGeom prst="rect">
              <a:avLst/>
            </a:prstGeom>
          </p:spPr>
        </p:pic>
        <p:sp>
          <p:nvSpPr>
            <p:cNvPr id="37" name="object 37"/>
            <p:cNvSpPr/>
            <p:nvPr/>
          </p:nvSpPr>
          <p:spPr>
            <a:xfrm>
              <a:off x="6316412" y="1782796"/>
              <a:ext cx="236220" cy="236220"/>
            </a:xfrm>
            <a:custGeom>
              <a:avLst/>
              <a:gdLst/>
              <a:ahLst/>
              <a:cxnLst/>
              <a:rect l="l" t="t" r="r" b="b"/>
              <a:pathLst>
                <a:path w="236220" h="236219">
                  <a:moveTo>
                    <a:pt x="0" y="118003"/>
                  </a:moveTo>
                  <a:lnTo>
                    <a:pt x="9273" y="72071"/>
                  </a:lnTo>
                  <a:lnTo>
                    <a:pt x="34562" y="34562"/>
                  </a:lnTo>
                  <a:lnTo>
                    <a:pt x="72071" y="9273"/>
                  </a:lnTo>
                  <a:lnTo>
                    <a:pt x="118003" y="0"/>
                  </a:lnTo>
                  <a:lnTo>
                    <a:pt x="163936" y="9273"/>
                  </a:lnTo>
                  <a:lnTo>
                    <a:pt x="201445" y="34562"/>
                  </a:lnTo>
                  <a:lnTo>
                    <a:pt x="226734" y="72071"/>
                  </a:lnTo>
                  <a:lnTo>
                    <a:pt x="236007" y="118003"/>
                  </a:lnTo>
                  <a:lnTo>
                    <a:pt x="226734" y="163935"/>
                  </a:lnTo>
                  <a:lnTo>
                    <a:pt x="201445" y="201444"/>
                  </a:lnTo>
                  <a:lnTo>
                    <a:pt x="163936" y="226733"/>
                  </a:lnTo>
                  <a:lnTo>
                    <a:pt x="118003" y="236006"/>
                  </a:lnTo>
                  <a:lnTo>
                    <a:pt x="72071" y="226733"/>
                  </a:lnTo>
                  <a:lnTo>
                    <a:pt x="34562" y="201444"/>
                  </a:lnTo>
                  <a:lnTo>
                    <a:pt x="9273" y="163935"/>
                  </a:lnTo>
                  <a:lnTo>
                    <a:pt x="0" y="118003"/>
                  </a:lnTo>
                  <a:close/>
                </a:path>
              </a:pathLst>
            </a:custGeom>
            <a:ln w="31803">
              <a:solidFill>
                <a:srgbClr val="00F900"/>
              </a:solidFill>
            </a:ln>
          </p:spPr>
          <p:txBody>
            <a:bodyPr wrap="square" lIns="0" tIns="0" rIns="0" bIns="0" rtlCol="0"/>
            <a:lstStyle/>
            <a:p>
              <a:endParaRPr sz="1266"/>
            </a:p>
          </p:txBody>
        </p:sp>
      </p:grpSp>
      <p:grpSp>
        <p:nvGrpSpPr>
          <p:cNvPr id="38" name="object 38"/>
          <p:cNvGrpSpPr/>
          <p:nvPr/>
        </p:nvGrpSpPr>
        <p:grpSpPr>
          <a:xfrm>
            <a:off x="3167979" y="2613605"/>
            <a:ext cx="270570" cy="272802"/>
            <a:chOff x="4505571" y="3717126"/>
            <a:chExt cx="384810" cy="387985"/>
          </a:xfrm>
        </p:grpSpPr>
        <p:pic>
          <p:nvPicPr>
            <p:cNvPr id="39" name="object 39"/>
            <p:cNvPicPr/>
            <p:nvPr/>
          </p:nvPicPr>
          <p:blipFill>
            <a:blip r:embed="rId12" cstate="print"/>
            <a:stretch>
              <a:fillRect/>
            </a:stretch>
          </p:blipFill>
          <p:spPr>
            <a:xfrm>
              <a:off x="4505571" y="3717126"/>
              <a:ext cx="384585" cy="387544"/>
            </a:xfrm>
            <a:prstGeom prst="rect">
              <a:avLst/>
            </a:prstGeom>
          </p:spPr>
        </p:pic>
        <p:sp>
          <p:nvSpPr>
            <p:cNvPr id="40" name="object 40"/>
            <p:cNvSpPr/>
            <p:nvPr/>
          </p:nvSpPr>
          <p:spPr>
            <a:xfrm>
              <a:off x="4580185" y="3767359"/>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0F900"/>
              </a:solidFill>
            </a:ln>
          </p:spPr>
          <p:txBody>
            <a:bodyPr wrap="square" lIns="0" tIns="0" rIns="0" bIns="0" rtlCol="0"/>
            <a:lstStyle/>
            <a:p>
              <a:endParaRPr sz="1266"/>
            </a:p>
          </p:txBody>
        </p:sp>
      </p:grpSp>
      <p:grpSp>
        <p:nvGrpSpPr>
          <p:cNvPr id="41" name="object 41"/>
          <p:cNvGrpSpPr/>
          <p:nvPr/>
        </p:nvGrpSpPr>
        <p:grpSpPr>
          <a:xfrm>
            <a:off x="2140414" y="3177308"/>
            <a:ext cx="270570" cy="270570"/>
            <a:chOff x="3044144" y="4518838"/>
            <a:chExt cx="384810" cy="384810"/>
          </a:xfrm>
        </p:grpSpPr>
        <p:pic>
          <p:nvPicPr>
            <p:cNvPr id="42" name="object 42"/>
            <p:cNvPicPr/>
            <p:nvPr/>
          </p:nvPicPr>
          <p:blipFill>
            <a:blip r:embed="rId13" cstate="print"/>
            <a:stretch>
              <a:fillRect/>
            </a:stretch>
          </p:blipFill>
          <p:spPr>
            <a:xfrm>
              <a:off x="3044144" y="4518838"/>
              <a:ext cx="384585" cy="384585"/>
            </a:xfrm>
            <a:prstGeom prst="rect">
              <a:avLst/>
            </a:prstGeom>
          </p:spPr>
        </p:pic>
        <p:sp>
          <p:nvSpPr>
            <p:cNvPr id="43" name="object 43"/>
            <p:cNvSpPr/>
            <p:nvPr/>
          </p:nvSpPr>
          <p:spPr>
            <a:xfrm>
              <a:off x="3118597" y="4568579"/>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0F900"/>
              </a:solidFill>
            </a:ln>
          </p:spPr>
          <p:txBody>
            <a:bodyPr wrap="square" lIns="0" tIns="0" rIns="0" bIns="0" rtlCol="0"/>
            <a:lstStyle/>
            <a:p>
              <a:endParaRPr sz="1266"/>
            </a:p>
          </p:txBody>
        </p:sp>
      </p:grpSp>
      <p:grpSp>
        <p:nvGrpSpPr>
          <p:cNvPr id="44" name="object 44"/>
          <p:cNvGrpSpPr/>
          <p:nvPr/>
        </p:nvGrpSpPr>
        <p:grpSpPr>
          <a:xfrm>
            <a:off x="1601671" y="2110221"/>
            <a:ext cx="272802" cy="272802"/>
            <a:chOff x="2277932" y="3001203"/>
            <a:chExt cx="387985" cy="387985"/>
          </a:xfrm>
        </p:grpSpPr>
        <p:pic>
          <p:nvPicPr>
            <p:cNvPr id="45" name="object 45"/>
            <p:cNvPicPr/>
            <p:nvPr/>
          </p:nvPicPr>
          <p:blipFill>
            <a:blip r:embed="rId14" cstate="print"/>
            <a:stretch>
              <a:fillRect/>
            </a:stretch>
          </p:blipFill>
          <p:spPr>
            <a:xfrm>
              <a:off x="2277932" y="3001203"/>
              <a:ext cx="387544" cy="387544"/>
            </a:xfrm>
            <a:prstGeom prst="rect">
              <a:avLst/>
            </a:prstGeom>
          </p:spPr>
        </p:pic>
        <p:sp>
          <p:nvSpPr>
            <p:cNvPr id="46" name="object 46"/>
            <p:cNvSpPr/>
            <p:nvPr/>
          </p:nvSpPr>
          <p:spPr>
            <a:xfrm>
              <a:off x="2354356" y="3052423"/>
              <a:ext cx="236220" cy="236220"/>
            </a:xfrm>
            <a:custGeom>
              <a:avLst/>
              <a:gdLst/>
              <a:ahLst/>
              <a:cxnLst/>
              <a:rect l="l" t="t" r="r" b="b"/>
              <a:pathLst>
                <a:path w="236219"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0F900"/>
              </a:solidFill>
            </a:ln>
          </p:spPr>
          <p:txBody>
            <a:bodyPr wrap="square" lIns="0" tIns="0" rIns="0" bIns="0" rtlCol="0"/>
            <a:lstStyle/>
            <a:p>
              <a:endParaRPr sz="1266"/>
            </a:p>
          </p:txBody>
        </p:sp>
      </p:grpSp>
      <p:grpSp>
        <p:nvGrpSpPr>
          <p:cNvPr id="47" name="object 47"/>
          <p:cNvGrpSpPr/>
          <p:nvPr/>
        </p:nvGrpSpPr>
        <p:grpSpPr>
          <a:xfrm>
            <a:off x="5780576" y="3462281"/>
            <a:ext cx="445145" cy="445145"/>
            <a:chOff x="8221263" y="4924133"/>
            <a:chExt cx="633095" cy="633095"/>
          </a:xfrm>
        </p:grpSpPr>
        <p:pic>
          <p:nvPicPr>
            <p:cNvPr id="48" name="object 48"/>
            <p:cNvPicPr/>
            <p:nvPr/>
          </p:nvPicPr>
          <p:blipFill>
            <a:blip r:embed="rId15" cstate="print"/>
            <a:stretch>
              <a:fillRect/>
            </a:stretch>
          </p:blipFill>
          <p:spPr>
            <a:xfrm>
              <a:off x="8221263" y="4924133"/>
              <a:ext cx="384585" cy="387544"/>
            </a:xfrm>
            <a:prstGeom prst="rect">
              <a:avLst/>
            </a:prstGeom>
          </p:spPr>
        </p:pic>
        <p:sp>
          <p:nvSpPr>
            <p:cNvPr id="49" name="object 49"/>
            <p:cNvSpPr/>
            <p:nvPr/>
          </p:nvSpPr>
          <p:spPr>
            <a:xfrm>
              <a:off x="8295714" y="4975351"/>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433FF"/>
              </a:solidFill>
            </a:ln>
          </p:spPr>
          <p:txBody>
            <a:bodyPr wrap="square" lIns="0" tIns="0" rIns="0" bIns="0" rtlCol="0"/>
            <a:lstStyle/>
            <a:p>
              <a:endParaRPr sz="1266"/>
            </a:p>
          </p:txBody>
        </p:sp>
        <p:pic>
          <p:nvPicPr>
            <p:cNvPr id="50" name="object 50"/>
            <p:cNvPicPr/>
            <p:nvPr/>
          </p:nvPicPr>
          <p:blipFill>
            <a:blip r:embed="rId16" cstate="print"/>
            <a:stretch>
              <a:fillRect/>
            </a:stretch>
          </p:blipFill>
          <p:spPr>
            <a:xfrm>
              <a:off x="8466805" y="5172635"/>
              <a:ext cx="387544" cy="384585"/>
            </a:xfrm>
            <a:prstGeom prst="rect">
              <a:avLst/>
            </a:prstGeom>
          </p:spPr>
        </p:pic>
        <p:sp>
          <p:nvSpPr>
            <p:cNvPr id="51" name="object 51"/>
            <p:cNvSpPr/>
            <p:nvPr/>
          </p:nvSpPr>
          <p:spPr>
            <a:xfrm>
              <a:off x="8542244" y="5221881"/>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433FF"/>
              </a:solidFill>
            </a:ln>
          </p:spPr>
          <p:txBody>
            <a:bodyPr wrap="square" lIns="0" tIns="0" rIns="0" bIns="0" rtlCol="0"/>
            <a:lstStyle/>
            <a:p>
              <a:endParaRPr sz="1266"/>
            </a:p>
          </p:txBody>
        </p:sp>
      </p:grpSp>
      <p:grpSp>
        <p:nvGrpSpPr>
          <p:cNvPr id="52" name="object 52"/>
          <p:cNvGrpSpPr/>
          <p:nvPr/>
        </p:nvGrpSpPr>
        <p:grpSpPr>
          <a:xfrm>
            <a:off x="4097782" y="4672895"/>
            <a:ext cx="272802" cy="272802"/>
            <a:chOff x="5827956" y="6645895"/>
            <a:chExt cx="387985" cy="387985"/>
          </a:xfrm>
        </p:grpSpPr>
        <p:pic>
          <p:nvPicPr>
            <p:cNvPr id="53" name="object 53"/>
            <p:cNvPicPr/>
            <p:nvPr/>
          </p:nvPicPr>
          <p:blipFill>
            <a:blip r:embed="rId17" cstate="print"/>
            <a:stretch>
              <a:fillRect/>
            </a:stretch>
          </p:blipFill>
          <p:spPr>
            <a:xfrm>
              <a:off x="5827956" y="6645895"/>
              <a:ext cx="387544" cy="387544"/>
            </a:xfrm>
            <a:prstGeom prst="rect">
              <a:avLst/>
            </a:prstGeom>
          </p:spPr>
        </p:pic>
        <p:sp>
          <p:nvSpPr>
            <p:cNvPr id="54" name="object 54"/>
            <p:cNvSpPr/>
            <p:nvPr/>
          </p:nvSpPr>
          <p:spPr>
            <a:xfrm>
              <a:off x="5904380" y="6696988"/>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433FF"/>
              </a:solidFill>
            </a:ln>
          </p:spPr>
          <p:txBody>
            <a:bodyPr wrap="square" lIns="0" tIns="0" rIns="0" bIns="0" rtlCol="0"/>
            <a:lstStyle/>
            <a:p>
              <a:endParaRPr sz="1266"/>
            </a:p>
          </p:txBody>
        </p:sp>
      </p:grpSp>
      <p:grpSp>
        <p:nvGrpSpPr>
          <p:cNvPr id="55" name="object 55"/>
          <p:cNvGrpSpPr/>
          <p:nvPr/>
        </p:nvGrpSpPr>
        <p:grpSpPr>
          <a:xfrm>
            <a:off x="4472198" y="4138311"/>
            <a:ext cx="270570" cy="272802"/>
            <a:chOff x="6360459" y="5885598"/>
            <a:chExt cx="384810" cy="387985"/>
          </a:xfrm>
        </p:grpSpPr>
        <p:pic>
          <p:nvPicPr>
            <p:cNvPr id="56" name="object 56"/>
            <p:cNvPicPr/>
            <p:nvPr/>
          </p:nvPicPr>
          <p:blipFill>
            <a:blip r:embed="rId18" cstate="print"/>
            <a:stretch>
              <a:fillRect/>
            </a:stretch>
          </p:blipFill>
          <p:spPr>
            <a:xfrm>
              <a:off x="6360459" y="5885598"/>
              <a:ext cx="384585" cy="387544"/>
            </a:xfrm>
            <a:prstGeom prst="rect">
              <a:avLst/>
            </a:prstGeom>
          </p:spPr>
        </p:pic>
        <p:sp>
          <p:nvSpPr>
            <p:cNvPr id="57" name="object 57"/>
            <p:cNvSpPr/>
            <p:nvPr/>
          </p:nvSpPr>
          <p:spPr>
            <a:xfrm>
              <a:off x="6434417" y="5936817"/>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433FF"/>
              </a:solidFill>
            </a:ln>
          </p:spPr>
          <p:txBody>
            <a:bodyPr wrap="square" lIns="0" tIns="0" rIns="0" bIns="0" rtlCol="0"/>
            <a:lstStyle/>
            <a:p>
              <a:endParaRPr sz="1266"/>
            </a:p>
          </p:txBody>
        </p:sp>
      </p:grpSp>
      <p:grpSp>
        <p:nvGrpSpPr>
          <p:cNvPr id="58" name="object 58"/>
          <p:cNvGrpSpPr/>
          <p:nvPr/>
        </p:nvGrpSpPr>
        <p:grpSpPr>
          <a:xfrm>
            <a:off x="6084268" y="3965663"/>
            <a:ext cx="270570" cy="272802"/>
            <a:chOff x="8653181" y="5640054"/>
            <a:chExt cx="384810" cy="387985"/>
          </a:xfrm>
        </p:grpSpPr>
        <p:pic>
          <p:nvPicPr>
            <p:cNvPr id="59" name="object 59"/>
            <p:cNvPicPr/>
            <p:nvPr/>
          </p:nvPicPr>
          <p:blipFill>
            <a:blip r:embed="rId19" cstate="print"/>
            <a:stretch>
              <a:fillRect/>
            </a:stretch>
          </p:blipFill>
          <p:spPr>
            <a:xfrm>
              <a:off x="8653181" y="5640054"/>
              <a:ext cx="384585" cy="387544"/>
            </a:xfrm>
            <a:prstGeom prst="rect">
              <a:avLst/>
            </a:prstGeom>
          </p:spPr>
        </p:pic>
        <p:sp>
          <p:nvSpPr>
            <p:cNvPr id="60" name="object 60"/>
            <p:cNvSpPr/>
            <p:nvPr/>
          </p:nvSpPr>
          <p:spPr>
            <a:xfrm>
              <a:off x="8727141" y="5690287"/>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433FF"/>
              </a:solidFill>
            </a:ln>
          </p:spPr>
          <p:txBody>
            <a:bodyPr wrap="square" lIns="0" tIns="0" rIns="0" bIns="0" rtlCol="0"/>
            <a:lstStyle/>
            <a:p>
              <a:endParaRPr sz="1266"/>
            </a:p>
          </p:txBody>
        </p:sp>
      </p:grpSp>
      <p:grpSp>
        <p:nvGrpSpPr>
          <p:cNvPr id="61" name="object 61"/>
          <p:cNvGrpSpPr/>
          <p:nvPr/>
        </p:nvGrpSpPr>
        <p:grpSpPr>
          <a:xfrm>
            <a:off x="4817493" y="4485687"/>
            <a:ext cx="272802" cy="272802"/>
            <a:chOff x="6851545" y="6379643"/>
            <a:chExt cx="387985" cy="387985"/>
          </a:xfrm>
        </p:grpSpPr>
        <p:pic>
          <p:nvPicPr>
            <p:cNvPr id="62" name="object 62"/>
            <p:cNvPicPr/>
            <p:nvPr/>
          </p:nvPicPr>
          <p:blipFill>
            <a:blip r:embed="rId20" cstate="print"/>
            <a:stretch>
              <a:fillRect/>
            </a:stretch>
          </p:blipFill>
          <p:spPr>
            <a:xfrm>
              <a:off x="6851545" y="6379643"/>
              <a:ext cx="387544" cy="387544"/>
            </a:xfrm>
            <a:prstGeom prst="rect">
              <a:avLst/>
            </a:prstGeom>
          </p:spPr>
        </p:pic>
        <p:sp>
          <p:nvSpPr>
            <p:cNvPr id="63" name="object 63"/>
            <p:cNvSpPr/>
            <p:nvPr/>
          </p:nvSpPr>
          <p:spPr>
            <a:xfrm>
              <a:off x="6927476" y="6429876"/>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433FF"/>
              </a:solidFill>
            </a:ln>
          </p:spPr>
          <p:txBody>
            <a:bodyPr wrap="square" lIns="0" tIns="0" rIns="0" bIns="0" rtlCol="0"/>
            <a:lstStyle/>
            <a:p>
              <a:endParaRPr sz="1266"/>
            </a:p>
          </p:txBody>
        </p:sp>
      </p:grpSp>
      <p:grpSp>
        <p:nvGrpSpPr>
          <p:cNvPr id="64" name="object 64"/>
          <p:cNvGrpSpPr/>
          <p:nvPr/>
        </p:nvGrpSpPr>
        <p:grpSpPr>
          <a:xfrm>
            <a:off x="5589207" y="4485687"/>
            <a:ext cx="272802" cy="272802"/>
            <a:chOff x="7949094" y="6379643"/>
            <a:chExt cx="387985" cy="387985"/>
          </a:xfrm>
        </p:grpSpPr>
        <p:pic>
          <p:nvPicPr>
            <p:cNvPr id="65" name="object 65"/>
            <p:cNvPicPr/>
            <p:nvPr/>
          </p:nvPicPr>
          <p:blipFill>
            <a:blip r:embed="rId21" cstate="print"/>
            <a:stretch>
              <a:fillRect/>
            </a:stretch>
          </p:blipFill>
          <p:spPr>
            <a:xfrm>
              <a:off x="7949094" y="6379643"/>
              <a:ext cx="387544" cy="387544"/>
            </a:xfrm>
            <a:prstGeom prst="rect">
              <a:avLst/>
            </a:prstGeom>
          </p:spPr>
        </p:pic>
        <p:sp>
          <p:nvSpPr>
            <p:cNvPr id="66" name="object 66"/>
            <p:cNvSpPr/>
            <p:nvPr/>
          </p:nvSpPr>
          <p:spPr>
            <a:xfrm>
              <a:off x="8024532" y="6429876"/>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433FF"/>
              </a:solidFill>
            </a:ln>
          </p:spPr>
          <p:txBody>
            <a:bodyPr wrap="square" lIns="0" tIns="0" rIns="0" bIns="0" rtlCol="0"/>
            <a:lstStyle/>
            <a:p>
              <a:endParaRPr sz="1266"/>
            </a:p>
          </p:txBody>
        </p:sp>
      </p:grpSp>
      <p:grpSp>
        <p:nvGrpSpPr>
          <p:cNvPr id="67" name="object 67"/>
          <p:cNvGrpSpPr/>
          <p:nvPr/>
        </p:nvGrpSpPr>
        <p:grpSpPr>
          <a:xfrm>
            <a:off x="4888215" y="3647410"/>
            <a:ext cx="270570" cy="272802"/>
            <a:chOff x="6952129" y="5187427"/>
            <a:chExt cx="384810" cy="387985"/>
          </a:xfrm>
        </p:grpSpPr>
        <p:pic>
          <p:nvPicPr>
            <p:cNvPr id="68" name="object 68"/>
            <p:cNvPicPr/>
            <p:nvPr/>
          </p:nvPicPr>
          <p:blipFill>
            <a:blip r:embed="rId22" cstate="print"/>
            <a:stretch>
              <a:fillRect/>
            </a:stretch>
          </p:blipFill>
          <p:spPr>
            <a:xfrm>
              <a:off x="6952129" y="5187427"/>
              <a:ext cx="384585" cy="387544"/>
            </a:xfrm>
            <a:prstGeom prst="rect">
              <a:avLst/>
            </a:prstGeom>
          </p:spPr>
        </p:pic>
        <p:sp>
          <p:nvSpPr>
            <p:cNvPr id="69" name="object 69"/>
            <p:cNvSpPr/>
            <p:nvPr/>
          </p:nvSpPr>
          <p:spPr>
            <a:xfrm>
              <a:off x="7026088" y="5239468"/>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6"/>
                  </a:lnTo>
                  <a:lnTo>
                    <a:pt x="201444" y="201445"/>
                  </a:lnTo>
                  <a:lnTo>
                    <a:pt x="163935" y="226734"/>
                  </a:lnTo>
                  <a:lnTo>
                    <a:pt x="118003" y="236007"/>
                  </a:lnTo>
                  <a:lnTo>
                    <a:pt x="72071" y="226734"/>
                  </a:lnTo>
                  <a:lnTo>
                    <a:pt x="34562" y="201445"/>
                  </a:lnTo>
                  <a:lnTo>
                    <a:pt x="9273" y="163936"/>
                  </a:lnTo>
                  <a:lnTo>
                    <a:pt x="0" y="118003"/>
                  </a:lnTo>
                  <a:close/>
                </a:path>
              </a:pathLst>
            </a:custGeom>
            <a:ln w="31803">
              <a:solidFill>
                <a:srgbClr val="0433FF"/>
              </a:solidFill>
            </a:ln>
          </p:spPr>
          <p:txBody>
            <a:bodyPr wrap="square" lIns="0" tIns="0" rIns="0" bIns="0" rtlCol="0"/>
            <a:lstStyle/>
            <a:p>
              <a:endParaRPr sz="1266"/>
            </a:p>
          </p:txBody>
        </p:sp>
      </p:grpSp>
      <p:grpSp>
        <p:nvGrpSpPr>
          <p:cNvPr id="70" name="object 70"/>
          <p:cNvGrpSpPr/>
          <p:nvPr/>
        </p:nvGrpSpPr>
        <p:grpSpPr>
          <a:xfrm>
            <a:off x="5953223" y="4989068"/>
            <a:ext cx="272802" cy="270570"/>
            <a:chOff x="8466805" y="7095564"/>
            <a:chExt cx="387985" cy="384810"/>
          </a:xfrm>
        </p:grpSpPr>
        <p:pic>
          <p:nvPicPr>
            <p:cNvPr id="71" name="object 71"/>
            <p:cNvPicPr/>
            <p:nvPr/>
          </p:nvPicPr>
          <p:blipFill>
            <a:blip r:embed="rId16" cstate="print"/>
            <a:stretch>
              <a:fillRect/>
            </a:stretch>
          </p:blipFill>
          <p:spPr>
            <a:xfrm>
              <a:off x="8466805" y="7095564"/>
              <a:ext cx="387544" cy="384585"/>
            </a:xfrm>
            <a:prstGeom prst="rect">
              <a:avLst/>
            </a:prstGeom>
          </p:spPr>
        </p:pic>
        <p:sp>
          <p:nvSpPr>
            <p:cNvPr id="72" name="object 72"/>
            <p:cNvSpPr/>
            <p:nvPr/>
          </p:nvSpPr>
          <p:spPr>
            <a:xfrm>
              <a:off x="8542244" y="7144810"/>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433FF"/>
              </a:solidFill>
            </a:ln>
          </p:spPr>
          <p:txBody>
            <a:bodyPr wrap="square" lIns="0" tIns="0" rIns="0" bIns="0" rtlCol="0"/>
            <a:lstStyle/>
            <a:p>
              <a:endParaRPr sz="1266"/>
            </a:p>
          </p:txBody>
        </p:sp>
      </p:grpSp>
      <p:grpSp>
        <p:nvGrpSpPr>
          <p:cNvPr id="73" name="object 73"/>
          <p:cNvGrpSpPr/>
          <p:nvPr/>
        </p:nvGrpSpPr>
        <p:grpSpPr>
          <a:xfrm>
            <a:off x="4045779" y="4352561"/>
            <a:ext cx="272802" cy="272802"/>
            <a:chOff x="5753996" y="6190309"/>
            <a:chExt cx="387985" cy="387985"/>
          </a:xfrm>
        </p:grpSpPr>
        <p:pic>
          <p:nvPicPr>
            <p:cNvPr id="74" name="object 74"/>
            <p:cNvPicPr/>
            <p:nvPr/>
          </p:nvPicPr>
          <p:blipFill>
            <a:blip r:embed="rId23" cstate="print"/>
            <a:stretch>
              <a:fillRect/>
            </a:stretch>
          </p:blipFill>
          <p:spPr>
            <a:xfrm>
              <a:off x="5753996" y="6190309"/>
              <a:ext cx="387544" cy="387544"/>
            </a:xfrm>
            <a:prstGeom prst="rect">
              <a:avLst/>
            </a:prstGeom>
          </p:spPr>
        </p:pic>
        <p:sp>
          <p:nvSpPr>
            <p:cNvPr id="75" name="object 75"/>
            <p:cNvSpPr/>
            <p:nvPr/>
          </p:nvSpPr>
          <p:spPr>
            <a:xfrm>
              <a:off x="5830419" y="6242473"/>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433FF"/>
              </a:solidFill>
            </a:ln>
          </p:spPr>
          <p:txBody>
            <a:bodyPr wrap="square" lIns="0" tIns="0" rIns="0" bIns="0" rtlCol="0"/>
            <a:lstStyle/>
            <a:p>
              <a:endParaRPr sz="1266"/>
            </a:p>
          </p:txBody>
        </p:sp>
      </p:grpSp>
      <p:grpSp>
        <p:nvGrpSpPr>
          <p:cNvPr id="76" name="object 76"/>
          <p:cNvGrpSpPr/>
          <p:nvPr/>
        </p:nvGrpSpPr>
        <p:grpSpPr>
          <a:xfrm>
            <a:off x="3380149" y="5430048"/>
            <a:ext cx="270570" cy="272802"/>
            <a:chOff x="4807323" y="7722735"/>
            <a:chExt cx="384810" cy="387985"/>
          </a:xfrm>
        </p:grpSpPr>
        <p:pic>
          <p:nvPicPr>
            <p:cNvPr id="77" name="object 77"/>
            <p:cNvPicPr/>
            <p:nvPr/>
          </p:nvPicPr>
          <p:blipFill>
            <a:blip r:embed="rId5" cstate="print"/>
            <a:stretch>
              <a:fillRect/>
            </a:stretch>
          </p:blipFill>
          <p:spPr>
            <a:xfrm>
              <a:off x="4807323" y="7722735"/>
              <a:ext cx="384585" cy="387544"/>
            </a:xfrm>
            <a:prstGeom prst="rect">
              <a:avLst/>
            </a:prstGeom>
          </p:spPr>
        </p:pic>
        <p:sp>
          <p:nvSpPr>
            <p:cNvPr id="78" name="object 78"/>
            <p:cNvSpPr/>
            <p:nvPr/>
          </p:nvSpPr>
          <p:spPr>
            <a:xfrm>
              <a:off x="4881281" y="7773462"/>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433FF"/>
              </a:solidFill>
            </a:ln>
          </p:spPr>
          <p:txBody>
            <a:bodyPr wrap="square" lIns="0" tIns="0" rIns="0" bIns="0" rtlCol="0"/>
            <a:lstStyle/>
            <a:p>
              <a:endParaRPr sz="1266"/>
            </a:p>
          </p:txBody>
        </p:sp>
      </p:grpSp>
      <p:grpSp>
        <p:nvGrpSpPr>
          <p:cNvPr id="79" name="object 79"/>
          <p:cNvGrpSpPr/>
          <p:nvPr/>
        </p:nvGrpSpPr>
        <p:grpSpPr>
          <a:xfrm>
            <a:off x="6365081" y="3310434"/>
            <a:ext cx="272802" cy="272802"/>
            <a:chOff x="9052559" y="4708173"/>
            <a:chExt cx="387985" cy="387985"/>
          </a:xfrm>
        </p:grpSpPr>
        <p:pic>
          <p:nvPicPr>
            <p:cNvPr id="80" name="object 80"/>
            <p:cNvPicPr/>
            <p:nvPr/>
          </p:nvPicPr>
          <p:blipFill>
            <a:blip r:embed="rId24" cstate="print"/>
            <a:stretch>
              <a:fillRect/>
            </a:stretch>
          </p:blipFill>
          <p:spPr>
            <a:xfrm>
              <a:off x="9052559" y="4708173"/>
              <a:ext cx="387544" cy="387544"/>
            </a:xfrm>
            <a:prstGeom prst="rect">
              <a:avLst/>
            </a:prstGeom>
          </p:spPr>
        </p:pic>
        <p:sp>
          <p:nvSpPr>
            <p:cNvPr id="81" name="object 81"/>
            <p:cNvSpPr/>
            <p:nvPr/>
          </p:nvSpPr>
          <p:spPr>
            <a:xfrm>
              <a:off x="9127751" y="4758735"/>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6"/>
                  </a:lnTo>
                  <a:lnTo>
                    <a:pt x="201444" y="201445"/>
                  </a:lnTo>
                  <a:lnTo>
                    <a:pt x="163935" y="226734"/>
                  </a:lnTo>
                  <a:lnTo>
                    <a:pt x="118003" y="236007"/>
                  </a:lnTo>
                  <a:lnTo>
                    <a:pt x="72071" y="226734"/>
                  </a:lnTo>
                  <a:lnTo>
                    <a:pt x="34562" y="201445"/>
                  </a:lnTo>
                  <a:lnTo>
                    <a:pt x="9273" y="163936"/>
                  </a:lnTo>
                  <a:lnTo>
                    <a:pt x="0" y="118003"/>
                  </a:lnTo>
                  <a:close/>
                </a:path>
              </a:pathLst>
            </a:custGeom>
            <a:ln w="31803">
              <a:solidFill>
                <a:srgbClr val="0433FF"/>
              </a:solidFill>
            </a:ln>
          </p:spPr>
          <p:txBody>
            <a:bodyPr wrap="square" lIns="0" tIns="0" rIns="0" bIns="0" rtlCol="0"/>
            <a:lstStyle/>
            <a:p>
              <a:endParaRPr sz="1266"/>
            </a:p>
          </p:txBody>
        </p:sp>
      </p:grpSp>
      <p:grpSp>
        <p:nvGrpSpPr>
          <p:cNvPr id="82" name="object 82"/>
          <p:cNvGrpSpPr/>
          <p:nvPr/>
        </p:nvGrpSpPr>
        <p:grpSpPr>
          <a:xfrm>
            <a:off x="6949587" y="3462281"/>
            <a:ext cx="272802" cy="272802"/>
            <a:chOff x="9883857" y="4924133"/>
            <a:chExt cx="387985" cy="387985"/>
          </a:xfrm>
        </p:grpSpPr>
        <p:pic>
          <p:nvPicPr>
            <p:cNvPr id="83" name="object 83"/>
            <p:cNvPicPr/>
            <p:nvPr/>
          </p:nvPicPr>
          <p:blipFill>
            <a:blip r:embed="rId25" cstate="print"/>
            <a:stretch>
              <a:fillRect/>
            </a:stretch>
          </p:blipFill>
          <p:spPr>
            <a:xfrm>
              <a:off x="9883857" y="4924133"/>
              <a:ext cx="387544" cy="387544"/>
            </a:xfrm>
            <a:prstGeom prst="rect">
              <a:avLst/>
            </a:prstGeom>
          </p:spPr>
        </p:pic>
        <p:sp>
          <p:nvSpPr>
            <p:cNvPr id="84" name="object 84"/>
            <p:cNvSpPr/>
            <p:nvPr/>
          </p:nvSpPr>
          <p:spPr>
            <a:xfrm>
              <a:off x="9959788" y="4975351"/>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433FF"/>
              </a:solidFill>
            </a:ln>
          </p:spPr>
          <p:txBody>
            <a:bodyPr wrap="square" lIns="0" tIns="0" rIns="0" bIns="0" rtlCol="0"/>
            <a:lstStyle/>
            <a:p>
              <a:endParaRPr sz="1266"/>
            </a:p>
          </p:txBody>
        </p:sp>
      </p:grpSp>
      <p:grpSp>
        <p:nvGrpSpPr>
          <p:cNvPr id="85" name="object 85"/>
          <p:cNvGrpSpPr/>
          <p:nvPr/>
        </p:nvGrpSpPr>
        <p:grpSpPr>
          <a:xfrm>
            <a:off x="5189830" y="3965663"/>
            <a:ext cx="272802" cy="272802"/>
            <a:chOff x="7381091" y="5640054"/>
            <a:chExt cx="387985" cy="387985"/>
          </a:xfrm>
        </p:grpSpPr>
        <p:pic>
          <p:nvPicPr>
            <p:cNvPr id="86" name="object 86"/>
            <p:cNvPicPr/>
            <p:nvPr/>
          </p:nvPicPr>
          <p:blipFill>
            <a:blip r:embed="rId26" cstate="print"/>
            <a:stretch>
              <a:fillRect/>
            </a:stretch>
          </p:blipFill>
          <p:spPr>
            <a:xfrm>
              <a:off x="7381091" y="5640054"/>
              <a:ext cx="387544" cy="387544"/>
            </a:xfrm>
            <a:prstGeom prst="rect">
              <a:avLst/>
            </a:prstGeom>
          </p:spPr>
        </p:pic>
        <p:sp>
          <p:nvSpPr>
            <p:cNvPr id="87" name="object 87"/>
            <p:cNvSpPr/>
            <p:nvPr/>
          </p:nvSpPr>
          <p:spPr>
            <a:xfrm>
              <a:off x="7457515" y="5690287"/>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433FF"/>
              </a:solidFill>
            </a:ln>
          </p:spPr>
          <p:txBody>
            <a:bodyPr wrap="square" lIns="0" tIns="0" rIns="0" bIns="0" rtlCol="0"/>
            <a:lstStyle/>
            <a:p>
              <a:endParaRPr sz="1266"/>
            </a:p>
          </p:txBody>
        </p:sp>
      </p:grpSp>
      <p:grpSp>
        <p:nvGrpSpPr>
          <p:cNvPr id="88" name="object 88"/>
          <p:cNvGrpSpPr/>
          <p:nvPr/>
        </p:nvGrpSpPr>
        <p:grpSpPr>
          <a:xfrm>
            <a:off x="5341676" y="3462281"/>
            <a:ext cx="270570" cy="272802"/>
            <a:chOff x="7597050" y="4924133"/>
            <a:chExt cx="384810" cy="387985"/>
          </a:xfrm>
        </p:grpSpPr>
        <p:pic>
          <p:nvPicPr>
            <p:cNvPr id="89" name="object 89"/>
            <p:cNvPicPr/>
            <p:nvPr/>
          </p:nvPicPr>
          <p:blipFill>
            <a:blip r:embed="rId27" cstate="print"/>
            <a:stretch>
              <a:fillRect/>
            </a:stretch>
          </p:blipFill>
          <p:spPr>
            <a:xfrm>
              <a:off x="7597050" y="4924133"/>
              <a:ext cx="384585" cy="387544"/>
            </a:xfrm>
            <a:prstGeom prst="rect">
              <a:avLst/>
            </a:prstGeom>
          </p:spPr>
        </p:pic>
        <p:sp>
          <p:nvSpPr>
            <p:cNvPr id="90" name="object 90"/>
            <p:cNvSpPr/>
            <p:nvPr/>
          </p:nvSpPr>
          <p:spPr>
            <a:xfrm>
              <a:off x="7671120" y="4975351"/>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6" y="9273"/>
                  </a:lnTo>
                  <a:lnTo>
                    <a:pt x="201445" y="34562"/>
                  </a:lnTo>
                  <a:lnTo>
                    <a:pt x="226734" y="72071"/>
                  </a:lnTo>
                  <a:lnTo>
                    <a:pt x="236007" y="118003"/>
                  </a:lnTo>
                  <a:lnTo>
                    <a:pt x="226734" y="163935"/>
                  </a:lnTo>
                  <a:lnTo>
                    <a:pt x="201445" y="201444"/>
                  </a:lnTo>
                  <a:lnTo>
                    <a:pt x="163936" y="226733"/>
                  </a:lnTo>
                  <a:lnTo>
                    <a:pt x="118003" y="236006"/>
                  </a:lnTo>
                  <a:lnTo>
                    <a:pt x="72071" y="226733"/>
                  </a:lnTo>
                  <a:lnTo>
                    <a:pt x="34562" y="201444"/>
                  </a:lnTo>
                  <a:lnTo>
                    <a:pt x="9273" y="163935"/>
                  </a:lnTo>
                  <a:lnTo>
                    <a:pt x="0" y="118003"/>
                  </a:lnTo>
                  <a:close/>
                </a:path>
              </a:pathLst>
            </a:custGeom>
            <a:ln w="31803">
              <a:solidFill>
                <a:srgbClr val="0433FF"/>
              </a:solidFill>
            </a:ln>
          </p:spPr>
          <p:txBody>
            <a:bodyPr wrap="square" lIns="0" tIns="0" rIns="0" bIns="0" rtlCol="0"/>
            <a:lstStyle/>
            <a:p>
              <a:endParaRPr sz="1266"/>
            </a:p>
          </p:txBody>
        </p:sp>
      </p:grpSp>
      <p:grpSp>
        <p:nvGrpSpPr>
          <p:cNvPr id="91" name="object 91"/>
          <p:cNvGrpSpPr/>
          <p:nvPr/>
        </p:nvGrpSpPr>
        <p:grpSpPr>
          <a:xfrm>
            <a:off x="3561118" y="4776900"/>
            <a:ext cx="272802" cy="272802"/>
            <a:chOff x="5064700" y="6793813"/>
            <a:chExt cx="387985" cy="387985"/>
          </a:xfrm>
        </p:grpSpPr>
        <p:pic>
          <p:nvPicPr>
            <p:cNvPr id="92" name="object 92"/>
            <p:cNvPicPr/>
            <p:nvPr/>
          </p:nvPicPr>
          <p:blipFill>
            <a:blip r:embed="rId28" cstate="print"/>
            <a:stretch>
              <a:fillRect/>
            </a:stretch>
          </p:blipFill>
          <p:spPr>
            <a:xfrm>
              <a:off x="5064700" y="6793813"/>
              <a:ext cx="387544" cy="387544"/>
            </a:xfrm>
            <a:prstGeom prst="rect">
              <a:avLst/>
            </a:prstGeom>
          </p:spPr>
        </p:pic>
        <p:sp>
          <p:nvSpPr>
            <p:cNvPr id="93" name="object 93"/>
            <p:cNvSpPr/>
            <p:nvPr/>
          </p:nvSpPr>
          <p:spPr>
            <a:xfrm>
              <a:off x="5140137" y="6845180"/>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433FF"/>
              </a:solidFill>
            </a:ln>
          </p:spPr>
          <p:txBody>
            <a:bodyPr wrap="square" lIns="0" tIns="0" rIns="0" bIns="0" rtlCol="0"/>
            <a:lstStyle/>
            <a:p>
              <a:endParaRPr sz="1266"/>
            </a:p>
          </p:txBody>
        </p:sp>
      </p:grpSp>
      <p:grpSp>
        <p:nvGrpSpPr>
          <p:cNvPr id="94" name="object 94"/>
          <p:cNvGrpSpPr/>
          <p:nvPr/>
        </p:nvGrpSpPr>
        <p:grpSpPr>
          <a:xfrm>
            <a:off x="1707765" y="2030104"/>
            <a:ext cx="6151215" cy="2614166"/>
            <a:chOff x="2428821" y="2887259"/>
            <a:chExt cx="8748395" cy="3717925"/>
          </a:xfrm>
        </p:grpSpPr>
        <p:pic>
          <p:nvPicPr>
            <p:cNvPr id="95" name="object 95"/>
            <p:cNvPicPr/>
            <p:nvPr/>
          </p:nvPicPr>
          <p:blipFill>
            <a:blip r:embed="rId26" cstate="print"/>
            <a:stretch>
              <a:fillRect/>
            </a:stretch>
          </p:blipFill>
          <p:spPr>
            <a:xfrm>
              <a:off x="8712349" y="5418179"/>
              <a:ext cx="387544" cy="387544"/>
            </a:xfrm>
            <a:prstGeom prst="rect">
              <a:avLst/>
            </a:prstGeom>
          </p:spPr>
        </p:pic>
        <p:sp>
          <p:nvSpPr>
            <p:cNvPr id="96" name="object 96"/>
            <p:cNvSpPr/>
            <p:nvPr/>
          </p:nvSpPr>
          <p:spPr>
            <a:xfrm>
              <a:off x="8788773" y="5468410"/>
              <a:ext cx="236220" cy="236220"/>
            </a:xfrm>
            <a:custGeom>
              <a:avLst/>
              <a:gdLst/>
              <a:ahLst/>
              <a:cxnLst/>
              <a:rect l="l" t="t" r="r" b="b"/>
              <a:pathLst>
                <a:path w="236220" h="236220">
                  <a:moveTo>
                    <a:pt x="0" y="118003"/>
                  </a:moveTo>
                  <a:lnTo>
                    <a:pt x="9273" y="72071"/>
                  </a:lnTo>
                  <a:lnTo>
                    <a:pt x="34562" y="34562"/>
                  </a:lnTo>
                  <a:lnTo>
                    <a:pt x="72071" y="9273"/>
                  </a:lnTo>
                  <a:lnTo>
                    <a:pt x="118003" y="0"/>
                  </a:lnTo>
                  <a:lnTo>
                    <a:pt x="163935" y="9273"/>
                  </a:lnTo>
                  <a:lnTo>
                    <a:pt x="201444" y="34562"/>
                  </a:lnTo>
                  <a:lnTo>
                    <a:pt x="226733" y="72071"/>
                  </a:lnTo>
                  <a:lnTo>
                    <a:pt x="236006" y="118003"/>
                  </a:lnTo>
                  <a:lnTo>
                    <a:pt x="226733" y="163935"/>
                  </a:lnTo>
                  <a:lnTo>
                    <a:pt x="201444" y="201444"/>
                  </a:lnTo>
                  <a:lnTo>
                    <a:pt x="163935" y="226733"/>
                  </a:lnTo>
                  <a:lnTo>
                    <a:pt x="118003" y="236006"/>
                  </a:lnTo>
                  <a:lnTo>
                    <a:pt x="72071" y="226733"/>
                  </a:lnTo>
                  <a:lnTo>
                    <a:pt x="34562" y="201444"/>
                  </a:lnTo>
                  <a:lnTo>
                    <a:pt x="9273" y="163935"/>
                  </a:lnTo>
                  <a:lnTo>
                    <a:pt x="0" y="118003"/>
                  </a:lnTo>
                  <a:close/>
                </a:path>
              </a:pathLst>
            </a:custGeom>
            <a:ln w="31803">
              <a:solidFill>
                <a:srgbClr val="0433FF"/>
              </a:solidFill>
            </a:ln>
          </p:spPr>
          <p:txBody>
            <a:bodyPr wrap="square" lIns="0" tIns="0" rIns="0" bIns="0" rtlCol="0"/>
            <a:lstStyle/>
            <a:p>
              <a:endParaRPr sz="1266"/>
            </a:p>
          </p:txBody>
        </p:sp>
        <p:sp>
          <p:nvSpPr>
            <p:cNvPr id="97" name="object 97"/>
            <p:cNvSpPr/>
            <p:nvPr/>
          </p:nvSpPr>
          <p:spPr>
            <a:xfrm>
              <a:off x="2441147" y="2899585"/>
              <a:ext cx="8723630" cy="3693160"/>
            </a:xfrm>
            <a:custGeom>
              <a:avLst/>
              <a:gdLst/>
              <a:ahLst/>
              <a:cxnLst/>
              <a:rect l="l" t="t" r="r" b="b"/>
              <a:pathLst>
                <a:path w="8723630" h="3693159">
                  <a:moveTo>
                    <a:pt x="0" y="3692808"/>
                  </a:moveTo>
                  <a:lnTo>
                    <a:pt x="8723518" y="0"/>
                  </a:lnTo>
                </a:path>
              </a:pathLst>
            </a:custGeom>
            <a:ln w="24652">
              <a:solidFill>
                <a:srgbClr val="000000"/>
              </a:solidFill>
            </a:ln>
          </p:spPr>
          <p:txBody>
            <a:bodyPr wrap="square" lIns="0" tIns="0" rIns="0" bIns="0" rtlCol="0"/>
            <a:lstStyle/>
            <a:p>
              <a:endParaRPr sz="1266"/>
            </a:p>
          </p:txBody>
        </p:sp>
      </p:grpSp>
      <p:sp>
        <p:nvSpPr>
          <p:cNvPr id="98" name="object 98"/>
          <p:cNvSpPr txBox="1"/>
          <p:nvPr/>
        </p:nvSpPr>
        <p:spPr>
          <a:xfrm>
            <a:off x="471818" y="272883"/>
            <a:ext cx="2653010" cy="387259"/>
          </a:xfrm>
          <a:prstGeom prst="rect">
            <a:avLst/>
          </a:prstGeom>
        </p:spPr>
        <p:txBody>
          <a:bodyPr vert="horz" wrap="square" lIns="0" tIns="8483" rIns="0" bIns="0" rtlCol="0">
            <a:spAutoFit/>
          </a:bodyPr>
          <a:lstStyle/>
          <a:p>
            <a:pPr marL="8929">
              <a:spcBef>
                <a:spcPts val="67"/>
              </a:spcBef>
            </a:pPr>
            <a:r>
              <a:rPr sz="2461" dirty="0">
                <a:latin typeface="Calibri" panose="020F0502020204030204" pitchFamily="34" charset="0"/>
                <a:cs typeface="Calibri" panose="020F0502020204030204" pitchFamily="34" charset="0"/>
              </a:rPr>
              <a:t>What’s</a:t>
            </a:r>
            <a:r>
              <a:rPr sz="2461" spc="-56" dirty="0">
                <a:latin typeface="Calibri" panose="020F0502020204030204" pitchFamily="34" charset="0"/>
                <a:cs typeface="Calibri" panose="020F0502020204030204" pitchFamily="34" charset="0"/>
              </a:rPr>
              <a:t> </a:t>
            </a:r>
            <a:r>
              <a:rPr sz="2461" dirty="0">
                <a:latin typeface="Calibri" panose="020F0502020204030204" pitchFamily="34" charset="0"/>
                <a:cs typeface="Calibri" panose="020F0502020204030204" pitchFamily="34" charset="0"/>
              </a:rPr>
              <a:t>the</a:t>
            </a:r>
            <a:r>
              <a:rPr sz="2461" spc="-56" dirty="0">
                <a:latin typeface="Calibri" panose="020F0502020204030204" pitchFamily="34" charset="0"/>
                <a:cs typeface="Calibri" panose="020F0502020204030204" pitchFamily="34" charset="0"/>
              </a:rPr>
              <a:t> </a:t>
            </a:r>
            <a:r>
              <a:rPr sz="2461" dirty="0">
                <a:latin typeface="Calibri" panose="020F0502020204030204" pitchFamily="34" charset="0"/>
                <a:cs typeface="Calibri" panose="020F0502020204030204" pitchFamily="34" charset="0"/>
              </a:rPr>
              <a:t>best</a:t>
            </a:r>
            <a:r>
              <a:rPr sz="2461" spc="-63" dirty="0">
                <a:latin typeface="Calibri" panose="020F0502020204030204" pitchFamily="34" charset="0"/>
                <a:cs typeface="Calibri" panose="020F0502020204030204" pitchFamily="34" charset="0"/>
              </a:rPr>
              <a:t> </a:t>
            </a:r>
            <a:r>
              <a:rPr sz="2461" spc="-18" dirty="0">
                <a:latin typeface="Calibri" panose="020F0502020204030204" pitchFamily="34" charset="0"/>
                <a:cs typeface="Calibri" panose="020F0502020204030204" pitchFamily="34" charset="0"/>
              </a:rPr>
              <a:t>w?</a:t>
            </a:r>
            <a:endParaRPr sz="2461" dirty="0">
              <a:latin typeface="Calibri" panose="020F0502020204030204" pitchFamily="34" charset="0"/>
              <a:cs typeface="Calibri" panose="020F0502020204030204" pitchFamily="34" charset="0"/>
            </a:endParaRPr>
          </a:p>
        </p:txBody>
      </p:sp>
      <p:sp>
        <p:nvSpPr>
          <p:cNvPr id="99" name="object 99"/>
          <p:cNvSpPr txBox="1">
            <a:spLocks noGrp="1"/>
          </p:cNvSpPr>
          <p:nvPr>
            <p:ph type="title"/>
          </p:nvPr>
        </p:nvSpPr>
        <p:spPr>
          <a:xfrm>
            <a:off x="4486176" y="158648"/>
            <a:ext cx="4144714" cy="763630"/>
          </a:xfrm>
          <a:prstGeom prst="rect">
            <a:avLst/>
          </a:prstGeom>
        </p:spPr>
        <p:txBody>
          <a:bodyPr vert="horz" wrap="square" lIns="0" tIns="19645" rIns="0" bIns="0" rtlCol="0" anchor="ctr">
            <a:spAutoFit/>
          </a:bodyPr>
          <a:lstStyle/>
          <a:p>
            <a:pPr marL="8929" marR="3572" indent="25895">
              <a:lnSpc>
                <a:spcPts val="2932"/>
              </a:lnSpc>
              <a:spcBef>
                <a:spcPts val="155"/>
              </a:spcBef>
            </a:pPr>
            <a:r>
              <a:rPr sz="2461" dirty="0"/>
              <a:t>Intuitively,</a:t>
            </a:r>
            <a:r>
              <a:rPr sz="2461" spc="-70" dirty="0"/>
              <a:t> </a:t>
            </a:r>
            <a:r>
              <a:rPr sz="2461" dirty="0">
                <a:latin typeface="Calibri" panose="020F0502020204030204" pitchFamily="34" charset="0"/>
                <a:cs typeface="Calibri" panose="020F0502020204030204" pitchFamily="34" charset="0"/>
              </a:rPr>
              <a:t>the</a:t>
            </a:r>
            <a:r>
              <a:rPr sz="2461" spc="-60" dirty="0">
                <a:latin typeface="Calibri" panose="020F0502020204030204" pitchFamily="34" charset="0"/>
                <a:cs typeface="Calibri" panose="020F0502020204030204" pitchFamily="34" charset="0"/>
              </a:rPr>
              <a:t> </a:t>
            </a:r>
            <a:r>
              <a:rPr sz="2461" dirty="0">
                <a:latin typeface="Calibri" panose="020F0502020204030204" pitchFamily="34" charset="0"/>
                <a:cs typeface="Calibri" panose="020F0502020204030204" pitchFamily="34" charset="0"/>
              </a:rPr>
              <a:t>line</a:t>
            </a:r>
            <a:r>
              <a:rPr sz="2461" spc="-60" dirty="0">
                <a:latin typeface="Calibri" panose="020F0502020204030204" pitchFamily="34" charset="0"/>
                <a:cs typeface="Calibri" panose="020F0502020204030204" pitchFamily="34" charset="0"/>
              </a:rPr>
              <a:t> </a:t>
            </a:r>
            <a:r>
              <a:rPr sz="2461" dirty="0">
                <a:latin typeface="Calibri" panose="020F0502020204030204" pitchFamily="34" charset="0"/>
                <a:cs typeface="Calibri" panose="020F0502020204030204" pitchFamily="34" charset="0"/>
              </a:rPr>
              <a:t>that</a:t>
            </a:r>
            <a:r>
              <a:rPr sz="2461" spc="-60" dirty="0">
                <a:latin typeface="Calibri" panose="020F0502020204030204" pitchFamily="34" charset="0"/>
                <a:cs typeface="Calibri" panose="020F0502020204030204" pitchFamily="34" charset="0"/>
              </a:rPr>
              <a:t> </a:t>
            </a:r>
            <a:r>
              <a:rPr sz="2461" dirty="0">
                <a:latin typeface="Calibri" panose="020F0502020204030204" pitchFamily="34" charset="0"/>
                <a:cs typeface="Calibri" panose="020F0502020204030204" pitchFamily="34" charset="0"/>
              </a:rPr>
              <a:t>is</a:t>
            </a:r>
            <a:r>
              <a:rPr sz="2461" spc="-60" dirty="0">
                <a:latin typeface="Calibri" panose="020F0502020204030204" pitchFamily="34" charset="0"/>
                <a:cs typeface="Calibri" panose="020F0502020204030204" pitchFamily="34" charset="0"/>
              </a:rPr>
              <a:t> </a:t>
            </a:r>
            <a:r>
              <a:rPr sz="2461" spc="-18" dirty="0">
                <a:latin typeface="Calibri" panose="020F0502020204030204" pitchFamily="34" charset="0"/>
                <a:cs typeface="Calibri" panose="020F0502020204030204" pitchFamily="34" charset="0"/>
              </a:rPr>
              <a:t>the </a:t>
            </a:r>
            <a:r>
              <a:rPr sz="2461" dirty="0">
                <a:latin typeface="Calibri" panose="020F0502020204030204" pitchFamily="34" charset="0"/>
                <a:cs typeface="Calibri" panose="020F0502020204030204" pitchFamily="34" charset="0"/>
              </a:rPr>
              <a:t>farthest</a:t>
            </a:r>
            <a:r>
              <a:rPr sz="2461" spc="-63" dirty="0">
                <a:latin typeface="Calibri" panose="020F0502020204030204" pitchFamily="34" charset="0"/>
                <a:cs typeface="Calibri" panose="020F0502020204030204" pitchFamily="34" charset="0"/>
              </a:rPr>
              <a:t> </a:t>
            </a:r>
            <a:r>
              <a:rPr sz="2461" dirty="0">
                <a:latin typeface="Calibri" panose="020F0502020204030204" pitchFamily="34" charset="0"/>
                <a:cs typeface="Calibri" panose="020F0502020204030204" pitchFamily="34" charset="0"/>
              </a:rPr>
              <a:t>from</a:t>
            </a:r>
            <a:r>
              <a:rPr sz="2461" spc="-60" dirty="0">
                <a:latin typeface="Calibri" panose="020F0502020204030204" pitchFamily="34" charset="0"/>
                <a:cs typeface="Calibri" panose="020F0502020204030204" pitchFamily="34" charset="0"/>
              </a:rPr>
              <a:t> </a:t>
            </a:r>
            <a:r>
              <a:rPr sz="2461" dirty="0">
                <a:latin typeface="Calibri" panose="020F0502020204030204" pitchFamily="34" charset="0"/>
                <a:cs typeface="Calibri" panose="020F0502020204030204" pitchFamily="34" charset="0"/>
              </a:rPr>
              <a:t>all</a:t>
            </a:r>
            <a:r>
              <a:rPr sz="2461" spc="-63" dirty="0">
                <a:latin typeface="Calibri" panose="020F0502020204030204" pitchFamily="34" charset="0"/>
                <a:cs typeface="Calibri" panose="020F0502020204030204" pitchFamily="34" charset="0"/>
              </a:rPr>
              <a:t> </a:t>
            </a:r>
            <a:r>
              <a:rPr sz="2461" dirty="0">
                <a:latin typeface="Calibri" panose="020F0502020204030204" pitchFamily="34" charset="0"/>
                <a:cs typeface="Calibri" panose="020F0502020204030204" pitchFamily="34" charset="0"/>
              </a:rPr>
              <a:t>interior</a:t>
            </a:r>
            <a:r>
              <a:rPr sz="2461" spc="-60" dirty="0">
                <a:latin typeface="Calibri" panose="020F0502020204030204" pitchFamily="34" charset="0"/>
                <a:cs typeface="Calibri" panose="020F0502020204030204" pitchFamily="34" charset="0"/>
              </a:rPr>
              <a:t> </a:t>
            </a:r>
            <a:r>
              <a:rPr sz="2461" spc="-7" dirty="0">
                <a:latin typeface="Calibri" panose="020F0502020204030204" pitchFamily="34" charset="0"/>
                <a:cs typeface="Calibri" panose="020F0502020204030204" pitchFamily="34" charset="0"/>
              </a:rPr>
              <a:t>points</a:t>
            </a:r>
            <a:endParaRPr sz="2461" dirty="0">
              <a:latin typeface="Calibri" panose="020F0502020204030204" pitchFamily="34" charset="0"/>
              <a:cs typeface="Calibri" panose="020F0502020204030204" pitchFamily="34" charset="0"/>
            </a:endParaRPr>
          </a:p>
        </p:txBody>
      </p:sp>
      <p:sp>
        <p:nvSpPr>
          <p:cNvPr id="100" name="object 100"/>
          <p:cNvSpPr txBox="1"/>
          <p:nvPr/>
        </p:nvSpPr>
        <p:spPr>
          <a:xfrm>
            <a:off x="2038719" y="5907187"/>
            <a:ext cx="4977408" cy="752359"/>
          </a:xfrm>
          <a:prstGeom prst="rect">
            <a:avLst/>
          </a:prstGeom>
        </p:spPr>
        <p:txBody>
          <a:bodyPr vert="horz" wrap="square" lIns="0" tIns="8483" rIns="0" bIns="0" rtlCol="0">
            <a:spAutoFit/>
          </a:bodyPr>
          <a:lstStyle/>
          <a:p>
            <a:pPr marL="467899">
              <a:lnSpc>
                <a:spcPts val="2942"/>
              </a:lnSpc>
              <a:spcBef>
                <a:spcPts val="67"/>
              </a:spcBef>
            </a:pPr>
            <a:r>
              <a:rPr sz="2461" dirty="0">
                <a:latin typeface="Calibri" panose="020F0502020204030204" pitchFamily="34" charset="0"/>
                <a:cs typeface="Calibri" panose="020F0502020204030204" pitchFamily="34" charset="0"/>
              </a:rPr>
              <a:t>Maximum</a:t>
            </a:r>
            <a:r>
              <a:rPr sz="2461" spc="-116" dirty="0">
                <a:latin typeface="Calibri" panose="020F0502020204030204" pitchFamily="34" charset="0"/>
                <a:cs typeface="Calibri" panose="020F0502020204030204" pitchFamily="34" charset="0"/>
              </a:rPr>
              <a:t> </a:t>
            </a:r>
            <a:r>
              <a:rPr sz="2461" dirty="0">
                <a:latin typeface="Calibri" panose="020F0502020204030204" pitchFamily="34" charset="0"/>
                <a:cs typeface="Calibri" panose="020F0502020204030204" pitchFamily="34" charset="0"/>
              </a:rPr>
              <a:t>Margin</a:t>
            </a:r>
            <a:r>
              <a:rPr sz="2461" spc="-112" dirty="0">
                <a:latin typeface="Calibri" panose="020F0502020204030204" pitchFamily="34" charset="0"/>
                <a:cs typeface="Calibri" panose="020F0502020204030204" pitchFamily="34" charset="0"/>
              </a:rPr>
              <a:t> </a:t>
            </a:r>
            <a:r>
              <a:rPr sz="2461" spc="-7" dirty="0">
                <a:latin typeface="Calibri" panose="020F0502020204030204" pitchFamily="34" charset="0"/>
                <a:cs typeface="Calibri" panose="020F0502020204030204" pitchFamily="34" charset="0"/>
              </a:rPr>
              <a:t>solution:</a:t>
            </a:r>
            <a:endParaRPr sz="2461" dirty="0">
              <a:latin typeface="Calibri" panose="020F0502020204030204" pitchFamily="34" charset="0"/>
              <a:cs typeface="Calibri" panose="020F0502020204030204" pitchFamily="34" charset="0"/>
            </a:endParaRPr>
          </a:p>
          <a:p>
            <a:pPr marL="8929">
              <a:lnSpc>
                <a:spcPts val="2942"/>
              </a:lnSpc>
            </a:pPr>
            <a:r>
              <a:rPr sz="2461" dirty="0">
                <a:latin typeface="Calibri" panose="020F0502020204030204" pitchFamily="34" charset="0"/>
                <a:cs typeface="Calibri" panose="020F0502020204030204" pitchFamily="34" charset="0"/>
              </a:rPr>
              <a:t>most</a:t>
            </a:r>
            <a:r>
              <a:rPr sz="2461" spc="-67" dirty="0">
                <a:latin typeface="Calibri" panose="020F0502020204030204" pitchFamily="34" charset="0"/>
                <a:cs typeface="Calibri" panose="020F0502020204030204" pitchFamily="34" charset="0"/>
              </a:rPr>
              <a:t> </a:t>
            </a:r>
            <a:r>
              <a:rPr sz="2461" dirty="0">
                <a:latin typeface="Calibri" panose="020F0502020204030204" pitchFamily="34" charset="0"/>
                <a:cs typeface="Calibri" panose="020F0502020204030204" pitchFamily="34" charset="0"/>
              </a:rPr>
              <a:t>stable</a:t>
            </a:r>
            <a:r>
              <a:rPr sz="2461" spc="-67" dirty="0">
                <a:latin typeface="Calibri" panose="020F0502020204030204" pitchFamily="34" charset="0"/>
                <a:cs typeface="Calibri" panose="020F0502020204030204" pitchFamily="34" charset="0"/>
              </a:rPr>
              <a:t> </a:t>
            </a:r>
            <a:r>
              <a:rPr sz="2461" dirty="0">
                <a:latin typeface="Calibri" panose="020F0502020204030204" pitchFamily="34" charset="0"/>
                <a:cs typeface="Calibri" panose="020F0502020204030204" pitchFamily="34" charset="0"/>
              </a:rPr>
              <a:t>to</a:t>
            </a:r>
            <a:r>
              <a:rPr sz="2461" spc="-63" dirty="0">
                <a:latin typeface="Calibri" panose="020F0502020204030204" pitchFamily="34" charset="0"/>
                <a:cs typeface="Calibri" panose="020F0502020204030204" pitchFamily="34" charset="0"/>
              </a:rPr>
              <a:t> </a:t>
            </a:r>
            <a:r>
              <a:rPr sz="2461" dirty="0">
                <a:latin typeface="Calibri" panose="020F0502020204030204" pitchFamily="34" charset="0"/>
                <a:cs typeface="Calibri" panose="020F0502020204030204" pitchFamily="34" charset="0"/>
              </a:rPr>
              <a:t>perturbations</a:t>
            </a:r>
            <a:r>
              <a:rPr sz="2461" spc="-67" dirty="0">
                <a:latin typeface="Calibri" panose="020F0502020204030204" pitchFamily="34" charset="0"/>
                <a:cs typeface="Calibri" panose="020F0502020204030204" pitchFamily="34" charset="0"/>
              </a:rPr>
              <a:t> </a:t>
            </a:r>
            <a:r>
              <a:rPr sz="2461" dirty="0">
                <a:latin typeface="Calibri" panose="020F0502020204030204" pitchFamily="34" charset="0"/>
                <a:cs typeface="Calibri" panose="020F0502020204030204" pitchFamily="34" charset="0"/>
              </a:rPr>
              <a:t>of</a:t>
            </a:r>
            <a:r>
              <a:rPr sz="2461" spc="-63" dirty="0">
                <a:latin typeface="Calibri" panose="020F0502020204030204" pitchFamily="34" charset="0"/>
                <a:cs typeface="Calibri" panose="020F0502020204030204" pitchFamily="34" charset="0"/>
              </a:rPr>
              <a:t> </a:t>
            </a:r>
            <a:r>
              <a:rPr sz="2461" spc="-14" dirty="0">
                <a:latin typeface="Calibri" panose="020F0502020204030204" pitchFamily="34" charset="0"/>
                <a:cs typeface="Calibri" panose="020F0502020204030204" pitchFamily="34" charset="0"/>
              </a:rPr>
              <a:t>data</a:t>
            </a:r>
            <a:endParaRPr sz="2461" dirty="0">
              <a:latin typeface="Calibri" panose="020F0502020204030204" pitchFamily="34" charset="0"/>
              <a:cs typeface="Calibri" panose="020F050202020403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82345"/>
            <a:ext cx="7643366" cy="6675834"/>
            <a:chOff x="0" y="259335"/>
            <a:chExt cx="10870565" cy="9494520"/>
          </a:xfrm>
        </p:grpSpPr>
        <p:pic>
          <p:nvPicPr>
            <p:cNvPr id="3" name="object 3"/>
            <p:cNvPicPr/>
            <p:nvPr/>
          </p:nvPicPr>
          <p:blipFill>
            <a:blip r:embed="rId2" cstate="print"/>
            <a:stretch>
              <a:fillRect/>
            </a:stretch>
          </p:blipFill>
          <p:spPr>
            <a:xfrm>
              <a:off x="0" y="259335"/>
              <a:ext cx="10081944" cy="9494264"/>
            </a:xfrm>
            <a:prstGeom prst="rect">
              <a:avLst/>
            </a:prstGeom>
          </p:spPr>
        </p:pic>
        <p:sp>
          <p:nvSpPr>
            <p:cNvPr id="4" name="object 4"/>
            <p:cNvSpPr/>
            <p:nvPr/>
          </p:nvSpPr>
          <p:spPr>
            <a:xfrm>
              <a:off x="0" y="1459153"/>
              <a:ext cx="10870565" cy="8295005"/>
            </a:xfrm>
            <a:custGeom>
              <a:avLst/>
              <a:gdLst/>
              <a:ahLst/>
              <a:cxnLst/>
              <a:rect l="l" t="t" r="r" b="b"/>
              <a:pathLst>
                <a:path w="10870565" h="8295005">
                  <a:moveTo>
                    <a:pt x="10870286" y="6550634"/>
                  </a:moveTo>
                  <a:lnTo>
                    <a:pt x="10189413" y="5171249"/>
                  </a:lnTo>
                  <a:lnTo>
                    <a:pt x="4475937" y="7991424"/>
                  </a:lnTo>
                  <a:lnTo>
                    <a:pt x="973721" y="6225667"/>
                  </a:lnTo>
                  <a:lnTo>
                    <a:pt x="973721" y="0"/>
                  </a:lnTo>
                  <a:lnTo>
                    <a:pt x="0" y="0"/>
                  </a:lnTo>
                  <a:lnTo>
                    <a:pt x="0" y="5734723"/>
                  </a:lnTo>
                  <a:lnTo>
                    <a:pt x="0" y="7124700"/>
                  </a:lnTo>
                  <a:lnTo>
                    <a:pt x="0" y="7457465"/>
                  </a:lnTo>
                  <a:lnTo>
                    <a:pt x="1660080" y="8294446"/>
                  </a:lnTo>
                  <a:lnTo>
                    <a:pt x="3862032" y="8294446"/>
                  </a:lnTo>
                  <a:lnTo>
                    <a:pt x="5076964" y="8294446"/>
                  </a:lnTo>
                  <a:lnTo>
                    <a:pt x="7337450" y="8294446"/>
                  </a:lnTo>
                  <a:lnTo>
                    <a:pt x="10870286" y="6550634"/>
                  </a:lnTo>
                  <a:close/>
                </a:path>
              </a:pathLst>
            </a:custGeom>
            <a:solidFill>
              <a:srgbClr val="FFFFFF"/>
            </a:solidFill>
          </p:spPr>
          <p:txBody>
            <a:bodyPr wrap="square" lIns="0" tIns="0" rIns="0" bIns="0" rtlCol="0"/>
            <a:lstStyle/>
            <a:p>
              <a:endParaRPr sz="1266"/>
            </a:p>
          </p:txBody>
        </p:sp>
      </p:grpSp>
      <p:sp>
        <p:nvSpPr>
          <p:cNvPr id="5" name="object 5"/>
          <p:cNvSpPr txBox="1"/>
          <p:nvPr/>
        </p:nvSpPr>
        <p:spPr>
          <a:xfrm>
            <a:off x="283003" y="241816"/>
            <a:ext cx="2608808" cy="398483"/>
          </a:xfrm>
          <a:prstGeom prst="rect">
            <a:avLst/>
          </a:prstGeom>
        </p:spPr>
        <p:txBody>
          <a:bodyPr vert="horz" wrap="square" lIns="0" tIns="8930" rIns="0" bIns="0" rtlCol="0">
            <a:spAutoFit/>
          </a:bodyPr>
          <a:lstStyle/>
          <a:p>
            <a:pPr marL="8929">
              <a:spcBef>
                <a:spcPts val="70"/>
              </a:spcBef>
              <a:tabLst>
                <a:tab pos="1348335" algn="l"/>
              </a:tabLst>
            </a:pPr>
            <a:r>
              <a:rPr sz="2531" spc="-7" dirty="0">
                <a:latin typeface="Calibri" panose="020F0502020204030204" pitchFamily="34" charset="0"/>
                <a:cs typeface="Calibri" panose="020F0502020204030204" pitchFamily="34" charset="0"/>
              </a:rPr>
              <a:t>Gradient</a:t>
            </a:r>
            <a:r>
              <a:rPr lang="en-US" sz="2531" spc="-7"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descent:</a:t>
            </a:r>
            <a:endParaRPr sz="2531" dirty="0">
              <a:latin typeface="Calibri" panose="020F0502020204030204" pitchFamily="34" charset="0"/>
              <a:cs typeface="Calibri" panose="020F0502020204030204" pitchFamily="34" charset="0"/>
            </a:endParaRPr>
          </a:p>
        </p:txBody>
      </p:sp>
      <p:grpSp>
        <p:nvGrpSpPr>
          <p:cNvPr id="6" name="object 6"/>
          <p:cNvGrpSpPr/>
          <p:nvPr/>
        </p:nvGrpSpPr>
        <p:grpSpPr>
          <a:xfrm>
            <a:off x="1232297" y="885111"/>
            <a:ext cx="7584877" cy="5657850"/>
            <a:chOff x="1752600" y="1258824"/>
            <a:chExt cx="10787380" cy="8046720"/>
          </a:xfrm>
        </p:grpSpPr>
        <p:pic>
          <p:nvPicPr>
            <p:cNvPr id="7" name="object 7"/>
            <p:cNvPicPr/>
            <p:nvPr/>
          </p:nvPicPr>
          <p:blipFill>
            <a:blip r:embed="rId3" cstate="print"/>
            <a:stretch>
              <a:fillRect/>
            </a:stretch>
          </p:blipFill>
          <p:spPr>
            <a:xfrm>
              <a:off x="5300471" y="2087880"/>
              <a:ext cx="670560" cy="1008887"/>
            </a:xfrm>
            <a:prstGeom prst="rect">
              <a:avLst/>
            </a:prstGeom>
          </p:spPr>
        </p:pic>
        <p:sp>
          <p:nvSpPr>
            <p:cNvPr id="8" name="object 8"/>
            <p:cNvSpPr/>
            <p:nvPr/>
          </p:nvSpPr>
          <p:spPr>
            <a:xfrm>
              <a:off x="5530371" y="2102429"/>
              <a:ext cx="400685" cy="736600"/>
            </a:xfrm>
            <a:custGeom>
              <a:avLst/>
              <a:gdLst/>
              <a:ahLst/>
              <a:cxnLst/>
              <a:rect l="l" t="t" r="r" b="b"/>
              <a:pathLst>
                <a:path w="400685" h="736600">
                  <a:moveTo>
                    <a:pt x="2578" y="523265"/>
                  </a:moveTo>
                  <a:lnTo>
                    <a:pt x="0" y="736231"/>
                  </a:lnTo>
                  <a:lnTo>
                    <a:pt x="134506" y="637882"/>
                  </a:lnTo>
                  <a:lnTo>
                    <a:pt x="86385" y="637882"/>
                  </a:lnTo>
                  <a:lnTo>
                    <a:pt x="29933" y="608799"/>
                  </a:lnTo>
                  <a:lnTo>
                    <a:pt x="39633" y="589976"/>
                  </a:lnTo>
                  <a:lnTo>
                    <a:pt x="2578" y="523265"/>
                  </a:lnTo>
                  <a:close/>
                </a:path>
                <a:path w="400685" h="736600">
                  <a:moveTo>
                    <a:pt x="96078" y="619070"/>
                  </a:moveTo>
                  <a:lnTo>
                    <a:pt x="58166" y="623341"/>
                  </a:lnTo>
                  <a:lnTo>
                    <a:pt x="86385" y="637882"/>
                  </a:lnTo>
                  <a:lnTo>
                    <a:pt x="96078" y="619070"/>
                  </a:lnTo>
                  <a:close/>
                </a:path>
                <a:path w="400685" h="736600">
                  <a:moveTo>
                    <a:pt x="171919" y="610527"/>
                  </a:moveTo>
                  <a:lnTo>
                    <a:pt x="96078" y="619070"/>
                  </a:lnTo>
                  <a:lnTo>
                    <a:pt x="86385" y="637882"/>
                  </a:lnTo>
                  <a:lnTo>
                    <a:pt x="134506" y="637882"/>
                  </a:lnTo>
                  <a:lnTo>
                    <a:pt x="171919" y="610527"/>
                  </a:lnTo>
                  <a:close/>
                </a:path>
                <a:path w="400685" h="736600">
                  <a:moveTo>
                    <a:pt x="39633" y="589976"/>
                  </a:moveTo>
                  <a:lnTo>
                    <a:pt x="29933" y="608799"/>
                  </a:lnTo>
                  <a:lnTo>
                    <a:pt x="58159" y="623341"/>
                  </a:lnTo>
                  <a:lnTo>
                    <a:pt x="39633" y="589976"/>
                  </a:lnTo>
                  <a:close/>
                </a:path>
                <a:path w="400685" h="736600">
                  <a:moveTo>
                    <a:pt x="343623" y="0"/>
                  </a:moveTo>
                  <a:lnTo>
                    <a:pt x="39633" y="589976"/>
                  </a:lnTo>
                  <a:lnTo>
                    <a:pt x="58166" y="623341"/>
                  </a:lnTo>
                  <a:lnTo>
                    <a:pt x="96078" y="619070"/>
                  </a:lnTo>
                  <a:lnTo>
                    <a:pt x="400075" y="29082"/>
                  </a:lnTo>
                  <a:lnTo>
                    <a:pt x="343623" y="0"/>
                  </a:lnTo>
                  <a:close/>
                </a:path>
              </a:pathLst>
            </a:custGeom>
            <a:solidFill>
              <a:srgbClr val="FFFB00"/>
            </a:solidFill>
          </p:spPr>
          <p:txBody>
            <a:bodyPr wrap="square" lIns="0" tIns="0" rIns="0" bIns="0" rtlCol="0"/>
            <a:lstStyle/>
            <a:p>
              <a:endParaRPr sz="1266"/>
            </a:p>
          </p:txBody>
        </p:sp>
        <p:pic>
          <p:nvPicPr>
            <p:cNvPr id="9" name="object 9"/>
            <p:cNvPicPr/>
            <p:nvPr/>
          </p:nvPicPr>
          <p:blipFill>
            <a:blip r:embed="rId4" cstate="print"/>
            <a:stretch>
              <a:fillRect/>
            </a:stretch>
          </p:blipFill>
          <p:spPr>
            <a:xfrm>
              <a:off x="5260847" y="6888480"/>
              <a:ext cx="661415" cy="463295"/>
            </a:xfrm>
            <a:prstGeom prst="rect">
              <a:avLst/>
            </a:prstGeom>
          </p:spPr>
        </p:pic>
        <p:sp>
          <p:nvSpPr>
            <p:cNvPr id="10" name="object 10"/>
            <p:cNvSpPr/>
            <p:nvPr/>
          </p:nvSpPr>
          <p:spPr>
            <a:xfrm>
              <a:off x="5493340" y="6911811"/>
              <a:ext cx="388620" cy="199390"/>
            </a:xfrm>
            <a:custGeom>
              <a:avLst/>
              <a:gdLst/>
              <a:ahLst/>
              <a:cxnLst/>
              <a:rect l="l" t="t" r="r" b="b"/>
              <a:pathLst>
                <a:path w="388620" h="199390">
                  <a:moveTo>
                    <a:pt x="140563" y="22478"/>
                  </a:moveTo>
                  <a:lnTo>
                    <a:pt x="0" y="182486"/>
                  </a:lnTo>
                  <a:lnTo>
                    <a:pt x="212343" y="198945"/>
                  </a:lnTo>
                  <a:lnTo>
                    <a:pt x="160952" y="164045"/>
                  </a:lnTo>
                  <a:lnTo>
                    <a:pt x="129603" y="164045"/>
                  </a:lnTo>
                  <a:lnTo>
                    <a:pt x="105676" y="105232"/>
                  </a:lnTo>
                  <a:lnTo>
                    <a:pt x="125279" y="97258"/>
                  </a:lnTo>
                  <a:lnTo>
                    <a:pt x="140563" y="22478"/>
                  </a:lnTo>
                  <a:close/>
                </a:path>
                <a:path w="388620" h="199390">
                  <a:moveTo>
                    <a:pt x="125279" y="97258"/>
                  </a:moveTo>
                  <a:lnTo>
                    <a:pt x="105676" y="105232"/>
                  </a:lnTo>
                  <a:lnTo>
                    <a:pt x="129603" y="164045"/>
                  </a:lnTo>
                  <a:lnTo>
                    <a:pt x="149209" y="156071"/>
                  </a:lnTo>
                  <a:lnTo>
                    <a:pt x="117640" y="134632"/>
                  </a:lnTo>
                  <a:lnTo>
                    <a:pt x="125279" y="97258"/>
                  </a:lnTo>
                  <a:close/>
                </a:path>
                <a:path w="388620" h="199390">
                  <a:moveTo>
                    <a:pt x="149209" y="156071"/>
                  </a:moveTo>
                  <a:lnTo>
                    <a:pt x="129603" y="164045"/>
                  </a:lnTo>
                  <a:lnTo>
                    <a:pt x="160952" y="164045"/>
                  </a:lnTo>
                  <a:lnTo>
                    <a:pt x="149209" y="156071"/>
                  </a:lnTo>
                  <a:close/>
                </a:path>
                <a:path w="388620" h="199390">
                  <a:moveTo>
                    <a:pt x="364375" y="0"/>
                  </a:moveTo>
                  <a:lnTo>
                    <a:pt x="125279" y="97258"/>
                  </a:lnTo>
                  <a:lnTo>
                    <a:pt x="117640" y="134632"/>
                  </a:lnTo>
                  <a:lnTo>
                    <a:pt x="149209" y="156071"/>
                  </a:lnTo>
                  <a:lnTo>
                    <a:pt x="388302" y="58826"/>
                  </a:lnTo>
                  <a:lnTo>
                    <a:pt x="364375" y="0"/>
                  </a:lnTo>
                  <a:close/>
                </a:path>
              </a:pathLst>
            </a:custGeom>
            <a:solidFill>
              <a:srgbClr val="FFFB00"/>
            </a:solidFill>
          </p:spPr>
          <p:txBody>
            <a:bodyPr wrap="square" lIns="0" tIns="0" rIns="0" bIns="0" rtlCol="0"/>
            <a:lstStyle/>
            <a:p>
              <a:endParaRPr sz="1266"/>
            </a:p>
          </p:txBody>
        </p:sp>
        <p:pic>
          <p:nvPicPr>
            <p:cNvPr id="11" name="object 11"/>
            <p:cNvPicPr/>
            <p:nvPr/>
          </p:nvPicPr>
          <p:blipFill>
            <a:blip r:embed="rId5" cstate="print"/>
            <a:stretch>
              <a:fillRect/>
            </a:stretch>
          </p:blipFill>
          <p:spPr>
            <a:xfrm>
              <a:off x="4913376" y="2932175"/>
              <a:ext cx="618744" cy="1170432"/>
            </a:xfrm>
            <a:prstGeom prst="rect">
              <a:avLst/>
            </a:prstGeom>
          </p:spPr>
        </p:pic>
        <p:sp>
          <p:nvSpPr>
            <p:cNvPr id="12" name="object 12"/>
            <p:cNvSpPr/>
            <p:nvPr/>
          </p:nvSpPr>
          <p:spPr>
            <a:xfrm>
              <a:off x="5119485" y="2946471"/>
              <a:ext cx="374650" cy="898525"/>
            </a:xfrm>
            <a:custGeom>
              <a:avLst/>
              <a:gdLst/>
              <a:ahLst/>
              <a:cxnLst/>
              <a:rect l="l" t="t" r="r" b="b"/>
              <a:pathLst>
                <a:path w="374650" h="898525">
                  <a:moveTo>
                    <a:pt x="0" y="686676"/>
                  </a:moveTo>
                  <a:lnTo>
                    <a:pt x="25184" y="898156"/>
                  </a:lnTo>
                  <a:lnTo>
                    <a:pt x="139160" y="789393"/>
                  </a:lnTo>
                  <a:lnTo>
                    <a:pt x="98031" y="789393"/>
                  </a:lnTo>
                  <a:lnTo>
                    <a:pt x="38277" y="767905"/>
                  </a:lnTo>
                  <a:lnTo>
                    <a:pt x="45434" y="747995"/>
                  </a:lnTo>
                  <a:lnTo>
                    <a:pt x="0" y="686676"/>
                  </a:lnTo>
                  <a:close/>
                </a:path>
                <a:path w="374650" h="898525">
                  <a:moveTo>
                    <a:pt x="105193" y="769471"/>
                  </a:moveTo>
                  <a:lnTo>
                    <a:pt x="68154" y="778649"/>
                  </a:lnTo>
                  <a:lnTo>
                    <a:pt x="98031" y="789393"/>
                  </a:lnTo>
                  <a:lnTo>
                    <a:pt x="105193" y="769471"/>
                  </a:lnTo>
                  <a:close/>
                </a:path>
                <a:path w="374650" h="898525">
                  <a:moveTo>
                    <a:pt x="179273" y="751116"/>
                  </a:moveTo>
                  <a:lnTo>
                    <a:pt x="105193" y="769471"/>
                  </a:lnTo>
                  <a:lnTo>
                    <a:pt x="98031" y="789393"/>
                  </a:lnTo>
                  <a:lnTo>
                    <a:pt x="139160" y="789393"/>
                  </a:lnTo>
                  <a:lnTo>
                    <a:pt x="179273" y="751116"/>
                  </a:lnTo>
                  <a:close/>
                </a:path>
                <a:path w="374650" h="898525">
                  <a:moveTo>
                    <a:pt x="68151" y="778648"/>
                  </a:moveTo>
                  <a:close/>
                </a:path>
                <a:path w="374650" h="898525">
                  <a:moveTo>
                    <a:pt x="314325" y="0"/>
                  </a:moveTo>
                  <a:lnTo>
                    <a:pt x="45434" y="747995"/>
                  </a:lnTo>
                  <a:lnTo>
                    <a:pt x="68160" y="778646"/>
                  </a:lnTo>
                  <a:lnTo>
                    <a:pt x="105193" y="769471"/>
                  </a:lnTo>
                  <a:lnTo>
                    <a:pt x="374078" y="21475"/>
                  </a:lnTo>
                  <a:lnTo>
                    <a:pt x="314325" y="0"/>
                  </a:lnTo>
                  <a:close/>
                </a:path>
                <a:path w="374650" h="898525">
                  <a:moveTo>
                    <a:pt x="45434" y="747995"/>
                  </a:moveTo>
                  <a:lnTo>
                    <a:pt x="38277" y="767905"/>
                  </a:lnTo>
                  <a:lnTo>
                    <a:pt x="68145" y="778646"/>
                  </a:lnTo>
                  <a:lnTo>
                    <a:pt x="45434" y="747995"/>
                  </a:lnTo>
                  <a:close/>
                </a:path>
              </a:pathLst>
            </a:custGeom>
            <a:solidFill>
              <a:srgbClr val="FFFB00"/>
            </a:solidFill>
          </p:spPr>
          <p:txBody>
            <a:bodyPr wrap="square" lIns="0" tIns="0" rIns="0" bIns="0" rtlCol="0"/>
            <a:lstStyle/>
            <a:p>
              <a:endParaRPr sz="1266"/>
            </a:p>
          </p:txBody>
        </p:sp>
        <p:pic>
          <p:nvPicPr>
            <p:cNvPr id="13" name="object 13"/>
            <p:cNvPicPr/>
            <p:nvPr/>
          </p:nvPicPr>
          <p:blipFill>
            <a:blip r:embed="rId6" cstate="print"/>
            <a:stretch>
              <a:fillRect/>
            </a:stretch>
          </p:blipFill>
          <p:spPr>
            <a:xfrm>
              <a:off x="4821935" y="6961632"/>
              <a:ext cx="658367" cy="460248"/>
            </a:xfrm>
            <a:prstGeom prst="rect">
              <a:avLst/>
            </a:prstGeom>
          </p:spPr>
        </p:pic>
        <p:sp>
          <p:nvSpPr>
            <p:cNvPr id="14" name="object 14"/>
            <p:cNvSpPr/>
            <p:nvPr/>
          </p:nvSpPr>
          <p:spPr>
            <a:xfrm>
              <a:off x="5054577" y="7045180"/>
              <a:ext cx="384810" cy="189230"/>
            </a:xfrm>
            <a:custGeom>
              <a:avLst/>
              <a:gdLst/>
              <a:ahLst/>
              <a:cxnLst/>
              <a:rect l="l" t="t" r="r" b="b"/>
              <a:pathLst>
                <a:path w="384810" h="189229">
                  <a:moveTo>
                    <a:pt x="175336" y="0"/>
                  </a:moveTo>
                  <a:lnTo>
                    <a:pt x="0" y="120942"/>
                  </a:lnTo>
                  <a:lnTo>
                    <a:pt x="201942" y="188633"/>
                  </a:lnTo>
                  <a:lnTo>
                    <a:pt x="153793" y="134632"/>
                  </a:lnTo>
                  <a:lnTo>
                    <a:pt x="130200" y="134632"/>
                  </a:lnTo>
                  <a:lnTo>
                    <a:pt x="121323" y="71754"/>
                  </a:lnTo>
                  <a:lnTo>
                    <a:pt x="142279" y="68798"/>
                  </a:lnTo>
                  <a:lnTo>
                    <a:pt x="175336" y="0"/>
                  </a:lnTo>
                  <a:close/>
                </a:path>
                <a:path w="384810" h="189229">
                  <a:moveTo>
                    <a:pt x="125761" y="103194"/>
                  </a:moveTo>
                  <a:lnTo>
                    <a:pt x="130200" y="134632"/>
                  </a:lnTo>
                  <a:lnTo>
                    <a:pt x="151156" y="131675"/>
                  </a:lnTo>
                  <a:lnTo>
                    <a:pt x="125761" y="103194"/>
                  </a:lnTo>
                  <a:close/>
                </a:path>
                <a:path w="384810" h="189229">
                  <a:moveTo>
                    <a:pt x="151156" y="131675"/>
                  </a:moveTo>
                  <a:lnTo>
                    <a:pt x="130200" y="134632"/>
                  </a:lnTo>
                  <a:lnTo>
                    <a:pt x="153793" y="134632"/>
                  </a:lnTo>
                  <a:lnTo>
                    <a:pt x="151156" y="131675"/>
                  </a:lnTo>
                  <a:close/>
                </a:path>
                <a:path w="384810" h="189229">
                  <a:moveTo>
                    <a:pt x="375856" y="35839"/>
                  </a:moveTo>
                  <a:lnTo>
                    <a:pt x="142279" y="68798"/>
                  </a:lnTo>
                  <a:lnTo>
                    <a:pt x="125761" y="103194"/>
                  </a:lnTo>
                  <a:lnTo>
                    <a:pt x="151156" y="131675"/>
                  </a:lnTo>
                  <a:lnTo>
                    <a:pt x="384721" y="98717"/>
                  </a:lnTo>
                  <a:lnTo>
                    <a:pt x="375856" y="35839"/>
                  </a:lnTo>
                  <a:close/>
                </a:path>
                <a:path w="384810" h="189229">
                  <a:moveTo>
                    <a:pt x="142279" y="68798"/>
                  </a:moveTo>
                  <a:lnTo>
                    <a:pt x="121323" y="71754"/>
                  </a:lnTo>
                  <a:lnTo>
                    <a:pt x="125759" y="103178"/>
                  </a:lnTo>
                  <a:lnTo>
                    <a:pt x="142279" y="68798"/>
                  </a:lnTo>
                  <a:close/>
                </a:path>
              </a:pathLst>
            </a:custGeom>
            <a:solidFill>
              <a:srgbClr val="FFFB00"/>
            </a:solidFill>
          </p:spPr>
          <p:txBody>
            <a:bodyPr wrap="square" lIns="0" tIns="0" rIns="0" bIns="0" rtlCol="0"/>
            <a:lstStyle/>
            <a:p>
              <a:endParaRPr sz="1266"/>
            </a:p>
          </p:txBody>
        </p:sp>
        <p:pic>
          <p:nvPicPr>
            <p:cNvPr id="15" name="object 15"/>
            <p:cNvPicPr/>
            <p:nvPr/>
          </p:nvPicPr>
          <p:blipFill>
            <a:blip r:embed="rId7" cstate="print"/>
            <a:stretch>
              <a:fillRect/>
            </a:stretch>
          </p:blipFill>
          <p:spPr>
            <a:xfrm>
              <a:off x="4434839" y="3956303"/>
              <a:ext cx="719327" cy="1048512"/>
            </a:xfrm>
            <a:prstGeom prst="rect">
              <a:avLst/>
            </a:prstGeom>
          </p:spPr>
        </p:pic>
        <p:sp>
          <p:nvSpPr>
            <p:cNvPr id="16" name="object 16"/>
            <p:cNvSpPr/>
            <p:nvPr/>
          </p:nvSpPr>
          <p:spPr>
            <a:xfrm>
              <a:off x="4665414" y="3972019"/>
              <a:ext cx="448309" cy="777240"/>
            </a:xfrm>
            <a:custGeom>
              <a:avLst/>
              <a:gdLst/>
              <a:ahLst/>
              <a:cxnLst/>
              <a:rect l="l" t="t" r="r" b="b"/>
              <a:pathLst>
                <a:path w="448310" h="777239">
                  <a:moveTo>
                    <a:pt x="8648" y="563880"/>
                  </a:moveTo>
                  <a:lnTo>
                    <a:pt x="0" y="776693"/>
                  </a:lnTo>
                  <a:lnTo>
                    <a:pt x="139239" y="680847"/>
                  </a:lnTo>
                  <a:lnTo>
                    <a:pt x="89166" y="680847"/>
                  </a:lnTo>
                  <a:lnTo>
                    <a:pt x="33566" y="650163"/>
                  </a:lnTo>
                  <a:lnTo>
                    <a:pt x="43794" y="631631"/>
                  </a:lnTo>
                  <a:lnTo>
                    <a:pt x="8648" y="563880"/>
                  </a:lnTo>
                  <a:close/>
                </a:path>
                <a:path w="448310" h="777239">
                  <a:moveTo>
                    <a:pt x="99395" y="662313"/>
                  </a:moveTo>
                  <a:lnTo>
                    <a:pt x="61366" y="665505"/>
                  </a:lnTo>
                  <a:lnTo>
                    <a:pt x="89166" y="680847"/>
                  </a:lnTo>
                  <a:lnTo>
                    <a:pt x="99395" y="662313"/>
                  </a:lnTo>
                  <a:close/>
                </a:path>
                <a:path w="448310" h="777239">
                  <a:moveTo>
                    <a:pt x="175437" y="655929"/>
                  </a:moveTo>
                  <a:lnTo>
                    <a:pt x="99395" y="662313"/>
                  </a:lnTo>
                  <a:lnTo>
                    <a:pt x="89166" y="680847"/>
                  </a:lnTo>
                  <a:lnTo>
                    <a:pt x="139239" y="680847"/>
                  </a:lnTo>
                  <a:lnTo>
                    <a:pt x="175437" y="655929"/>
                  </a:lnTo>
                  <a:close/>
                </a:path>
                <a:path w="448310" h="777239">
                  <a:moveTo>
                    <a:pt x="43794" y="631631"/>
                  </a:moveTo>
                  <a:lnTo>
                    <a:pt x="33566" y="650163"/>
                  </a:lnTo>
                  <a:lnTo>
                    <a:pt x="61366" y="665505"/>
                  </a:lnTo>
                  <a:lnTo>
                    <a:pt x="43794" y="631631"/>
                  </a:lnTo>
                  <a:close/>
                </a:path>
                <a:path w="448310" h="777239">
                  <a:moveTo>
                    <a:pt x="392391" y="0"/>
                  </a:moveTo>
                  <a:lnTo>
                    <a:pt x="43794" y="631631"/>
                  </a:lnTo>
                  <a:lnTo>
                    <a:pt x="61366" y="665505"/>
                  </a:lnTo>
                  <a:lnTo>
                    <a:pt x="99395" y="662313"/>
                  </a:lnTo>
                  <a:lnTo>
                    <a:pt x="447992" y="30683"/>
                  </a:lnTo>
                  <a:lnTo>
                    <a:pt x="392391" y="0"/>
                  </a:lnTo>
                  <a:close/>
                </a:path>
              </a:pathLst>
            </a:custGeom>
            <a:solidFill>
              <a:srgbClr val="FFFB00"/>
            </a:solidFill>
          </p:spPr>
          <p:txBody>
            <a:bodyPr wrap="square" lIns="0" tIns="0" rIns="0" bIns="0" rtlCol="0"/>
            <a:lstStyle/>
            <a:p>
              <a:endParaRPr sz="1266"/>
            </a:p>
          </p:txBody>
        </p:sp>
        <p:pic>
          <p:nvPicPr>
            <p:cNvPr id="17" name="object 17"/>
            <p:cNvPicPr/>
            <p:nvPr/>
          </p:nvPicPr>
          <p:blipFill>
            <a:blip r:embed="rId8" cstate="print"/>
            <a:stretch>
              <a:fillRect/>
            </a:stretch>
          </p:blipFill>
          <p:spPr>
            <a:xfrm>
              <a:off x="4383023" y="6964680"/>
              <a:ext cx="652272" cy="460248"/>
            </a:xfrm>
            <a:prstGeom prst="rect">
              <a:avLst/>
            </a:prstGeom>
          </p:spPr>
        </p:pic>
        <p:sp>
          <p:nvSpPr>
            <p:cNvPr id="18" name="object 18"/>
            <p:cNvSpPr/>
            <p:nvPr/>
          </p:nvSpPr>
          <p:spPr>
            <a:xfrm>
              <a:off x="4615007" y="7064834"/>
              <a:ext cx="382270" cy="190500"/>
            </a:xfrm>
            <a:custGeom>
              <a:avLst/>
              <a:gdLst/>
              <a:ahLst/>
              <a:cxnLst/>
              <a:rect l="l" t="t" r="r" b="b"/>
              <a:pathLst>
                <a:path w="382270" h="190500">
                  <a:moveTo>
                    <a:pt x="185546" y="0"/>
                  </a:moveTo>
                  <a:lnTo>
                    <a:pt x="0" y="104559"/>
                  </a:lnTo>
                  <a:lnTo>
                    <a:pt x="194983" y="190271"/>
                  </a:lnTo>
                  <a:lnTo>
                    <a:pt x="150327" y="129984"/>
                  </a:lnTo>
                  <a:lnTo>
                    <a:pt x="128409" y="129984"/>
                  </a:lnTo>
                  <a:lnTo>
                    <a:pt x="125272" y="66573"/>
                  </a:lnTo>
                  <a:lnTo>
                    <a:pt x="146412" y="65525"/>
                  </a:lnTo>
                  <a:lnTo>
                    <a:pt x="185546" y="0"/>
                  </a:lnTo>
                  <a:close/>
                </a:path>
                <a:path w="382270" h="190500">
                  <a:moveTo>
                    <a:pt x="146412" y="65525"/>
                  </a:moveTo>
                  <a:lnTo>
                    <a:pt x="125272" y="66573"/>
                  </a:lnTo>
                  <a:lnTo>
                    <a:pt x="128409" y="129984"/>
                  </a:lnTo>
                  <a:lnTo>
                    <a:pt x="149552" y="128937"/>
                  </a:lnTo>
                  <a:lnTo>
                    <a:pt x="126847" y="98285"/>
                  </a:lnTo>
                  <a:lnTo>
                    <a:pt x="146412" y="65525"/>
                  </a:lnTo>
                  <a:close/>
                </a:path>
                <a:path w="382270" h="190500">
                  <a:moveTo>
                    <a:pt x="149552" y="128937"/>
                  </a:moveTo>
                  <a:lnTo>
                    <a:pt x="128409" y="129984"/>
                  </a:lnTo>
                  <a:lnTo>
                    <a:pt x="150327" y="129984"/>
                  </a:lnTo>
                  <a:lnTo>
                    <a:pt x="149552" y="128937"/>
                  </a:lnTo>
                  <a:close/>
                </a:path>
                <a:path w="382270" h="190500">
                  <a:moveTo>
                    <a:pt x="378713" y="54013"/>
                  </a:moveTo>
                  <a:lnTo>
                    <a:pt x="146412" y="65525"/>
                  </a:lnTo>
                  <a:lnTo>
                    <a:pt x="126847" y="98285"/>
                  </a:lnTo>
                  <a:lnTo>
                    <a:pt x="149552" y="128937"/>
                  </a:lnTo>
                  <a:lnTo>
                    <a:pt x="381850" y="117436"/>
                  </a:lnTo>
                  <a:lnTo>
                    <a:pt x="378713" y="54013"/>
                  </a:lnTo>
                  <a:close/>
                </a:path>
              </a:pathLst>
            </a:custGeom>
            <a:solidFill>
              <a:srgbClr val="FFFB00"/>
            </a:solidFill>
          </p:spPr>
          <p:txBody>
            <a:bodyPr wrap="square" lIns="0" tIns="0" rIns="0" bIns="0" rtlCol="0"/>
            <a:lstStyle/>
            <a:p>
              <a:endParaRPr sz="1266"/>
            </a:p>
          </p:txBody>
        </p:sp>
        <p:pic>
          <p:nvPicPr>
            <p:cNvPr id="19" name="object 19"/>
            <p:cNvPicPr/>
            <p:nvPr/>
          </p:nvPicPr>
          <p:blipFill>
            <a:blip r:embed="rId9" cstate="print"/>
            <a:stretch>
              <a:fillRect/>
            </a:stretch>
          </p:blipFill>
          <p:spPr>
            <a:xfrm>
              <a:off x="8443155" y="8270951"/>
              <a:ext cx="3857467" cy="605637"/>
            </a:xfrm>
            <a:prstGeom prst="rect">
              <a:avLst/>
            </a:prstGeom>
          </p:spPr>
        </p:pic>
        <p:pic>
          <p:nvPicPr>
            <p:cNvPr id="20" name="object 20"/>
            <p:cNvPicPr/>
            <p:nvPr/>
          </p:nvPicPr>
          <p:blipFill>
            <a:blip r:embed="rId10" cstate="print"/>
            <a:stretch>
              <a:fillRect/>
            </a:stretch>
          </p:blipFill>
          <p:spPr>
            <a:xfrm>
              <a:off x="1752600" y="2462784"/>
              <a:ext cx="1706879" cy="893063"/>
            </a:xfrm>
            <a:prstGeom prst="rect">
              <a:avLst/>
            </a:prstGeom>
          </p:spPr>
        </p:pic>
        <p:pic>
          <p:nvPicPr>
            <p:cNvPr id="21" name="object 21"/>
            <p:cNvPicPr/>
            <p:nvPr/>
          </p:nvPicPr>
          <p:blipFill>
            <a:blip r:embed="rId11" cstate="print"/>
            <a:stretch>
              <a:fillRect/>
            </a:stretch>
          </p:blipFill>
          <p:spPr>
            <a:xfrm>
              <a:off x="1793483" y="2477339"/>
              <a:ext cx="1625978" cy="812989"/>
            </a:xfrm>
            <a:prstGeom prst="rect">
              <a:avLst/>
            </a:prstGeom>
          </p:spPr>
        </p:pic>
        <p:pic>
          <p:nvPicPr>
            <p:cNvPr id="22" name="object 22"/>
            <p:cNvPicPr/>
            <p:nvPr/>
          </p:nvPicPr>
          <p:blipFill>
            <a:blip r:embed="rId12" cstate="print"/>
            <a:stretch>
              <a:fillRect/>
            </a:stretch>
          </p:blipFill>
          <p:spPr>
            <a:xfrm>
              <a:off x="5922264" y="2279904"/>
              <a:ext cx="1039367" cy="621792"/>
            </a:xfrm>
            <a:prstGeom prst="rect">
              <a:avLst/>
            </a:prstGeom>
          </p:spPr>
        </p:pic>
        <p:pic>
          <p:nvPicPr>
            <p:cNvPr id="23" name="object 23"/>
            <p:cNvPicPr/>
            <p:nvPr/>
          </p:nvPicPr>
          <p:blipFill>
            <a:blip r:embed="rId13" cstate="print"/>
            <a:stretch>
              <a:fillRect/>
            </a:stretch>
          </p:blipFill>
          <p:spPr>
            <a:xfrm>
              <a:off x="5961938" y="2295118"/>
              <a:ext cx="960941" cy="540524"/>
            </a:xfrm>
            <a:prstGeom prst="rect">
              <a:avLst/>
            </a:prstGeom>
          </p:spPr>
        </p:pic>
        <p:pic>
          <p:nvPicPr>
            <p:cNvPr id="24" name="object 24"/>
            <p:cNvPicPr/>
            <p:nvPr/>
          </p:nvPicPr>
          <p:blipFill>
            <a:blip r:embed="rId14" cstate="print"/>
            <a:stretch>
              <a:fillRect/>
            </a:stretch>
          </p:blipFill>
          <p:spPr>
            <a:xfrm>
              <a:off x="4285488" y="2801112"/>
              <a:ext cx="1039367" cy="618744"/>
            </a:xfrm>
            <a:prstGeom prst="rect">
              <a:avLst/>
            </a:prstGeom>
          </p:spPr>
        </p:pic>
        <p:pic>
          <p:nvPicPr>
            <p:cNvPr id="25" name="object 25"/>
            <p:cNvPicPr/>
            <p:nvPr/>
          </p:nvPicPr>
          <p:blipFill>
            <a:blip r:embed="rId13" cstate="print"/>
            <a:stretch>
              <a:fillRect/>
            </a:stretch>
          </p:blipFill>
          <p:spPr>
            <a:xfrm>
              <a:off x="4325461" y="2813977"/>
              <a:ext cx="960946" cy="540524"/>
            </a:xfrm>
            <a:prstGeom prst="rect">
              <a:avLst/>
            </a:prstGeom>
          </p:spPr>
        </p:pic>
        <p:pic>
          <p:nvPicPr>
            <p:cNvPr id="26" name="object 26"/>
            <p:cNvPicPr/>
            <p:nvPr/>
          </p:nvPicPr>
          <p:blipFill>
            <a:blip r:embed="rId15" cstate="print"/>
            <a:stretch>
              <a:fillRect/>
            </a:stretch>
          </p:blipFill>
          <p:spPr>
            <a:xfrm>
              <a:off x="3681983" y="3813047"/>
              <a:ext cx="1155191" cy="685800"/>
            </a:xfrm>
            <a:prstGeom prst="rect">
              <a:avLst/>
            </a:prstGeom>
          </p:spPr>
        </p:pic>
        <p:pic>
          <p:nvPicPr>
            <p:cNvPr id="27" name="object 27"/>
            <p:cNvPicPr/>
            <p:nvPr/>
          </p:nvPicPr>
          <p:blipFill>
            <a:blip r:embed="rId13" cstate="print"/>
            <a:stretch>
              <a:fillRect/>
            </a:stretch>
          </p:blipFill>
          <p:spPr>
            <a:xfrm>
              <a:off x="3720592" y="3828707"/>
              <a:ext cx="1077740" cy="606229"/>
            </a:xfrm>
            <a:prstGeom prst="rect">
              <a:avLst/>
            </a:prstGeom>
          </p:spPr>
        </p:pic>
        <p:pic>
          <p:nvPicPr>
            <p:cNvPr id="28" name="object 28"/>
            <p:cNvPicPr/>
            <p:nvPr/>
          </p:nvPicPr>
          <p:blipFill>
            <a:blip r:embed="rId16" cstate="print"/>
            <a:stretch>
              <a:fillRect/>
            </a:stretch>
          </p:blipFill>
          <p:spPr>
            <a:xfrm>
              <a:off x="5833871" y="1258824"/>
              <a:ext cx="886968" cy="685800"/>
            </a:xfrm>
            <a:prstGeom prst="rect">
              <a:avLst/>
            </a:prstGeom>
          </p:spPr>
        </p:pic>
        <p:pic>
          <p:nvPicPr>
            <p:cNvPr id="29" name="object 29"/>
            <p:cNvPicPr/>
            <p:nvPr/>
          </p:nvPicPr>
          <p:blipFill>
            <a:blip r:embed="rId17" cstate="print"/>
            <a:stretch>
              <a:fillRect/>
            </a:stretch>
          </p:blipFill>
          <p:spPr>
            <a:xfrm>
              <a:off x="5872231" y="1272568"/>
              <a:ext cx="807509" cy="605632"/>
            </a:xfrm>
            <a:prstGeom prst="rect">
              <a:avLst/>
            </a:prstGeom>
          </p:spPr>
        </p:pic>
        <p:pic>
          <p:nvPicPr>
            <p:cNvPr id="30" name="object 30"/>
            <p:cNvPicPr/>
            <p:nvPr/>
          </p:nvPicPr>
          <p:blipFill>
            <a:blip r:embed="rId18" cstate="print"/>
            <a:stretch>
              <a:fillRect/>
            </a:stretch>
          </p:blipFill>
          <p:spPr>
            <a:xfrm>
              <a:off x="8040623" y="7891271"/>
              <a:ext cx="4498848" cy="1414271"/>
            </a:xfrm>
            <a:prstGeom prst="rect">
              <a:avLst/>
            </a:prstGeom>
          </p:spPr>
        </p:pic>
        <p:sp>
          <p:nvSpPr>
            <p:cNvPr id="31" name="object 31"/>
            <p:cNvSpPr/>
            <p:nvPr/>
          </p:nvSpPr>
          <p:spPr>
            <a:xfrm>
              <a:off x="8113208" y="7938762"/>
              <a:ext cx="4353560" cy="1269365"/>
            </a:xfrm>
            <a:custGeom>
              <a:avLst/>
              <a:gdLst/>
              <a:ahLst/>
              <a:cxnLst/>
              <a:rect l="l" t="t" r="r" b="b"/>
              <a:pathLst>
                <a:path w="4353559" h="1269365">
                  <a:moveTo>
                    <a:pt x="0" y="0"/>
                  </a:moveTo>
                  <a:lnTo>
                    <a:pt x="4353046" y="0"/>
                  </a:lnTo>
                  <a:lnTo>
                    <a:pt x="4353046" y="1269353"/>
                  </a:lnTo>
                  <a:lnTo>
                    <a:pt x="0" y="1269353"/>
                  </a:lnTo>
                  <a:lnTo>
                    <a:pt x="0" y="0"/>
                  </a:lnTo>
                  <a:close/>
                </a:path>
              </a:pathLst>
            </a:custGeom>
            <a:ln w="32751">
              <a:solidFill>
                <a:srgbClr val="000000"/>
              </a:solidFill>
            </a:ln>
          </p:spPr>
          <p:txBody>
            <a:bodyPr wrap="square" lIns="0" tIns="0" rIns="0" bIns="0" rtlCol="0"/>
            <a:lstStyle/>
            <a:p>
              <a:endParaRPr sz="1266"/>
            </a:p>
          </p:txBody>
        </p:sp>
      </p:grpSp>
      <p:sp>
        <p:nvSpPr>
          <p:cNvPr id="32" name="object 32"/>
          <p:cNvSpPr txBox="1"/>
          <p:nvPr/>
        </p:nvSpPr>
        <p:spPr>
          <a:xfrm>
            <a:off x="6416174" y="5031700"/>
            <a:ext cx="1750665" cy="398483"/>
          </a:xfrm>
          <a:prstGeom prst="rect">
            <a:avLst/>
          </a:prstGeom>
        </p:spPr>
        <p:txBody>
          <a:bodyPr vert="horz" wrap="square" lIns="0" tIns="8930" rIns="0" bIns="0" rtlCol="0">
            <a:spAutoFit/>
          </a:bodyPr>
          <a:lstStyle/>
          <a:p>
            <a:pPr marL="8929">
              <a:spcBef>
                <a:spcPts val="70"/>
              </a:spcBef>
            </a:pPr>
            <a:r>
              <a:rPr sz="2531" dirty="0">
                <a:latin typeface="Calibri" panose="020F0502020204030204" pitchFamily="34" charset="0"/>
                <a:cs typeface="Calibri" panose="020F0502020204030204" pitchFamily="34" charset="0"/>
              </a:rPr>
              <a:t>update</a:t>
            </a:r>
            <a:r>
              <a:rPr sz="2531" spc="-14" dirty="0">
                <a:latin typeface="Calibri" panose="020F0502020204030204" pitchFamily="34" charset="0"/>
                <a:cs typeface="Calibri" panose="020F0502020204030204" pitchFamily="34" charset="0"/>
              </a:rPr>
              <a:t> rule:</a:t>
            </a:r>
            <a:endParaRPr sz="2531" dirty="0">
              <a:latin typeface="Calibri" panose="020F0502020204030204" pitchFamily="34" charset="0"/>
              <a:cs typeface="Calibri" panose="020F050202020403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Local Minima</a:t>
            </a:r>
            <a:endParaRPr lang="zh-TW" altLang="en-US" dirty="0"/>
          </a:p>
        </p:txBody>
      </p:sp>
      <p:sp>
        <p:nvSpPr>
          <p:cNvPr id="3" name="內容版面配置區 2"/>
          <p:cNvSpPr>
            <a:spLocks noGrp="1"/>
          </p:cNvSpPr>
          <p:nvPr>
            <p:ph idx="1"/>
          </p:nvPr>
        </p:nvSpPr>
        <p:spPr>
          <a:xfrm>
            <a:off x="546014" y="1592508"/>
            <a:ext cx="7886700" cy="4351338"/>
          </a:xfrm>
        </p:spPr>
        <p:txBody>
          <a:bodyPr/>
          <a:lstStyle/>
          <a:p>
            <a:r>
              <a:rPr lang="en-US" altLang="zh-TW" dirty="0"/>
              <a:t>Gradient descent never guarantee global minima </a:t>
            </a:r>
            <a:endParaRPr lang="zh-TW" altLang="en-US" dirty="0"/>
          </a:p>
        </p:txBody>
      </p:sp>
      <p:grpSp>
        <p:nvGrpSpPr>
          <p:cNvPr id="4" name="群組 3"/>
          <p:cNvGrpSpPr/>
          <p:nvPr/>
        </p:nvGrpSpPr>
        <p:grpSpPr>
          <a:xfrm>
            <a:off x="-25018" y="2154236"/>
            <a:ext cx="5417088" cy="4338638"/>
            <a:chOff x="2141628" y="1985961"/>
            <a:chExt cx="5417088" cy="4338638"/>
          </a:xfrm>
        </p:grpSpPr>
        <p:pic>
          <p:nvPicPr>
            <p:cNvPr id="5" name="圖片 4"/>
            <p:cNvPicPr>
              <a:picLocks noChangeAspect="1"/>
            </p:cNvPicPr>
            <p:nvPr/>
          </p:nvPicPr>
          <p:blipFill>
            <a:blip r:embed="rId2"/>
            <a:stretch>
              <a:fillRect/>
            </a:stretch>
          </p:blipFill>
          <p:spPr>
            <a:xfrm>
              <a:off x="2297793" y="1985961"/>
              <a:ext cx="5260923" cy="4338638"/>
            </a:xfrm>
            <a:prstGeom prst="rect">
              <a:avLst/>
            </a:prstGeom>
          </p:spPr>
        </p:pic>
        <mc:AlternateContent xmlns:mc="http://schemas.openxmlformats.org/markup-compatibility/2006" xmlns:a14="http://schemas.microsoft.com/office/drawing/2010/main">
          <mc:Choice Requires="a14">
            <p:sp>
              <p:nvSpPr>
                <p:cNvPr id="6" name="文字方塊 5"/>
                <p:cNvSpPr txBox="1"/>
                <p:nvPr/>
              </p:nvSpPr>
              <p:spPr>
                <a:xfrm>
                  <a:off x="2141628" y="3738534"/>
                  <a:ext cx="3123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𝐶</m:t>
                        </m:r>
                      </m:oMath>
                    </m:oMathPara>
                  </a14:m>
                  <a:endParaRPr lang="zh-TW" altLang="en-US" sz="28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2141628" y="3738534"/>
                  <a:ext cx="312330" cy="430887"/>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3427448" y="5437129"/>
                  <a:ext cx="4932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3427448" y="5437129"/>
                  <a:ext cx="493212" cy="430887"/>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6309167" y="5396258"/>
                  <a:ext cx="5014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2</m:t>
                            </m:r>
                          </m:sub>
                        </m:sSub>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6309167" y="5396258"/>
                  <a:ext cx="501484" cy="430887"/>
                </a:xfrm>
                <a:prstGeom prst="rect">
                  <a:avLst/>
                </a:prstGeom>
                <a:blipFill rotWithShape="0">
                  <a:blip r:embed="rId5"/>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9" name="文字方塊 8"/>
              <p:cNvSpPr txBox="1"/>
              <p:nvPr/>
            </p:nvSpPr>
            <p:spPr>
              <a:xfrm>
                <a:off x="5806937" y="2278885"/>
                <a:ext cx="2510854" cy="954107"/>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TW" sz="2800" dirty="0"/>
                  <a:t>Different initial point </a:t>
                </a:r>
                <a14:m>
                  <m:oMath xmlns:m="http://schemas.openxmlformats.org/officeDocument/2006/math">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0</m:t>
                        </m:r>
                      </m:sup>
                    </m:sSup>
                  </m:oMath>
                </a14:m>
                <a:r>
                  <a:rPr lang="en-US" altLang="zh-TW" sz="2800" dirty="0"/>
                  <a:t>  </a:t>
                </a:r>
                <a:endParaRPr lang="zh-TW" altLang="en-US" sz="28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5806937" y="2278885"/>
                <a:ext cx="2510854" cy="954107"/>
              </a:xfrm>
              <a:prstGeom prst="rect">
                <a:avLst/>
              </a:prstGeom>
              <a:blipFill>
                <a:blip r:embed="rId6"/>
                <a:stretch>
                  <a:fillRect/>
                </a:stretch>
              </a:blipFill>
            </p:spPr>
            <p:txBody>
              <a:bodyPr/>
              <a:lstStyle/>
              <a:p>
                <a:r>
                  <a:rPr lang="en-US">
                    <a:noFill/>
                  </a:rPr>
                  <a:t> </a:t>
                </a:r>
              </a:p>
            </p:txBody>
          </p:sp>
        </mc:Fallback>
      </mc:AlternateContent>
      <p:sp>
        <p:nvSpPr>
          <p:cNvPr id="10" name="文字方塊 9"/>
          <p:cNvSpPr txBox="1"/>
          <p:nvPr/>
        </p:nvSpPr>
        <p:spPr>
          <a:xfrm>
            <a:off x="5392070" y="4060483"/>
            <a:ext cx="3562350"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Reach different minima, so different results</a:t>
            </a:r>
            <a:endParaRPr lang="zh-TW" altLang="en-US" sz="2800" dirty="0"/>
          </a:p>
        </p:txBody>
      </p:sp>
      <p:sp>
        <p:nvSpPr>
          <p:cNvPr id="11" name="向下箭號 10"/>
          <p:cNvSpPr/>
          <p:nvPr/>
        </p:nvSpPr>
        <p:spPr>
          <a:xfrm>
            <a:off x="6678042" y="3369629"/>
            <a:ext cx="641261" cy="53799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矩形 12"/>
          <p:cNvSpPr/>
          <p:nvPr/>
        </p:nvSpPr>
        <p:spPr>
          <a:xfrm>
            <a:off x="4572000" y="5282126"/>
            <a:ext cx="4572000" cy="1323439"/>
          </a:xfrm>
          <a:prstGeom prst="rect">
            <a:avLst/>
          </a:prstGeom>
        </p:spPr>
        <p:txBody>
          <a:bodyPr>
            <a:spAutoFit/>
          </a:bodyPr>
          <a:lstStyle/>
          <a:p>
            <a:pPr lvl="1"/>
            <a:r>
              <a:rPr lang="en-US" altLang="zh-TW" sz="2000" dirty="0"/>
              <a:t>Who is Afraid of Non-Convex Loss Functions?</a:t>
            </a:r>
          </a:p>
          <a:p>
            <a:pPr lvl="1"/>
            <a:r>
              <a:rPr lang="en-US" altLang="zh-TW" sz="2000" u="sng" dirty="0">
                <a:hlinkClick r:id="rId7"/>
              </a:rPr>
              <a:t>http://videolectures.net/eml07_lecun_wia/</a:t>
            </a:r>
            <a:endParaRPr lang="en-US" altLang="zh-TW" sz="2000" u="sng" dirty="0"/>
          </a:p>
        </p:txBody>
      </p:sp>
    </p:spTree>
    <p:extLst>
      <p:ext uri="{BB962C8B-B14F-4D97-AF65-F5344CB8AC3E}">
        <p14:creationId xmlns:p14="http://schemas.microsoft.com/office/powerpoint/2010/main" val="323957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接點 42"/>
          <p:cNvCxnSpPr/>
          <p:nvPr/>
        </p:nvCxnSpPr>
        <p:spPr>
          <a:xfrm>
            <a:off x="6477914" y="5086227"/>
            <a:ext cx="0" cy="72709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橢圓 23"/>
          <p:cNvSpPr/>
          <p:nvPr/>
        </p:nvSpPr>
        <p:spPr>
          <a:xfrm>
            <a:off x="6146877" y="476970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p:cNvCxnSpPr/>
          <p:nvPr/>
        </p:nvCxnSpPr>
        <p:spPr>
          <a:xfrm>
            <a:off x="4542662" y="4062409"/>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2807794" y="4050707"/>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1302268" y="2964487"/>
            <a:ext cx="0" cy="28800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1410327" y="5813320"/>
            <a:ext cx="67697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a:t>Besides local minima ……</a:t>
            </a:r>
            <a:endParaRPr lang="zh-TW" altLang="en-US" dirty="0"/>
          </a:p>
        </p:txBody>
      </p:sp>
      <p:sp>
        <p:nvSpPr>
          <p:cNvPr id="6" name="手繪多邊形 5"/>
          <p:cNvSpPr/>
          <p:nvPr/>
        </p:nvSpPr>
        <p:spPr>
          <a:xfrm>
            <a:off x="600809" y="1909536"/>
            <a:ext cx="7914542"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4226140" y="397251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單箭頭接點 4"/>
          <p:cNvCxnSpPr/>
          <p:nvPr/>
        </p:nvCxnSpPr>
        <p:spPr>
          <a:xfrm>
            <a:off x="411176" y="5955032"/>
            <a:ext cx="84280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V="1">
            <a:off x="829408" y="1801390"/>
            <a:ext cx="0" cy="4362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921269" y="1755204"/>
            <a:ext cx="762000" cy="461665"/>
          </a:xfrm>
          <a:prstGeom prst="rect">
            <a:avLst/>
          </a:prstGeom>
          <a:noFill/>
        </p:spPr>
        <p:txBody>
          <a:bodyPr wrap="square" rtlCol="0">
            <a:spAutoFit/>
          </a:bodyPr>
          <a:lstStyle/>
          <a:p>
            <a:pPr algn="ctr"/>
            <a:r>
              <a:rPr lang="en-US" altLang="zh-TW" sz="2400" dirty="0"/>
              <a:t>cost</a:t>
            </a:r>
            <a:endParaRPr lang="zh-TW" altLang="en-US" sz="2400" dirty="0"/>
          </a:p>
        </p:txBody>
      </p:sp>
      <p:sp>
        <p:nvSpPr>
          <p:cNvPr id="17" name="文字方塊 16"/>
          <p:cNvSpPr txBox="1"/>
          <p:nvPr/>
        </p:nvSpPr>
        <p:spPr>
          <a:xfrm>
            <a:off x="3319576" y="6050224"/>
            <a:ext cx="2545741" cy="461665"/>
          </a:xfrm>
          <a:prstGeom prst="rect">
            <a:avLst/>
          </a:prstGeom>
          <a:noFill/>
        </p:spPr>
        <p:txBody>
          <a:bodyPr wrap="square" rtlCol="0">
            <a:spAutoFit/>
          </a:bodyPr>
          <a:lstStyle/>
          <a:p>
            <a:pPr algn="ctr"/>
            <a:r>
              <a:rPr lang="en-US" altLang="zh-TW" sz="2400" dirty="0"/>
              <a:t>parameter space</a:t>
            </a:r>
            <a:endParaRPr lang="zh-TW" altLang="en-US" sz="2400" dirty="0"/>
          </a:p>
        </p:txBody>
      </p:sp>
      <p:sp>
        <p:nvSpPr>
          <p:cNvPr id="11" name="文字方塊 10"/>
          <p:cNvSpPr txBox="1"/>
          <p:nvPr/>
        </p:nvSpPr>
        <p:spPr>
          <a:xfrm>
            <a:off x="2213390" y="1945244"/>
            <a:ext cx="2549506" cy="95410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800" dirty="0"/>
              <a:t>Very slow at the </a:t>
            </a:r>
            <a:r>
              <a:rPr lang="en-US" altLang="zh-TW" sz="2800" b="1" dirty="0"/>
              <a:t>plateau</a:t>
            </a:r>
            <a:endParaRPr lang="zh-TW" altLang="en-US" sz="2800" dirty="0"/>
          </a:p>
        </p:txBody>
      </p:sp>
      <p:sp>
        <p:nvSpPr>
          <p:cNvPr id="22" name="文字方塊 21"/>
          <p:cNvSpPr txBox="1"/>
          <p:nvPr/>
        </p:nvSpPr>
        <p:spPr>
          <a:xfrm>
            <a:off x="5719185" y="3608094"/>
            <a:ext cx="335024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Stuck at local minima</a:t>
            </a:r>
            <a:endParaRPr lang="zh-TW" altLang="en-US" sz="2800" dirty="0"/>
          </a:p>
        </p:txBody>
      </p:sp>
      <p:sp>
        <p:nvSpPr>
          <p:cNvPr id="21" name="橢圓 20"/>
          <p:cNvSpPr/>
          <p:nvPr/>
        </p:nvSpPr>
        <p:spPr>
          <a:xfrm>
            <a:off x="1009471" y="264796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p:cNvSpPr txBox="1"/>
              <p:nvPr/>
            </p:nvSpPr>
            <p:spPr>
              <a:xfrm>
                <a:off x="6707566" y="5250879"/>
                <a:ext cx="1053142" cy="81394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6707566" y="5250879"/>
                <a:ext cx="1053142" cy="813941"/>
              </a:xfrm>
              <a:prstGeom prst="rect">
                <a:avLst/>
              </a:prstGeom>
              <a:blipFill rotWithShape="0">
                <a:blip r:embed="rId3"/>
                <a:stretch>
                  <a:fillRect/>
                </a:stretch>
              </a:blipFill>
            </p:spPr>
            <p:txBody>
              <a:bodyPr/>
              <a:lstStyle/>
              <a:p>
                <a:r>
                  <a:rPr lang="zh-TW" altLang="en-US">
                    <a:noFill/>
                  </a:rPr>
                  <a:t> </a:t>
                </a:r>
              </a:p>
            </p:txBody>
          </p:sp>
        </mc:Fallback>
      </mc:AlternateContent>
      <p:sp>
        <p:nvSpPr>
          <p:cNvPr id="30" name="橢圓 29"/>
          <p:cNvSpPr/>
          <p:nvPr/>
        </p:nvSpPr>
        <p:spPr>
          <a:xfrm>
            <a:off x="2491271" y="384731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p:cNvSpPr txBox="1"/>
          <p:nvPr/>
        </p:nvSpPr>
        <p:spPr>
          <a:xfrm>
            <a:off x="4320922" y="2819014"/>
            <a:ext cx="3350240" cy="52322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800" dirty="0"/>
              <a:t>Stuck at saddle point</a:t>
            </a:r>
            <a:endParaRPr lang="zh-TW" altLang="en-US" sz="2800" dirty="0"/>
          </a:p>
        </p:txBody>
      </p:sp>
      <p:cxnSp>
        <p:nvCxnSpPr>
          <p:cNvPr id="34" name="直線單箭頭接點 33"/>
          <p:cNvCxnSpPr>
            <a:stCxn id="24" idx="7"/>
          </p:cNvCxnSpPr>
          <p:nvPr/>
        </p:nvCxnSpPr>
        <p:spPr>
          <a:xfrm flipV="1">
            <a:off x="6687216" y="4131315"/>
            <a:ext cx="342234" cy="73109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4703879" y="3281010"/>
            <a:ext cx="344940" cy="76969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0" idx="7"/>
            <a:endCxn id="11" idx="2"/>
          </p:cNvCxnSpPr>
          <p:nvPr/>
        </p:nvCxnSpPr>
        <p:spPr>
          <a:xfrm flipV="1">
            <a:off x="3031610" y="2899351"/>
            <a:ext cx="456533" cy="104067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字方塊 25"/>
              <p:cNvSpPr txBox="1"/>
              <p:nvPr/>
            </p:nvSpPr>
            <p:spPr>
              <a:xfrm>
                <a:off x="4738592" y="5212030"/>
                <a:ext cx="1053142" cy="81394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4738592" y="5212030"/>
                <a:ext cx="1053142" cy="813941"/>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2988708" y="5227198"/>
                <a:ext cx="1053142" cy="81394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smtClean="0">
                          <a:latin typeface="Cambria Math" panose="02040503050406030204" pitchFamily="18" charset="0"/>
                        </a:rPr>
                        <m:t>𝛻</m:t>
                      </m:r>
                      <m:r>
                        <a:rPr lang="en-US" altLang="zh-TW" sz="2400" i="1">
                          <a:latin typeface="Cambria Math" panose="02040503050406030204" pitchFamily="18" charset="0"/>
                        </a:rPr>
                        <m:t>𝐶</m:t>
                      </m:r>
                      <m:d>
                        <m:dPr>
                          <m:ctrlPr>
                            <a:rPr lang="en-US" altLang="zh-TW" sz="2400" i="1">
                              <a:latin typeface="Cambria Math" panose="02040503050406030204" pitchFamily="18" charset="0"/>
                            </a:rPr>
                          </m:ctrlPr>
                        </m:dPr>
                        <m:e>
                          <m:r>
                            <a:rPr lang="zh-TW" altLang="en-US" sz="2400" i="1">
                              <a:latin typeface="Cambria Math" panose="02040503050406030204" pitchFamily="18" charset="0"/>
                            </a:rPr>
                            <m:t>𝜃</m:t>
                          </m:r>
                        </m:e>
                      </m:d>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2988708" y="5227198"/>
                <a:ext cx="1053142" cy="813941"/>
              </a:xfrm>
              <a:prstGeom prst="rect">
                <a:avLst/>
              </a:prstGeom>
              <a:blipFill rotWithShape="0">
                <a:blip r:embed="rId5"/>
                <a:stretch>
                  <a:fillRect/>
                </a:stretch>
              </a:blipFill>
            </p:spPr>
            <p:txBody>
              <a:bodyPr/>
              <a:lstStyle/>
              <a:p>
                <a:r>
                  <a:rPr lang="zh-TW" altLang="en-US">
                    <a:noFill/>
                  </a:rPr>
                  <a:t> </a:t>
                </a:r>
              </a:p>
            </p:txBody>
          </p:sp>
        </mc:Fallback>
      </mc:AlternateContent>
      <p:sp>
        <p:nvSpPr>
          <p:cNvPr id="35" name="橢圓 34"/>
          <p:cNvSpPr/>
          <p:nvPr/>
        </p:nvSpPr>
        <p:spPr>
          <a:xfrm>
            <a:off x="1194210" y="584697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p:cNvSpPr/>
          <p:nvPr/>
        </p:nvSpPr>
        <p:spPr>
          <a:xfrm>
            <a:off x="2706138" y="584127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p:cNvSpPr/>
          <p:nvPr/>
        </p:nvSpPr>
        <p:spPr>
          <a:xfrm>
            <a:off x="4434604" y="5816826"/>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p:cNvSpPr/>
          <p:nvPr/>
        </p:nvSpPr>
        <p:spPr>
          <a:xfrm>
            <a:off x="6375849" y="582502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9519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9" grpId="0" animBg="1"/>
      <p:bldP spid="11" grpId="0" animBg="1"/>
      <p:bldP spid="22" grpId="0" animBg="1"/>
      <p:bldP spid="28" grpId="0" animBg="1"/>
      <p:bldP spid="30" grpId="0" animBg="1"/>
      <p:bldP spid="33" grpId="0" animBg="1"/>
      <p:bldP spid="26" grpId="0" animBg="1"/>
      <p:bldP spid="29" grpId="0" animBg="1"/>
      <p:bldP spid="38" grpId="0" animBg="1"/>
      <p:bldP spid="39" grpId="0" animBg="1"/>
      <p:bldP spid="4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1">
            <a:extLst>
              <a:ext uri="{FF2B5EF4-FFF2-40B4-BE49-F238E27FC236}">
                <a16:creationId xmlns:a16="http://schemas.microsoft.com/office/drawing/2014/main" id="{3592C297-09D4-6246-AAA9-A46E40E282DB}"/>
              </a:ext>
            </a:extLst>
          </p:cNvPr>
          <p:cNvSpPr>
            <a:spLocks noGrp="1"/>
          </p:cNvSpPr>
          <p:nvPr>
            <p:ph type="title"/>
          </p:nvPr>
        </p:nvSpPr>
        <p:spPr>
          <a:xfrm>
            <a:off x="2458923" y="2646413"/>
            <a:ext cx="4226154" cy="1325563"/>
          </a:xfrm>
        </p:spPr>
        <p:txBody>
          <a:bodyPr/>
          <a:lstStyle/>
          <a:p>
            <a:r>
              <a:rPr lang="en-US" altLang="zh-TW" dirty="0"/>
              <a:t>Backpropagation</a:t>
            </a:r>
            <a:endParaRPr lang="zh-TW"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4" name="Picture 6" descr="http://cdn.geekwire.com/wp-content/uploads/2015/11/google-Tensor-Flo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462" y="4468285"/>
            <a:ext cx="1715402" cy="1398052"/>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a:t>Backpropagation</a:t>
            </a:r>
            <a:endParaRPr lang="zh-TW" altLang="en-US" dirty="0"/>
          </a:p>
        </p:txBody>
      </p:sp>
      <p:sp>
        <p:nvSpPr>
          <p:cNvPr id="3" name="內容版面配置區 2"/>
          <p:cNvSpPr>
            <a:spLocks noGrp="1"/>
          </p:cNvSpPr>
          <p:nvPr>
            <p:ph idx="1"/>
          </p:nvPr>
        </p:nvSpPr>
        <p:spPr>
          <a:xfrm>
            <a:off x="628650" y="1690689"/>
            <a:ext cx="7886700" cy="4351338"/>
          </a:xfrm>
        </p:spPr>
        <p:txBody>
          <a:bodyPr>
            <a:normAutofit/>
          </a:bodyPr>
          <a:lstStyle/>
          <a:p>
            <a:r>
              <a:rPr lang="en-US" altLang="zh-TW" sz="2400" dirty="0"/>
              <a:t>A network can have millions of parameters.</a:t>
            </a:r>
          </a:p>
          <a:p>
            <a:pPr lvl="1"/>
            <a:r>
              <a:rPr lang="en-US" altLang="zh-TW" dirty="0"/>
              <a:t>Backpropagation is the way to compute the gradients efficiently</a:t>
            </a:r>
          </a:p>
          <a:p>
            <a:pPr lvl="1"/>
            <a:r>
              <a:rPr lang="en-US" altLang="zh-TW" b="1" i="1" dirty="0">
                <a:solidFill>
                  <a:srgbClr val="C00000"/>
                </a:solidFill>
              </a:rPr>
              <a:t>Ref</a:t>
            </a:r>
            <a:r>
              <a:rPr lang="en-US" altLang="zh-TW" dirty="0"/>
              <a:t>: </a:t>
            </a:r>
            <a:r>
              <a:rPr lang="en-US" altLang="zh-TW" sz="2000" dirty="0">
                <a:hlinkClick r:id="rId4"/>
              </a:rPr>
              <a:t>http://speech.ee.ntu.edu.tw/~tlkagk/courses/MLDS_2015_2/Lecture/DNN%20backprop.ecm.mp4/index.html</a:t>
            </a:r>
            <a:endParaRPr lang="en-US" altLang="zh-TW" sz="2000" dirty="0"/>
          </a:p>
          <a:p>
            <a:r>
              <a:rPr lang="en-US" altLang="zh-TW" sz="2400" dirty="0"/>
              <a:t>Many toolkits can compute the gradients automatically</a:t>
            </a:r>
          </a:p>
        </p:txBody>
      </p:sp>
      <p:pic>
        <p:nvPicPr>
          <p:cNvPr id="73730" name="Picture 2" descr="http://deeplearning.net/software/theano/_static/theano_logo_allblue_200x4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269" y="4746227"/>
            <a:ext cx="2547469" cy="585919"/>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descr="http://devblogs.nvidia.com/parallelforall/wp-content/uploads/sites/3/2015/03/torch_lstm_thumb-179x11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0548" y="4578464"/>
            <a:ext cx="1999261" cy="1284443"/>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628650" y="5576798"/>
            <a:ext cx="8271510" cy="1077218"/>
          </a:xfrm>
          <a:prstGeom prst="rect">
            <a:avLst/>
          </a:prstGeom>
          <a:noFill/>
        </p:spPr>
        <p:txBody>
          <a:bodyPr wrap="square" rtlCol="0">
            <a:spAutoFit/>
          </a:bodyPr>
          <a:lstStyle/>
          <a:p>
            <a:r>
              <a:rPr lang="en-US" altLang="zh-TW" sz="2400" b="1" i="1" dirty="0">
                <a:solidFill>
                  <a:srgbClr val="00B050"/>
                </a:solidFill>
              </a:rPr>
              <a:t>Ref: </a:t>
            </a:r>
            <a:r>
              <a:rPr lang="en-US" altLang="zh-TW" sz="2000" dirty="0">
                <a:hlinkClick r:id="rId7"/>
              </a:rPr>
              <a:t>http://speech.ee.ntu.edu.tw/~tlkagk/courses/MLDS_2015_2/Lecture/Theano%20DNN.ecm.mp4/index.html</a:t>
            </a:r>
            <a:endParaRPr lang="en-US" altLang="zh-TW" sz="2400" dirty="0"/>
          </a:p>
        </p:txBody>
      </p:sp>
    </p:spTree>
    <p:extLst>
      <p:ext uri="{BB962C8B-B14F-4D97-AF65-F5344CB8AC3E}">
        <p14:creationId xmlns:p14="http://schemas.microsoft.com/office/powerpoint/2010/main" val="8212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7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37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2"/>
          <p:cNvSpPr>
            <a:spLocks noGrp="1" noChangeArrowheads="1"/>
          </p:cNvSpPr>
          <p:nvPr>
            <p:ph type="title"/>
          </p:nvPr>
        </p:nvSpPr>
        <p:spPr/>
        <p:txBody>
          <a:bodyPr/>
          <a:lstStyle/>
          <a:p>
            <a:r>
              <a:rPr lang="en-US" altLang="en-US">
                <a:solidFill>
                  <a:schemeClr val="tx1"/>
                </a:solidFill>
              </a:rPr>
              <a:t>Training: Backprop algorithm</a:t>
            </a:r>
          </a:p>
        </p:txBody>
      </p:sp>
      <p:sp>
        <p:nvSpPr>
          <p:cNvPr id="11267" name="Rectangle 3"/>
          <p:cNvSpPr>
            <a:spLocks noGrp="1" noChangeArrowheads="1"/>
          </p:cNvSpPr>
          <p:nvPr>
            <p:ph type="body" idx="1"/>
          </p:nvPr>
        </p:nvSpPr>
        <p:spPr>
          <a:xfrm>
            <a:off x="628650" y="1919140"/>
            <a:ext cx="7959169" cy="4191000"/>
          </a:xfrm>
        </p:spPr>
        <p:txBody>
          <a:bodyPr/>
          <a:lstStyle/>
          <a:p>
            <a:pPr>
              <a:lnSpc>
                <a:spcPct val="80000"/>
              </a:lnSpc>
            </a:pPr>
            <a:r>
              <a:rPr lang="en-US" altLang="en-US" sz="2400" dirty="0"/>
              <a:t>The Backprop algorithm searches for weight values that minimize the total error of the network over the set of training examples (training set).</a:t>
            </a:r>
          </a:p>
          <a:p>
            <a:pPr>
              <a:lnSpc>
                <a:spcPct val="80000"/>
              </a:lnSpc>
            </a:pPr>
            <a:r>
              <a:rPr lang="en-US" altLang="en-US" sz="2400" dirty="0"/>
              <a:t>Backprop consists of the repeated application of the following two passes:</a:t>
            </a:r>
          </a:p>
          <a:p>
            <a:pPr lvl="1">
              <a:lnSpc>
                <a:spcPct val="80000"/>
              </a:lnSpc>
            </a:pPr>
            <a:r>
              <a:rPr lang="en-US" altLang="en-US" sz="2000" b="1" dirty="0"/>
              <a:t>Forward pass</a:t>
            </a:r>
            <a:r>
              <a:rPr lang="en-US" altLang="en-US" sz="2000" dirty="0"/>
              <a:t>: in this step the network is activated on one example and the error of (each neuron of) the output layer is computed.</a:t>
            </a:r>
          </a:p>
          <a:p>
            <a:pPr lvl="1">
              <a:lnSpc>
                <a:spcPct val="80000"/>
              </a:lnSpc>
            </a:pPr>
            <a:r>
              <a:rPr lang="en-US" altLang="en-US" sz="2000" b="1" dirty="0"/>
              <a:t>Backward pass</a:t>
            </a:r>
            <a:r>
              <a:rPr lang="en-US" altLang="en-US" sz="2000" dirty="0"/>
              <a:t>: in this step the network error is used for updating the weights.  Starting at the output layer, the error is propagated backwards through the network, layer by layer. This is done by recursively computing the </a:t>
            </a:r>
            <a:r>
              <a:rPr lang="en-US" altLang="en-US" sz="2000" dirty="0">
                <a:sym typeface="Symbol" panose="05050102010706020507" pitchFamily="18" charset="2"/>
              </a:rPr>
              <a:t>local gradient of each neuron.</a:t>
            </a:r>
          </a:p>
          <a:p>
            <a:pPr>
              <a:lnSpc>
                <a:spcPct val="80000"/>
              </a:lnSpc>
            </a:pPr>
            <a:endParaRPr lang="en-US" altLang="en-US" sz="2000" dirty="0"/>
          </a:p>
        </p:txBody>
      </p:sp>
    </p:spTree>
    <p:extLst>
      <p:ext uri="{BB962C8B-B14F-4D97-AF65-F5344CB8AC3E}">
        <p14:creationId xmlns:p14="http://schemas.microsoft.com/office/powerpoint/2010/main" val="31581551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p:cNvSpPr>
            <a:spLocks noGrp="1" noChangeArrowheads="1"/>
          </p:cNvSpPr>
          <p:nvPr>
            <p:ph type="title"/>
          </p:nvPr>
        </p:nvSpPr>
        <p:spPr/>
        <p:txBody>
          <a:bodyPr/>
          <a:lstStyle/>
          <a:p>
            <a:r>
              <a:rPr lang="en-US" altLang="en-US"/>
              <a:t>Back Propagation</a:t>
            </a:r>
          </a:p>
        </p:txBody>
      </p:sp>
      <p:sp>
        <p:nvSpPr>
          <p:cNvPr id="13316" name="Rectangle 4"/>
          <p:cNvSpPr>
            <a:spLocks noChangeArrowheads="1"/>
          </p:cNvSpPr>
          <p:nvPr/>
        </p:nvSpPr>
        <p:spPr bwMode="auto">
          <a:xfrm>
            <a:off x="835025" y="411163"/>
            <a:ext cx="7851775" cy="118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nSpc>
                <a:spcPct val="90000"/>
              </a:lnSpc>
              <a:defRPr sz="3600" b="1">
                <a:solidFill>
                  <a:schemeClr val="tx2"/>
                </a:solidFill>
                <a:latin typeface="Arial" panose="020B0604020202020204" pitchFamily="34" charset="0"/>
              </a:defRPr>
            </a:lvl1pPr>
            <a:lvl2pPr>
              <a:lnSpc>
                <a:spcPct val="90000"/>
              </a:lnSpc>
              <a:defRPr sz="3600" b="1">
                <a:solidFill>
                  <a:schemeClr val="tx2"/>
                </a:solidFill>
                <a:latin typeface="Arial" panose="020B0604020202020204" pitchFamily="34" charset="0"/>
              </a:defRPr>
            </a:lvl2pPr>
            <a:lvl3pPr>
              <a:lnSpc>
                <a:spcPct val="90000"/>
              </a:lnSpc>
              <a:defRPr sz="3600" b="1">
                <a:solidFill>
                  <a:schemeClr val="tx2"/>
                </a:solidFill>
                <a:latin typeface="Arial" panose="020B0604020202020204" pitchFamily="34" charset="0"/>
              </a:defRPr>
            </a:lvl3pPr>
            <a:lvl4pPr>
              <a:lnSpc>
                <a:spcPct val="90000"/>
              </a:lnSpc>
              <a:defRPr sz="3600" b="1">
                <a:solidFill>
                  <a:schemeClr val="tx2"/>
                </a:solidFill>
                <a:latin typeface="Arial" panose="020B0604020202020204" pitchFamily="34" charset="0"/>
              </a:defRPr>
            </a:lvl4pPr>
            <a:lvl5pPr>
              <a:lnSpc>
                <a:spcPct val="90000"/>
              </a:lnSpc>
              <a:defRPr sz="3600" b="1">
                <a:solidFill>
                  <a:schemeClr val="tx2"/>
                </a:solidFill>
                <a:latin typeface="Arial" panose="020B0604020202020204" pitchFamily="34" charset="0"/>
              </a:defRPr>
            </a:lvl5pPr>
            <a:lvl6pPr marL="457200" fontAlgn="base">
              <a:lnSpc>
                <a:spcPct val="90000"/>
              </a:lnSpc>
              <a:spcBef>
                <a:spcPct val="0"/>
              </a:spcBef>
              <a:spcAft>
                <a:spcPct val="0"/>
              </a:spcAft>
              <a:defRPr sz="3600" b="1">
                <a:solidFill>
                  <a:schemeClr val="tx2"/>
                </a:solidFill>
                <a:latin typeface="Arial" panose="020B0604020202020204" pitchFamily="34" charset="0"/>
              </a:defRPr>
            </a:lvl6pPr>
            <a:lvl7pPr marL="914400" fontAlgn="base">
              <a:lnSpc>
                <a:spcPct val="90000"/>
              </a:lnSpc>
              <a:spcBef>
                <a:spcPct val="0"/>
              </a:spcBef>
              <a:spcAft>
                <a:spcPct val="0"/>
              </a:spcAft>
              <a:defRPr sz="3600" b="1">
                <a:solidFill>
                  <a:schemeClr val="tx2"/>
                </a:solidFill>
                <a:latin typeface="Arial" panose="020B0604020202020204" pitchFamily="34" charset="0"/>
              </a:defRPr>
            </a:lvl7pPr>
            <a:lvl8pPr marL="1371600" fontAlgn="base">
              <a:lnSpc>
                <a:spcPct val="90000"/>
              </a:lnSpc>
              <a:spcBef>
                <a:spcPct val="0"/>
              </a:spcBef>
              <a:spcAft>
                <a:spcPct val="0"/>
              </a:spcAft>
              <a:defRPr sz="3600" b="1">
                <a:solidFill>
                  <a:schemeClr val="tx2"/>
                </a:solidFill>
                <a:latin typeface="Arial" panose="020B0604020202020204" pitchFamily="34" charset="0"/>
              </a:defRPr>
            </a:lvl8pPr>
            <a:lvl9pPr marL="1828800" fontAlgn="base">
              <a:lnSpc>
                <a:spcPct val="90000"/>
              </a:lnSpc>
              <a:spcBef>
                <a:spcPct val="0"/>
              </a:spcBef>
              <a:spcAft>
                <a:spcPct val="0"/>
              </a:spcAft>
              <a:defRPr sz="3600" b="1">
                <a:solidFill>
                  <a:schemeClr val="tx2"/>
                </a:solidFill>
                <a:latin typeface="Arial" panose="020B0604020202020204" pitchFamily="34" charset="0"/>
              </a:defRPr>
            </a:lvl9pPr>
          </a:lstStyle>
          <a:p>
            <a:pPr eaLnBrk="1" hangingPunct="1"/>
            <a:endParaRPr lang="en-US" altLang="en-US" sz="3200" b="0" dirty="0">
              <a:latin typeface="Calibri" panose="020F0502020204030204" pitchFamily="34" charset="0"/>
            </a:endParaRPr>
          </a:p>
        </p:txBody>
      </p:sp>
      <p:sp>
        <p:nvSpPr>
          <p:cNvPr id="13317" name="Rectangle 5"/>
          <p:cNvSpPr>
            <a:spLocks noChangeArrowheads="1"/>
          </p:cNvSpPr>
          <p:nvPr/>
        </p:nvSpPr>
        <p:spPr bwMode="auto">
          <a:xfrm>
            <a:off x="914400" y="2362200"/>
            <a:ext cx="79248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tx1"/>
              </a:buClr>
              <a:buSzPct val="75000"/>
              <a:buChar char="–"/>
              <a:defRPr sz="2400">
                <a:solidFill>
                  <a:schemeClr val="tx1"/>
                </a:solidFill>
                <a:latin typeface="Arial" panose="020B0604020202020204" pitchFamily="34" charset="0"/>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defRPr>
            </a:lvl3pPr>
            <a:lvl4pPr marL="1600200" indent="-228600">
              <a:spcBef>
                <a:spcPct val="20000"/>
              </a:spcBef>
              <a:buClr>
                <a:schemeClr val="tx1"/>
              </a:buClr>
              <a:buSzPct val="80000"/>
              <a:buChar char="–"/>
              <a:defRPr>
                <a:solidFill>
                  <a:schemeClr val="tx1"/>
                </a:solidFill>
                <a:latin typeface="Arial" panose="020B0604020202020204" pitchFamily="34" charset="0"/>
              </a:defRPr>
            </a:lvl4pPr>
            <a:lvl5pPr marL="2057400" indent="-228600">
              <a:spcBef>
                <a:spcPct val="20000"/>
              </a:spcBef>
              <a:buClr>
                <a:schemeClr val="tx1"/>
              </a:buClr>
              <a:buSzPct val="65000"/>
              <a:buFont typeface="Wingdings" panose="05000000000000000000" pitchFamily="2" charset="2"/>
              <a:buChar char="l"/>
              <a:defRPr>
                <a:solidFill>
                  <a:schemeClr val="tx1"/>
                </a:solidFill>
                <a:latin typeface="Arial" panose="020B0604020202020204" pitchFamily="34" charset="0"/>
              </a:defRPr>
            </a:lvl5pPr>
            <a:lvl6pPr marL="2514600" indent="-228600" fontAlgn="base">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6pPr>
            <a:lvl7pPr marL="2971800" indent="-228600" fontAlgn="base">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7pPr>
            <a:lvl8pPr marL="3429000" indent="-228600" fontAlgn="base">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8pPr>
            <a:lvl9pPr marL="3886200" indent="-228600" fontAlgn="base">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9pPr>
          </a:lstStyle>
          <a:p>
            <a:pPr eaLnBrk="1" hangingPunct="1"/>
            <a:r>
              <a:rPr lang="en-US" altLang="en-US" sz="2400" dirty="0">
                <a:latin typeface="Calibri" panose="020F0502020204030204" pitchFamily="34" charset="0"/>
              </a:rPr>
              <a:t>Back-propagation training algorithm</a:t>
            </a:r>
            <a:endParaRPr lang="en-US" altLang="en-US" dirty="0">
              <a:latin typeface="Calibri" panose="020F0502020204030204" pitchFamily="34" charset="0"/>
            </a:endParaRPr>
          </a:p>
          <a:p>
            <a:pPr eaLnBrk="1" hangingPunct="1"/>
            <a:endParaRPr lang="en-US" altLang="en-US" dirty="0">
              <a:latin typeface="Calibri" panose="020F0502020204030204" pitchFamily="34" charset="0"/>
            </a:endParaRPr>
          </a:p>
          <a:p>
            <a:pPr eaLnBrk="1" hangingPunct="1"/>
            <a:endParaRPr lang="en-US" altLang="en-US" dirty="0">
              <a:latin typeface="Calibri" panose="020F0502020204030204" pitchFamily="34" charset="0"/>
            </a:endParaRPr>
          </a:p>
          <a:p>
            <a:pPr eaLnBrk="1" hangingPunct="1"/>
            <a:endParaRPr lang="en-US" altLang="en-US" dirty="0">
              <a:latin typeface="Calibri" panose="020F0502020204030204" pitchFamily="34" charset="0"/>
            </a:endParaRPr>
          </a:p>
          <a:p>
            <a:pPr eaLnBrk="1" hangingPunct="1"/>
            <a:endParaRPr lang="en-US" altLang="en-US" dirty="0">
              <a:latin typeface="Calibri" panose="020F0502020204030204" pitchFamily="34" charset="0"/>
            </a:endParaRPr>
          </a:p>
          <a:p>
            <a:pPr eaLnBrk="1" hangingPunct="1"/>
            <a:endParaRPr lang="en-US" altLang="en-US" dirty="0">
              <a:latin typeface="Calibri" panose="020F0502020204030204" pitchFamily="34" charset="0"/>
            </a:endParaRPr>
          </a:p>
          <a:p>
            <a:pPr eaLnBrk="1" hangingPunct="1"/>
            <a:r>
              <a:rPr lang="en-US" altLang="en-US" sz="2400" dirty="0">
                <a:latin typeface="Calibri" panose="020F0502020204030204" pitchFamily="34" charset="0"/>
              </a:rPr>
              <a:t>Backprop adjusts the weights of the NN in order to minimize the network total mean squared error.</a:t>
            </a:r>
          </a:p>
        </p:txBody>
      </p:sp>
      <p:cxnSp>
        <p:nvCxnSpPr>
          <p:cNvPr id="13319" name="AutoShape 7"/>
          <p:cNvCxnSpPr>
            <a:cxnSpLocks noChangeShapeType="1"/>
            <a:stCxn id="13317" idx="0"/>
            <a:endCxn id="13317" idx="0"/>
          </p:cNvCxnSpPr>
          <p:nvPr/>
        </p:nvCxnSpPr>
        <p:spPr bwMode="auto">
          <a:xfrm>
            <a:off x="4876800" y="2362200"/>
            <a:ext cx="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20" name="Oval 8"/>
          <p:cNvSpPr>
            <a:spLocks noChangeArrowheads="1"/>
          </p:cNvSpPr>
          <p:nvPr/>
        </p:nvSpPr>
        <p:spPr bwMode="auto">
          <a:xfrm>
            <a:off x="2209800" y="3276600"/>
            <a:ext cx="363538" cy="4746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1" name="Oval 9"/>
          <p:cNvSpPr>
            <a:spLocks noChangeArrowheads="1"/>
          </p:cNvSpPr>
          <p:nvPr/>
        </p:nvSpPr>
        <p:spPr bwMode="auto">
          <a:xfrm>
            <a:off x="2209800" y="4114800"/>
            <a:ext cx="363538" cy="4746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2" name="Oval 10"/>
          <p:cNvSpPr>
            <a:spLocks noChangeArrowheads="1"/>
          </p:cNvSpPr>
          <p:nvPr/>
        </p:nvSpPr>
        <p:spPr bwMode="auto">
          <a:xfrm>
            <a:off x="2209800" y="4800600"/>
            <a:ext cx="363538" cy="4746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3" name="Oval 11"/>
          <p:cNvSpPr>
            <a:spLocks noChangeArrowheads="1"/>
          </p:cNvSpPr>
          <p:nvPr/>
        </p:nvSpPr>
        <p:spPr bwMode="auto">
          <a:xfrm>
            <a:off x="3962400" y="3962400"/>
            <a:ext cx="363538" cy="4746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4" name="Line 12"/>
          <p:cNvSpPr>
            <a:spLocks noChangeShapeType="1"/>
          </p:cNvSpPr>
          <p:nvPr/>
        </p:nvSpPr>
        <p:spPr bwMode="auto">
          <a:xfrm>
            <a:off x="1752600" y="3352800"/>
            <a:ext cx="509588"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5" name="Line 13"/>
          <p:cNvSpPr>
            <a:spLocks noChangeShapeType="1"/>
          </p:cNvSpPr>
          <p:nvPr/>
        </p:nvSpPr>
        <p:spPr bwMode="auto">
          <a:xfrm>
            <a:off x="1752600" y="4191000"/>
            <a:ext cx="509588"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6" name="Line 14"/>
          <p:cNvSpPr>
            <a:spLocks noChangeShapeType="1"/>
          </p:cNvSpPr>
          <p:nvPr/>
        </p:nvSpPr>
        <p:spPr bwMode="auto">
          <a:xfrm>
            <a:off x="1752600" y="4876800"/>
            <a:ext cx="509588"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7" name="Line 15"/>
          <p:cNvSpPr>
            <a:spLocks noChangeShapeType="1"/>
          </p:cNvSpPr>
          <p:nvPr/>
        </p:nvSpPr>
        <p:spPr bwMode="auto">
          <a:xfrm>
            <a:off x="2590800" y="3352800"/>
            <a:ext cx="800100" cy="15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8" name="Line 16"/>
          <p:cNvSpPr>
            <a:spLocks noChangeShapeType="1"/>
          </p:cNvSpPr>
          <p:nvPr/>
        </p:nvSpPr>
        <p:spPr bwMode="auto">
          <a:xfrm>
            <a:off x="2514600" y="4876800"/>
            <a:ext cx="800100" cy="15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3329" name="AutoShape 17"/>
          <p:cNvCxnSpPr>
            <a:cxnSpLocks noChangeShapeType="1"/>
            <a:stCxn id="13328" idx="1"/>
            <a:endCxn id="13323" idx="3"/>
          </p:cNvCxnSpPr>
          <p:nvPr/>
        </p:nvCxnSpPr>
        <p:spPr bwMode="auto">
          <a:xfrm flipV="1">
            <a:off x="3314700" y="4367213"/>
            <a:ext cx="701675" cy="525462"/>
          </a:xfrm>
          <a:prstGeom prst="straightConnector1">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30" name="Line 18"/>
          <p:cNvSpPr>
            <a:spLocks noChangeShapeType="1"/>
          </p:cNvSpPr>
          <p:nvPr/>
        </p:nvSpPr>
        <p:spPr bwMode="auto">
          <a:xfrm flipH="1">
            <a:off x="4343400" y="4191000"/>
            <a:ext cx="509588"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1" name="Line 19"/>
          <p:cNvSpPr>
            <a:spLocks noChangeShapeType="1"/>
          </p:cNvSpPr>
          <p:nvPr/>
        </p:nvSpPr>
        <p:spPr bwMode="auto">
          <a:xfrm flipH="1">
            <a:off x="1676400" y="3429000"/>
            <a:ext cx="509588"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2" name="Line 20"/>
          <p:cNvSpPr>
            <a:spLocks noChangeShapeType="1"/>
          </p:cNvSpPr>
          <p:nvPr/>
        </p:nvSpPr>
        <p:spPr bwMode="auto">
          <a:xfrm flipH="1">
            <a:off x="1676400" y="4343400"/>
            <a:ext cx="509588"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3" name="Line 21"/>
          <p:cNvSpPr>
            <a:spLocks noChangeShapeType="1"/>
          </p:cNvSpPr>
          <p:nvPr/>
        </p:nvSpPr>
        <p:spPr bwMode="auto">
          <a:xfrm flipH="1">
            <a:off x="1676400" y="5029200"/>
            <a:ext cx="509588"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4" name="Line 22"/>
          <p:cNvSpPr>
            <a:spLocks noChangeShapeType="1"/>
          </p:cNvSpPr>
          <p:nvPr/>
        </p:nvSpPr>
        <p:spPr bwMode="auto">
          <a:xfrm flipH="1">
            <a:off x="3276600" y="4419600"/>
            <a:ext cx="654050" cy="631825"/>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5" name="Line 23"/>
          <p:cNvSpPr>
            <a:spLocks noChangeShapeType="1"/>
          </p:cNvSpPr>
          <p:nvPr/>
        </p:nvSpPr>
        <p:spPr bwMode="auto">
          <a:xfrm flipH="1">
            <a:off x="2514600" y="4267200"/>
            <a:ext cx="1381125"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6" name="Line 24"/>
          <p:cNvSpPr>
            <a:spLocks noChangeShapeType="1"/>
          </p:cNvSpPr>
          <p:nvPr/>
        </p:nvSpPr>
        <p:spPr bwMode="auto">
          <a:xfrm>
            <a:off x="2590800" y="4114800"/>
            <a:ext cx="1381125"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7" name="Line 25"/>
          <p:cNvSpPr>
            <a:spLocks noChangeShapeType="1"/>
          </p:cNvSpPr>
          <p:nvPr/>
        </p:nvSpPr>
        <p:spPr bwMode="auto">
          <a:xfrm flipH="1">
            <a:off x="2514600" y="5029200"/>
            <a:ext cx="800100"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8" name="Line 26"/>
          <p:cNvSpPr>
            <a:spLocks noChangeShapeType="1"/>
          </p:cNvSpPr>
          <p:nvPr/>
        </p:nvSpPr>
        <p:spPr bwMode="auto">
          <a:xfrm>
            <a:off x="3429000" y="3352800"/>
            <a:ext cx="727075" cy="631825"/>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9" name="Line 27"/>
          <p:cNvSpPr>
            <a:spLocks noChangeShapeType="1"/>
          </p:cNvSpPr>
          <p:nvPr/>
        </p:nvSpPr>
        <p:spPr bwMode="auto">
          <a:xfrm flipH="1" flipV="1">
            <a:off x="3352800" y="3429000"/>
            <a:ext cx="654050" cy="554038"/>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0" name="Line 28"/>
          <p:cNvSpPr>
            <a:spLocks noChangeShapeType="1"/>
          </p:cNvSpPr>
          <p:nvPr/>
        </p:nvSpPr>
        <p:spPr bwMode="auto">
          <a:xfrm flipH="1">
            <a:off x="2590800" y="3429000"/>
            <a:ext cx="800100"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1" name="Line 29"/>
          <p:cNvSpPr>
            <a:spLocks noChangeShapeType="1"/>
          </p:cNvSpPr>
          <p:nvPr/>
        </p:nvSpPr>
        <p:spPr bwMode="auto">
          <a:xfrm>
            <a:off x="4343400" y="4038600"/>
            <a:ext cx="509588"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2" name="Line 30"/>
          <p:cNvSpPr>
            <a:spLocks noChangeShapeType="1"/>
          </p:cNvSpPr>
          <p:nvPr/>
        </p:nvSpPr>
        <p:spPr bwMode="auto">
          <a:xfrm>
            <a:off x="5738813" y="2819400"/>
            <a:ext cx="509587"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3" name="Text Box 31"/>
          <p:cNvSpPr txBox="1">
            <a:spLocks noChangeArrowheads="1"/>
          </p:cNvSpPr>
          <p:nvPr/>
        </p:nvSpPr>
        <p:spPr bwMode="auto">
          <a:xfrm>
            <a:off x="6453188" y="2549525"/>
            <a:ext cx="269081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i="1">
                <a:solidFill>
                  <a:srgbClr val="009900"/>
                </a:solidFill>
              </a:rPr>
              <a:t>Network activation</a:t>
            </a:r>
          </a:p>
          <a:p>
            <a:r>
              <a:rPr lang="en-US" altLang="en-US" sz="2400" i="1">
                <a:solidFill>
                  <a:srgbClr val="009900"/>
                </a:solidFill>
              </a:rPr>
              <a:t>Forward Step</a:t>
            </a:r>
            <a:endParaRPr lang="en-US" altLang="en-US" sz="2400"/>
          </a:p>
        </p:txBody>
      </p:sp>
      <p:sp>
        <p:nvSpPr>
          <p:cNvPr id="13344" name="Text Box 32"/>
          <p:cNvSpPr txBox="1">
            <a:spLocks noChangeArrowheads="1"/>
          </p:cNvSpPr>
          <p:nvPr/>
        </p:nvSpPr>
        <p:spPr bwMode="auto">
          <a:xfrm>
            <a:off x="6367463" y="3783013"/>
            <a:ext cx="2471737"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sz="2400"/>
          </a:p>
          <a:p>
            <a:r>
              <a:rPr lang="en-US" altLang="en-US" sz="2400" i="1">
                <a:solidFill>
                  <a:schemeClr val="tx2"/>
                </a:solidFill>
              </a:rPr>
              <a:t>Error propagation</a:t>
            </a:r>
          </a:p>
          <a:p>
            <a:r>
              <a:rPr lang="en-US" altLang="en-US" sz="2400" i="1">
                <a:solidFill>
                  <a:schemeClr val="tx2"/>
                </a:solidFill>
              </a:rPr>
              <a:t>Backward Step</a:t>
            </a:r>
            <a:endParaRPr lang="en-US" altLang="en-US" sz="2400"/>
          </a:p>
        </p:txBody>
      </p:sp>
      <p:sp>
        <p:nvSpPr>
          <p:cNvPr id="13345" name="Line 33"/>
          <p:cNvSpPr>
            <a:spLocks noChangeShapeType="1"/>
          </p:cNvSpPr>
          <p:nvPr/>
        </p:nvSpPr>
        <p:spPr bwMode="auto">
          <a:xfrm flipH="1">
            <a:off x="5662613" y="4114800"/>
            <a:ext cx="509587"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5836087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3297" y="1362669"/>
            <a:ext cx="7652742" cy="723059"/>
          </a:xfrm>
          <a:prstGeom prst="rect">
            <a:avLst/>
          </a:prstGeom>
        </p:spPr>
        <p:txBody>
          <a:bodyPr vert="horz" wrap="square" lIns="0" tIns="8930" rIns="0" bIns="0" rtlCol="0">
            <a:spAutoFit/>
          </a:bodyPr>
          <a:lstStyle/>
          <a:p>
            <a:pPr marL="8929">
              <a:spcBef>
                <a:spcPts val="70"/>
              </a:spcBef>
              <a:tabLst>
                <a:tab pos="2137245" algn="l"/>
                <a:tab pos="4528976" algn="l"/>
              </a:tabLst>
            </a:pPr>
            <a:r>
              <a:rPr sz="4640" spc="-7" dirty="0">
                <a:latin typeface="Calibri" panose="020F0502020204030204" pitchFamily="34" charset="0"/>
                <a:cs typeface="Calibri" panose="020F0502020204030204" pitchFamily="34" charset="0"/>
              </a:rPr>
              <a:t>World’s</a:t>
            </a:r>
            <a:r>
              <a:rPr lang="en-US" sz="4640" spc="-7" dirty="0">
                <a:latin typeface="Calibri" panose="020F0502020204030204" pitchFamily="34" charset="0"/>
                <a:cs typeface="Calibri" panose="020F0502020204030204" pitchFamily="34" charset="0"/>
              </a:rPr>
              <a:t> </a:t>
            </a:r>
            <a:r>
              <a:rPr sz="4640" spc="-7" dirty="0">
                <a:latin typeface="Calibri" panose="020F0502020204030204" pitchFamily="34" charset="0"/>
                <a:cs typeface="Calibri" panose="020F0502020204030204" pitchFamily="34" charset="0"/>
              </a:rPr>
              <a:t>Smallest</a:t>
            </a:r>
            <a:r>
              <a:rPr lang="en-US" sz="4640" spc="-7" dirty="0">
                <a:latin typeface="Calibri" panose="020F0502020204030204" pitchFamily="34" charset="0"/>
                <a:cs typeface="Calibri" panose="020F0502020204030204" pitchFamily="34" charset="0"/>
              </a:rPr>
              <a:t> </a:t>
            </a:r>
            <a:r>
              <a:rPr sz="4640" spc="-7" dirty="0">
                <a:latin typeface="Calibri" panose="020F0502020204030204" pitchFamily="34" charset="0"/>
                <a:cs typeface="Calibri" panose="020F0502020204030204" pitchFamily="34" charset="0"/>
              </a:rPr>
              <a:t>Perceptron!</a:t>
            </a:r>
            <a:endParaRPr sz="4640" dirty="0">
              <a:latin typeface="Calibri" panose="020F0502020204030204" pitchFamily="34" charset="0"/>
              <a:cs typeface="Calibri" panose="020F0502020204030204" pitchFamily="34" charset="0"/>
            </a:endParaRPr>
          </a:p>
        </p:txBody>
      </p:sp>
      <p:pic>
        <p:nvPicPr>
          <p:cNvPr id="3" name="object 3"/>
          <p:cNvPicPr/>
          <p:nvPr/>
        </p:nvPicPr>
        <p:blipFill>
          <a:blip r:embed="rId2" cstate="print"/>
          <a:stretch>
            <a:fillRect/>
          </a:stretch>
        </p:blipFill>
        <p:spPr>
          <a:xfrm>
            <a:off x="4170164" y="4899588"/>
            <a:ext cx="1000125" cy="214309"/>
          </a:xfrm>
          <a:prstGeom prst="rect">
            <a:avLst/>
          </a:prstGeom>
        </p:spPr>
      </p:pic>
      <p:sp>
        <p:nvSpPr>
          <p:cNvPr id="4" name="object 4"/>
          <p:cNvSpPr txBox="1">
            <a:spLocks noGrp="1"/>
          </p:cNvSpPr>
          <p:nvPr>
            <p:ph type="title"/>
          </p:nvPr>
        </p:nvSpPr>
        <p:spPr>
          <a:xfrm>
            <a:off x="3598665" y="632292"/>
            <a:ext cx="1948011" cy="398483"/>
          </a:xfrm>
          <a:prstGeom prst="rect">
            <a:avLst/>
          </a:prstGeom>
        </p:spPr>
        <p:txBody>
          <a:bodyPr vert="horz" wrap="square" lIns="0" tIns="8930" rIns="0" bIns="0" rtlCol="0" anchor="ctr">
            <a:spAutoFit/>
          </a:bodyPr>
          <a:lstStyle/>
          <a:p>
            <a:pPr marL="8929">
              <a:lnSpc>
                <a:spcPct val="100000"/>
              </a:lnSpc>
              <a:spcBef>
                <a:spcPts val="70"/>
              </a:spcBef>
              <a:tabLst>
                <a:tab pos="812573" algn="l"/>
                <a:tab pos="1170194" algn="l"/>
              </a:tabLst>
            </a:pPr>
            <a:r>
              <a:rPr lang="en-US" sz="2531" spc="-14" dirty="0">
                <a:latin typeface="Calibri" panose="020F0502020204030204" pitchFamily="34" charset="0"/>
                <a:cs typeface="Calibri" panose="020F0502020204030204" pitchFamily="34" charset="0"/>
              </a:rPr>
              <a:t>B</a:t>
            </a:r>
            <a:r>
              <a:rPr sz="2531" spc="-14" dirty="0">
                <a:latin typeface="Calibri" panose="020F0502020204030204" pitchFamily="34" charset="0"/>
                <a:cs typeface="Calibri" panose="020F0502020204030204" pitchFamily="34" charset="0"/>
              </a:rPr>
              <a:t>ack</a:t>
            </a:r>
            <a:r>
              <a:rPr lang="en-US" sz="2531" spc="-14"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to</a:t>
            </a:r>
            <a:r>
              <a:rPr lang="en-US" sz="2531" spc="-18"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the…</a:t>
            </a:r>
            <a:endParaRPr sz="2531" dirty="0">
              <a:latin typeface="Calibri" panose="020F0502020204030204" pitchFamily="34" charset="0"/>
              <a:cs typeface="Calibri" panose="020F0502020204030204" pitchFamily="34" charset="0"/>
            </a:endParaRPr>
          </a:p>
        </p:txBody>
      </p:sp>
      <p:sp>
        <p:nvSpPr>
          <p:cNvPr id="5" name="object 5"/>
          <p:cNvSpPr txBox="1"/>
          <p:nvPr/>
        </p:nvSpPr>
        <p:spPr>
          <a:xfrm>
            <a:off x="4900934" y="6053863"/>
            <a:ext cx="3981748" cy="398483"/>
          </a:xfrm>
          <a:prstGeom prst="rect">
            <a:avLst/>
          </a:prstGeom>
        </p:spPr>
        <p:txBody>
          <a:bodyPr vert="horz" wrap="square" lIns="0" tIns="8930" rIns="0" bIns="0" rtlCol="0">
            <a:spAutoFit/>
          </a:bodyPr>
          <a:lstStyle/>
          <a:p>
            <a:pPr marL="8929">
              <a:spcBef>
                <a:spcPts val="70"/>
              </a:spcBef>
            </a:pPr>
            <a:r>
              <a:rPr sz="2531" dirty="0">
                <a:latin typeface="Calibri" panose="020F0502020204030204" pitchFamily="34" charset="0"/>
                <a:cs typeface="Calibri" panose="020F0502020204030204" pitchFamily="34" charset="0"/>
              </a:rPr>
              <a:t>function</a:t>
            </a:r>
            <a:r>
              <a:rPr sz="2531" spc="-25"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of</a:t>
            </a:r>
            <a:r>
              <a:rPr sz="2531" spc="-18"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ONE</a:t>
            </a:r>
            <a:r>
              <a:rPr sz="2531" spc="-14"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parameter!</a:t>
            </a:r>
            <a:endParaRPr sz="2531" dirty="0">
              <a:latin typeface="Calibri" panose="020F0502020204030204" pitchFamily="34" charset="0"/>
              <a:cs typeface="Calibri" panose="020F0502020204030204" pitchFamily="34" charset="0"/>
            </a:endParaRPr>
          </a:p>
        </p:txBody>
      </p:sp>
      <p:sp>
        <p:nvSpPr>
          <p:cNvPr id="6" name="object 6"/>
          <p:cNvSpPr txBox="1"/>
          <p:nvPr/>
        </p:nvSpPr>
        <p:spPr>
          <a:xfrm>
            <a:off x="3133762" y="5219581"/>
            <a:ext cx="3072705" cy="225358"/>
          </a:xfrm>
          <a:prstGeom prst="rect">
            <a:avLst/>
          </a:prstGeom>
        </p:spPr>
        <p:txBody>
          <a:bodyPr vert="horz" wrap="square" lIns="0" tIns="8930" rIns="0" bIns="0" rtlCol="0">
            <a:spAutoFit/>
          </a:bodyPr>
          <a:lstStyle/>
          <a:p>
            <a:pPr marL="8929">
              <a:spcBef>
                <a:spcPts val="70"/>
              </a:spcBef>
            </a:pPr>
            <a:r>
              <a:rPr sz="1406" dirty="0">
                <a:solidFill>
                  <a:srgbClr val="00882B"/>
                </a:solidFill>
                <a:latin typeface="Calibri" panose="020F0502020204030204" pitchFamily="34" charset="0"/>
                <a:cs typeface="Calibri" panose="020F0502020204030204" pitchFamily="34" charset="0"/>
              </a:rPr>
              <a:t>(a.k.a.</a:t>
            </a:r>
            <a:r>
              <a:rPr sz="1406" spc="-21" dirty="0">
                <a:solidFill>
                  <a:srgbClr val="00882B"/>
                </a:solidFill>
                <a:latin typeface="Calibri" panose="020F0502020204030204" pitchFamily="34" charset="0"/>
                <a:cs typeface="Calibri" panose="020F0502020204030204" pitchFamily="34" charset="0"/>
              </a:rPr>
              <a:t> </a:t>
            </a:r>
            <a:r>
              <a:rPr sz="1406" dirty="0">
                <a:solidFill>
                  <a:srgbClr val="00882B"/>
                </a:solidFill>
                <a:latin typeface="Calibri" panose="020F0502020204030204" pitchFamily="34" charset="0"/>
                <a:cs typeface="Calibri" panose="020F0502020204030204" pitchFamily="34" charset="0"/>
              </a:rPr>
              <a:t>line</a:t>
            </a:r>
            <a:r>
              <a:rPr sz="1406" spc="-7" dirty="0">
                <a:solidFill>
                  <a:srgbClr val="00882B"/>
                </a:solidFill>
                <a:latin typeface="Calibri" panose="020F0502020204030204" pitchFamily="34" charset="0"/>
                <a:cs typeface="Calibri" panose="020F0502020204030204" pitchFamily="34" charset="0"/>
              </a:rPr>
              <a:t> </a:t>
            </a:r>
            <a:r>
              <a:rPr sz="1406" dirty="0">
                <a:solidFill>
                  <a:srgbClr val="00882B"/>
                </a:solidFill>
                <a:latin typeface="Calibri" panose="020F0502020204030204" pitchFamily="34" charset="0"/>
                <a:cs typeface="Calibri" panose="020F0502020204030204" pitchFamily="34" charset="0"/>
              </a:rPr>
              <a:t>equation,</a:t>
            </a:r>
            <a:r>
              <a:rPr sz="1406" spc="-14" dirty="0">
                <a:solidFill>
                  <a:srgbClr val="00882B"/>
                </a:solidFill>
                <a:latin typeface="Calibri" panose="020F0502020204030204" pitchFamily="34" charset="0"/>
                <a:cs typeface="Calibri" panose="020F0502020204030204" pitchFamily="34" charset="0"/>
              </a:rPr>
              <a:t> </a:t>
            </a:r>
            <a:r>
              <a:rPr sz="1406" dirty="0">
                <a:solidFill>
                  <a:srgbClr val="00882B"/>
                </a:solidFill>
                <a:latin typeface="Calibri" panose="020F0502020204030204" pitchFamily="34" charset="0"/>
                <a:cs typeface="Calibri" panose="020F0502020204030204" pitchFamily="34" charset="0"/>
              </a:rPr>
              <a:t>linear</a:t>
            </a:r>
            <a:r>
              <a:rPr sz="1406" spc="-7" dirty="0">
                <a:solidFill>
                  <a:srgbClr val="00882B"/>
                </a:solidFill>
                <a:latin typeface="Calibri" panose="020F0502020204030204" pitchFamily="34" charset="0"/>
                <a:cs typeface="Calibri" panose="020F0502020204030204" pitchFamily="34" charset="0"/>
              </a:rPr>
              <a:t> regression)</a:t>
            </a:r>
            <a:endParaRPr sz="1406" dirty="0">
              <a:latin typeface="Calibri" panose="020F0502020204030204" pitchFamily="34" charset="0"/>
              <a:cs typeface="Calibri" panose="020F0502020204030204" pitchFamily="34" charset="0"/>
            </a:endParaRPr>
          </a:p>
        </p:txBody>
      </p:sp>
      <p:grpSp>
        <p:nvGrpSpPr>
          <p:cNvPr id="7" name="object 7"/>
          <p:cNvGrpSpPr/>
          <p:nvPr/>
        </p:nvGrpSpPr>
        <p:grpSpPr>
          <a:xfrm>
            <a:off x="3456621" y="3237853"/>
            <a:ext cx="2982962" cy="556766"/>
            <a:chOff x="4916083" y="4604946"/>
            <a:chExt cx="4242435" cy="791845"/>
          </a:xfrm>
        </p:grpSpPr>
        <p:sp>
          <p:nvSpPr>
            <p:cNvPr id="8" name="object 8"/>
            <p:cNvSpPr/>
            <p:nvPr/>
          </p:nvSpPr>
          <p:spPr>
            <a:xfrm>
              <a:off x="7624155" y="4653103"/>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9" name="object 9"/>
            <p:cNvSpPr/>
            <p:nvPr/>
          </p:nvSpPr>
          <p:spPr>
            <a:xfrm>
              <a:off x="5642600" y="4980636"/>
              <a:ext cx="1936114" cy="76200"/>
            </a:xfrm>
            <a:custGeom>
              <a:avLst/>
              <a:gdLst/>
              <a:ahLst/>
              <a:cxnLst/>
              <a:rect l="l" t="t" r="r" b="b"/>
              <a:pathLst>
                <a:path w="1936115" h="76200">
                  <a:moveTo>
                    <a:pt x="1884946" y="38100"/>
                  </a:moveTo>
                  <a:lnTo>
                    <a:pt x="1859546" y="76200"/>
                  </a:lnTo>
                  <a:lnTo>
                    <a:pt x="1910346" y="50800"/>
                  </a:lnTo>
                  <a:lnTo>
                    <a:pt x="1884946" y="50800"/>
                  </a:lnTo>
                  <a:lnTo>
                    <a:pt x="1884946" y="38100"/>
                  </a:lnTo>
                  <a:close/>
                </a:path>
                <a:path w="1936115" h="76200">
                  <a:moveTo>
                    <a:pt x="1876480" y="25400"/>
                  </a:moveTo>
                  <a:lnTo>
                    <a:pt x="0" y="25400"/>
                  </a:lnTo>
                  <a:lnTo>
                    <a:pt x="0" y="50800"/>
                  </a:lnTo>
                  <a:lnTo>
                    <a:pt x="1876480" y="50800"/>
                  </a:lnTo>
                  <a:lnTo>
                    <a:pt x="1884946" y="38100"/>
                  </a:lnTo>
                  <a:lnTo>
                    <a:pt x="1876480" y="25400"/>
                  </a:lnTo>
                  <a:close/>
                </a:path>
                <a:path w="1936115" h="76200">
                  <a:moveTo>
                    <a:pt x="1910346" y="25400"/>
                  </a:moveTo>
                  <a:lnTo>
                    <a:pt x="1884946" y="25400"/>
                  </a:lnTo>
                  <a:lnTo>
                    <a:pt x="1884946" y="50800"/>
                  </a:lnTo>
                  <a:lnTo>
                    <a:pt x="1910346" y="50800"/>
                  </a:lnTo>
                  <a:lnTo>
                    <a:pt x="1935746" y="38100"/>
                  </a:lnTo>
                  <a:lnTo>
                    <a:pt x="1910346" y="25400"/>
                  </a:lnTo>
                  <a:close/>
                </a:path>
                <a:path w="1936115" h="76200">
                  <a:moveTo>
                    <a:pt x="1859546" y="0"/>
                  </a:moveTo>
                  <a:lnTo>
                    <a:pt x="1884946" y="38100"/>
                  </a:lnTo>
                  <a:lnTo>
                    <a:pt x="1884946" y="25400"/>
                  </a:lnTo>
                  <a:lnTo>
                    <a:pt x="1910346" y="25400"/>
                  </a:lnTo>
                  <a:lnTo>
                    <a:pt x="1859546" y="0"/>
                  </a:lnTo>
                  <a:close/>
                </a:path>
              </a:pathLst>
            </a:custGeom>
            <a:solidFill>
              <a:srgbClr val="000000"/>
            </a:solidFill>
          </p:spPr>
          <p:txBody>
            <a:bodyPr wrap="square" lIns="0" tIns="0" rIns="0" bIns="0" rtlCol="0"/>
            <a:lstStyle/>
            <a:p>
              <a:endParaRPr sz="1266"/>
            </a:p>
          </p:txBody>
        </p:sp>
        <p:sp>
          <p:nvSpPr>
            <p:cNvPr id="10" name="object 10"/>
            <p:cNvSpPr/>
            <p:nvPr/>
          </p:nvSpPr>
          <p:spPr>
            <a:xfrm>
              <a:off x="4928777" y="4653103"/>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11" name="object 11"/>
            <p:cNvSpPr/>
            <p:nvPr/>
          </p:nvSpPr>
          <p:spPr>
            <a:xfrm>
              <a:off x="4928777" y="4653103"/>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pic>
          <p:nvPicPr>
            <p:cNvPr id="12" name="object 12"/>
            <p:cNvPicPr/>
            <p:nvPr/>
          </p:nvPicPr>
          <p:blipFill>
            <a:blip r:embed="rId3" cstate="print"/>
            <a:stretch>
              <a:fillRect/>
            </a:stretch>
          </p:blipFill>
          <p:spPr>
            <a:xfrm>
              <a:off x="5173763" y="4910786"/>
              <a:ext cx="241297" cy="215898"/>
            </a:xfrm>
            <a:prstGeom prst="rect">
              <a:avLst/>
            </a:prstGeom>
          </p:spPr>
        </p:pic>
        <p:pic>
          <p:nvPicPr>
            <p:cNvPr id="13" name="object 13"/>
            <p:cNvPicPr/>
            <p:nvPr/>
          </p:nvPicPr>
          <p:blipFill>
            <a:blip r:embed="rId4" cstate="print"/>
            <a:stretch>
              <a:fillRect/>
            </a:stretch>
          </p:blipFill>
          <p:spPr>
            <a:xfrm>
              <a:off x="6483349" y="4604946"/>
              <a:ext cx="317500" cy="215897"/>
            </a:xfrm>
            <a:prstGeom prst="rect">
              <a:avLst/>
            </a:prstGeom>
          </p:spPr>
        </p:pic>
        <p:pic>
          <p:nvPicPr>
            <p:cNvPr id="14" name="object 14"/>
            <p:cNvPicPr/>
            <p:nvPr/>
          </p:nvPicPr>
          <p:blipFill>
            <a:blip r:embed="rId5" cstate="print"/>
            <a:stretch>
              <a:fillRect/>
            </a:stretch>
          </p:blipFill>
          <p:spPr>
            <a:xfrm>
              <a:off x="7869138" y="4802836"/>
              <a:ext cx="241297" cy="431798"/>
            </a:xfrm>
            <a:prstGeom prst="rect">
              <a:avLst/>
            </a:prstGeom>
          </p:spPr>
        </p:pic>
        <p:sp>
          <p:nvSpPr>
            <p:cNvPr id="15" name="object 15"/>
            <p:cNvSpPr/>
            <p:nvPr/>
          </p:nvSpPr>
          <p:spPr>
            <a:xfrm>
              <a:off x="8401234" y="4980636"/>
              <a:ext cx="756920" cy="76200"/>
            </a:xfrm>
            <a:custGeom>
              <a:avLst/>
              <a:gdLst/>
              <a:ahLst/>
              <a:cxnLst/>
              <a:rect l="l" t="t" r="r" b="b"/>
              <a:pathLst>
                <a:path w="756920" h="76200">
                  <a:moveTo>
                    <a:pt x="705866" y="38100"/>
                  </a:moveTo>
                  <a:lnTo>
                    <a:pt x="680466" y="76200"/>
                  </a:lnTo>
                  <a:lnTo>
                    <a:pt x="731266" y="50800"/>
                  </a:lnTo>
                  <a:lnTo>
                    <a:pt x="705866" y="50800"/>
                  </a:lnTo>
                  <a:lnTo>
                    <a:pt x="705866" y="38100"/>
                  </a:lnTo>
                  <a:close/>
                </a:path>
                <a:path w="756920" h="76200">
                  <a:moveTo>
                    <a:pt x="697399" y="25400"/>
                  </a:moveTo>
                  <a:lnTo>
                    <a:pt x="0" y="25400"/>
                  </a:lnTo>
                  <a:lnTo>
                    <a:pt x="0" y="50800"/>
                  </a:lnTo>
                  <a:lnTo>
                    <a:pt x="697399" y="50800"/>
                  </a:lnTo>
                  <a:lnTo>
                    <a:pt x="705866" y="38100"/>
                  </a:lnTo>
                  <a:lnTo>
                    <a:pt x="697399" y="25400"/>
                  </a:lnTo>
                  <a:close/>
                </a:path>
                <a:path w="756920" h="76200">
                  <a:moveTo>
                    <a:pt x="731266" y="25400"/>
                  </a:moveTo>
                  <a:lnTo>
                    <a:pt x="705866" y="25400"/>
                  </a:lnTo>
                  <a:lnTo>
                    <a:pt x="705866" y="50800"/>
                  </a:lnTo>
                  <a:lnTo>
                    <a:pt x="731266" y="50800"/>
                  </a:lnTo>
                  <a:lnTo>
                    <a:pt x="756666" y="38100"/>
                  </a:lnTo>
                  <a:lnTo>
                    <a:pt x="731266" y="25400"/>
                  </a:lnTo>
                  <a:close/>
                </a:path>
                <a:path w="756920" h="76200">
                  <a:moveTo>
                    <a:pt x="680466" y="0"/>
                  </a:moveTo>
                  <a:lnTo>
                    <a:pt x="705866" y="38100"/>
                  </a:lnTo>
                  <a:lnTo>
                    <a:pt x="705866" y="25400"/>
                  </a:lnTo>
                  <a:lnTo>
                    <a:pt x="731266" y="25400"/>
                  </a:lnTo>
                  <a:lnTo>
                    <a:pt x="680466" y="0"/>
                  </a:lnTo>
                  <a:close/>
                </a:path>
              </a:pathLst>
            </a:custGeom>
            <a:solidFill>
              <a:srgbClr val="000000"/>
            </a:solidFill>
          </p:spPr>
          <p:txBody>
            <a:bodyPr wrap="square" lIns="0" tIns="0" rIns="0" bIns="0" rtlCol="0"/>
            <a:lstStyle/>
            <a:p>
              <a:endParaRPr sz="1266"/>
            </a:p>
          </p:txBody>
        </p:sp>
      </p:grpSp>
      <p:pic>
        <p:nvPicPr>
          <p:cNvPr id="16" name="object 16"/>
          <p:cNvPicPr/>
          <p:nvPr/>
        </p:nvPicPr>
        <p:blipFill>
          <a:blip r:embed="rId6" cstate="print"/>
          <a:stretch>
            <a:fillRect/>
          </a:stretch>
        </p:blipFill>
        <p:spPr>
          <a:xfrm>
            <a:off x="6567053" y="3421643"/>
            <a:ext cx="160731" cy="214311"/>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7711" y="1984603"/>
            <a:ext cx="5769918" cy="398483"/>
          </a:xfrm>
          <a:prstGeom prst="rect">
            <a:avLst/>
          </a:prstGeom>
        </p:spPr>
        <p:txBody>
          <a:bodyPr vert="horz" wrap="square" lIns="0" tIns="8930" rIns="0" bIns="0" rtlCol="0" anchor="ctr">
            <a:spAutoFit/>
          </a:bodyPr>
          <a:lstStyle/>
          <a:p>
            <a:pPr marL="8929">
              <a:lnSpc>
                <a:spcPct val="100000"/>
              </a:lnSpc>
              <a:spcBef>
                <a:spcPts val="70"/>
              </a:spcBef>
              <a:tabLst>
                <a:tab pos="1259041" algn="l"/>
                <a:tab pos="1795250" algn="l"/>
                <a:tab pos="2902492" algn="l"/>
                <a:tab pos="4170462" algn="l"/>
              </a:tabLst>
            </a:pPr>
            <a:r>
              <a:rPr sz="2531" spc="-7" dirty="0">
                <a:latin typeface="Calibri" panose="020F0502020204030204" pitchFamily="34" charset="0"/>
                <a:cs typeface="Calibri" panose="020F0502020204030204" pitchFamily="34" charset="0"/>
              </a:rPr>
              <a:t>Training</a:t>
            </a:r>
            <a:r>
              <a:rPr lang="en-US" sz="2531" spc="-7"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the</a:t>
            </a:r>
            <a:r>
              <a:rPr lang="en-US" sz="2531" spc="-18"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world’s</a:t>
            </a:r>
            <a:r>
              <a:rPr lang="en-US" sz="2531" spc="-7"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smallest</a:t>
            </a:r>
            <a:r>
              <a:rPr lang="en-US" sz="2531" spc="-7"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perceptron</a:t>
            </a:r>
            <a:endParaRPr sz="2531" dirty="0">
              <a:latin typeface="Calibri" panose="020F0502020204030204" pitchFamily="34" charset="0"/>
              <a:cs typeface="Calibri" panose="020F0502020204030204" pitchFamily="34" charset="0"/>
            </a:endParaRPr>
          </a:p>
        </p:txBody>
      </p:sp>
      <p:sp>
        <p:nvSpPr>
          <p:cNvPr id="3" name="object 3"/>
          <p:cNvSpPr txBox="1"/>
          <p:nvPr/>
        </p:nvSpPr>
        <p:spPr>
          <a:xfrm>
            <a:off x="6440563" y="4393050"/>
            <a:ext cx="1852017" cy="786532"/>
          </a:xfrm>
          <a:prstGeom prst="rect">
            <a:avLst/>
          </a:prstGeom>
        </p:spPr>
        <p:txBody>
          <a:bodyPr vert="horz" wrap="square" lIns="0" tIns="7590" rIns="0" bIns="0" rtlCol="0">
            <a:spAutoFit/>
          </a:bodyPr>
          <a:lstStyle/>
          <a:p>
            <a:pPr marL="8929" marR="3572" indent="-446" algn="ctr">
              <a:lnSpc>
                <a:spcPct val="100400"/>
              </a:lnSpc>
              <a:spcBef>
                <a:spcPts val="60"/>
              </a:spcBef>
            </a:pPr>
            <a:r>
              <a:rPr sz="1687" dirty="0">
                <a:solidFill>
                  <a:srgbClr val="0B5D18"/>
                </a:solidFill>
                <a:latin typeface="Calibri" panose="020F0502020204030204" pitchFamily="34" charset="0"/>
                <a:cs typeface="Calibri" panose="020F0502020204030204" pitchFamily="34" charset="0"/>
              </a:rPr>
              <a:t>this</a:t>
            </a:r>
            <a:r>
              <a:rPr sz="1687" spc="-14" dirty="0">
                <a:solidFill>
                  <a:srgbClr val="0B5D18"/>
                </a:solidFill>
                <a:latin typeface="Calibri" panose="020F0502020204030204" pitchFamily="34" charset="0"/>
                <a:cs typeface="Calibri" panose="020F0502020204030204" pitchFamily="34" charset="0"/>
              </a:rPr>
              <a:t> </a:t>
            </a:r>
            <a:r>
              <a:rPr sz="1687" dirty="0">
                <a:solidFill>
                  <a:srgbClr val="0B5D18"/>
                </a:solidFill>
                <a:latin typeface="Calibri" panose="020F0502020204030204" pitchFamily="34" charset="0"/>
                <a:cs typeface="Calibri" panose="020F0502020204030204" pitchFamily="34" charset="0"/>
              </a:rPr>
              <a:t>should</a:t>
            </a:r>
            <a:r>
              <a:rPr sz="1687" spc="-11" dirty="0">
                <a:solidFill>
                  <a:srgbClr val="0B5D18"/>
                </a:solidFill>
                <a:latin typeface="Calibri" panose="020F0502020204030204" pitchFamily="34" charset="0"/>
                <a:cs typeface="Calibri" panose="020F0502020204030204" pitchFamily="34" charset="0"/>
              </a:rPr>
              <a:t> </a:t>
            </a:r>
            <a:r>
              <a:rPr sz="1687" dirty="0">
                <a:solidFill>
                  <a:srgbClr val="0B5D18"/>
                </a:solidFill>
                <a:latin typeface="Calibri" panose="020F0502020204030204" pitchFamily="34" charset="0"/>
                <a:cs typeface="Calibri" panose="020F0502020204030204" pitchFamily="34" charset="0"/>
              </a:rPr>
              <a:t>be</a:t>
            </a:r>
            <a:r>
              <a:rPr sz="1687" spc="-4" dirty="0">
                <a:solidFill>
                  <a:srgbClr val="0B5D18"/>
                </a:solidFill>
                <a:latin typeface="Calibri" panose="020F0502020204030204" pitchFamily="34" charset="0"/>
                <a:cs typeface="Calibri" panose="020F0502020204030204" pitchFamily="34" charset="0"/>
              </a:rPr>
              <a:t> </a:t>
            </a:r>
            <a:r>
              <a:rPr sz="1687" spc="-18" dirty="0">
                <a:solidFill>
                  <a:srgbClr val="0B5D18"/>
                </a:solidFill>
                <a:latin typeface="Calibri" panose="020F0502020204030204" pitchFamily="34" charset="0"/>
                <a:cs typeface="Calibri" panose="020F0502020204030204" pitchFamily="34" charset="0"/>
              </a:rPr>
              <a:t>the </a:t>
            </a:r>
            <a:r>
              <a:rPr sz="1687" dirty="0">
                <a:solidFill>
                  <a:srgbClr val="0B5D18"/>
                </a:solidFill>
                <a:latin typeface="Calibri" panose="020F0502020204030204" pitchFamily="34" charset="0"/>
                <a:cs typeface="Calibri" panose="020F0502020204030204" pitchFamily="34" charset="0"/>
              </a:rPr>
              <a:t>gradient</a:t>
            </a:r>
            <a:r>
              <a:rPr sz="1687" spc="-18" dirty="0">
                <a:solidFill>
                  <a:srgbClr val="0B5D18"/>
                </a:solidFill>
                <a:latin typeface="Calibri" panose="020F0502020204030204" pitchFamily="34" charset="0"/>
                <a:cs typeface="Calibri" panose="020F0502020204030204" pitchFamily="34" charset="0"/>
              </a:rPr>
              <a:t> </a:t>
            </a:r>
            <a:r>
              <a:rPr sz="1687" dirty="0">
                <a:solidFill>
                  <a:srgbClr val="0B5D18"/>
                </a:solidFill>
                <a:latin typeface="Calibri" panose="020F0502020204030204" pitchFamily="34" charset="0"/>
                <a:cs typeface="Calibri" panose="020F0502020204030204" pitchFamily="34" charset="0"/>
              </a:rPr>
              <a:t>of</a:t>
            </a:r>
            <a:r>
              <a:rPr sz="1687" spc="-11" dirty="0">
                <a:solidFill>
                  <a:srgbClr val="0B5D18"/>
                </a:solidFill>
                <a:latin typeface="Calibri" panose="020F0502020204030204" pitchFamily="34" charset="0"/>
                <a:cs typeface="Calibri" panose="020F0502020204030204" pitchFamily="34" charset="0"/>
              </a:rPr>
              <a:t> </a:t>
            </a:r>
            <a:r>
              <a:rPr sz="1687" dirty="0">
                <a:solidFill>
                  <a:srgbClr val="0B5D18"/>
                </a:solidFill>
                <a:latin typeface="Calibri" panose="020F0502020204030204" pitchFamily="34" charset="0"/>
                <a:cs typeface="Calibri" panose="020F0502020204030204" pitchFamily="34" charset="0"/>
              </a:rPr>
              <a:t>the</a:t>
            </a:r>
            <a:r>
              <a:rPr sz="1687" spc="-7" dirty="0">
                <a:solidFill>
                  <a:srgbClr val="0B5D18"/>
                </a:solidFill>
                <a:latin typeface="Calibri" panose="020F0502020204030204" pitchFamily="34" charset="0"/>
                <a:cs typeface="Calibri" panose="020F0502020204030204" pitchFamily="34" charset="0"/>
              </a:rPr>
              <a:t> </a:t>
            </a:r>
            <a:r>
              <a:rPr sz="1687" spc="-14" dirty="0">
                <a:solidFill>
                  <a:srgbClr val="0B5D18"/>
                </a:solidFill>
                <a:latin typeface="Calibri" panose="020F0502020204030204" pitchFamily="34" charset="0"/>
                <a:cs typeface="Calibri" panose="020F0502020204030204" pitchFamily="34" charset="0"/>
              </a:rPr>
              <a:t>loss </a:t>
            </a:r>
            <a:r>
              <a:rPr sz="1687" spc="-7" dirty="0">
                <a:solidFill>
                  <a:srgbClr val="0B5D18"/>
                </a:solidFill>
                <a:latin typeface="Calibri" panose="020F0502020204030204" pitchFamily="34" charset="0"/>
                <a:cs typeface="Calibri" panose="020F0502020204030204" pitchFamily="34" charset="0"/>
              </a:rPr>
              <a:t>function</a:t>
            </a:r>
            <a:endParaRPr sz="1687" dirty="0">
              <a:latin typeface="Calibri" panose="020F0502020204030204" pitchFamily="34" charset="0"/>
              <a:cs typeface="Calibri" panose="020F0502020204030204" pitchFamily="34" charset="0"/>
            </a:endParaRPr>
          </a:p>
        </p:txBody>
      </p:sp>
      <p:pic>
        <p:nvPicPr>
          <p:cNvPr id="5" name="object 5"/>
          <p:cNvPicPr/>
          <p:nvPr/>
        </p:nvPicPr>
        <p:blipFill>
          <a:blip r:embed="rId2" cstate="print"/>
          <a:stretch>
            <a:fillRect/>
          </a:stretch>
        </p:blipFill>
        <p:spPr>
          <a:xfrm>
            <a:off x="5733699" y="4044496"/>
            <a:ext cx="626399" cy="683387"/>
          </a:xfrm>
          <a:prstGeom prst="rect">
            <a:avLst/>
          </a:prstGeom>
        </p:spPr>
      </p:pic>
      <p:pic>
        <p:nvPicPr>
          <p:cNvPr id="6" name="object 6"/>
          <p:cNvPicPr/>
          <p:nvPr/>
        </p:nvPicPr>
        <p:blipFill>
          <a:blip r:embed="rId3" cstate="print"/>
          <a:stretch>
            <a:fillRect/>
          </a:stretch>
        </p:blipFill>
        <p:spPr>
          <a:xfrm>
            <a:off x="4747552" y="3932134"/>
            <a:ext cx="1900615" cy="54015"/>
          </a:xfrm>
          <a:prstGeom prst="rect">
            <a:avLst/>
          </a:prstGeom>
        </p:spPr>
      </p:pic>
      <p:sp>
        <p:nvSpPr>
          <p:cNvPr id="7" name="object 7"/>
          <p:cNvSpPr txBox="1"/>
          <p:nvPr/>
        </p:nvSpPr>
        <p:spPr>
          <a:xfrm>
            <a:off x="6273877" y="2678549"/>
            <a:ext cx="2185541" cy="525238"/>
          </a:xfrm>
          <a:prstGeom prst="rect">
            <a:avLst/>
          </a:prstGeom>
        </p:spPr>
        <p:txBody>
          <a:bodyPr vert="horz" wrap="square" lIns="0" tIns="6697" rIns="0" bIns="0" rtlCol="0">
            <a:spAutoFit/>
          </a:bodyPr>
          <a:lstStyle/>
          <a:p>
            <a:pPr marL="8929" marR="3572" indent="154478">
              <a:lnSpc>
                <a:spcPct val="100800"/>
              </a:lnSpc>
              <a:spcBef>
                <a:spcPts val="53"/>
              </a:spcBef>
            </a:pPr>
            <a:r>
              <a:rPr sz="1687" dirty="0">
                <a:solidFill>
                  <a:srgbClr val="0B5D18"/>
                </a:solidFill>
                <a:latin typeface="Calibri" panose="020F0502020204030204" pitchFamily="34" charset="0"/>
                <a:cs typeface="Calibri" panose="020F0502020204030204" pitchFamily="34" charset="0"/>
              </a:rPr>
              <a:t>This</a:t>
            </a:r>
            <a:r>
              <a:rPr sz="1687" spc="-11" dirty="0">
                <a:solidFill>
                  <a:srgbClr val="0B5D18"/>
                </a:solidFill>
                <a:latin typeface="Calibri" panose="020F0502020204030204" pitchFamily="34" charset="0"/>
                <a:cs typeface="Calibri" panose="020F0502020204030204" pitchFamily="34" charset="0"/>
              </a:rPr>
              <a:t> </a:t>
            </a:r>
            <a:r>
              <a:rPr sz="1687" dirty="0">
                <a:solidFill>
                  <a:srgbClr val="0B5D18"/>
                </a:solidFill>
                <a:latin typeface="Calibri" panose="020F0502020204030204" pitchFamily="34" charset="0"/>
                <a:cs typeface="Calibri" panose="020F0502020204030204" pitchFamily="34" charset="0"/>
              </a:rPr>
              <a:t>is</a:t>
            </a:r>
            <a:r>
              <a:rPr sz="1687" spc="-4" dirty="0">
                <a:solidFill>
                  <a:srgbClr val="0B5D18"/>
                </a:solidFill>
                <a:latin typeface="Calibri" panose="020F0502020204030204" pitchFamily="34" charset="0"/>
                <a:cs typeface="Calibri" panose="020F0502020204030204" pitchFamily="34" charset="0"/>
              </a:rPr>
              <a:t> </a:t>
            </a:r>
            <a:r>
              <a:rPr sz="1687" dirty="0">
                <a:solidFill>
                  <a:srgbClr val="0B5D18"/>
                </a:solidFill>
                <a:latin typeface="Calibri" panose="020F0502020204030204" pitchFamily="34" charset="0"/>
                <a:cs typeface="Calibri" panose="020F0502020204030204" pitchFamily="34" charset="0"/>
              </a:rPr>
              <a:t>just</a:t>
            </a:r>
            <a:r>
              <a:rPr sz="1687" spc="-7" dirty="0">
                <a:solidFill>
                  <a:srgbClr val="0B5D18"/>
                </a:solidFill>
                <a:latin typeface="Calibri" panose="020F0502020204030204" pitchFamily="34" charset="0"/>
                <a:cs typeface="Calibri" panose="020F0502020204030204" pitchFamily="34" charset="0"/>
              </a:rPr>
              <a:t> gradient </a:t>
            </a:r>
            <a:r>
              <a:rPr sz="1687" dirty="0">
                <a:solidFill>
                  <a:srgbClr val="0B5D18"/>
                </a:solidFill>
                <a:latin typeface="Calibri" panose="020F0502020204030204" pitchFamily="34" charset="0"/>
                <a:cs typeface="Calibri" panose="020F0502020204030204" pitchFamily="34" charset="0"/>
              </a:rPr>
              <a:t>descent,</a:t>
            </a:r>
            <a:r>
              <a:rPr sz="1687" spc="-14" dirty="0">
                <a:solidFill>
                  <a:srgbClr val="0B5D18"/>
                </a:solidFill>
                <a:latin typeface="Calibri" panose="020F0502020204030204" pitchFamily="34" charset="0"/>
                <a:cs typeface="Calibri" panose="020F0502020204030204" pitchFamily="34" charset="0"/>
              </a:rPr>
              <a:t> </a:t>
            </a:r>
            <a:r>
              <a:rPr sz="1687" dirty="0">
                <a:solidFill>
                  <a:srgbClr val="0B5D18"/>
                </a:solidFill>
                <a:latin typeface="Calibri" panose="020F0502020204030204" pitchFamily="34" charset="0"/>
                <a:cs typeface="Calibri" panose="020F0502020204030204" pitchFamily="34" charset="0"/>
              </a:rPr>
              <a:t>that</a:t>
            </a:r>
            <a:r>
              <a:rPr sz="1687" spc="-11" dirty="0">
                <a:solidFill>
                  <a:srgbClr val="0B5D18"/>
                </a:solidFill>
                <a:latin typeface="Calibri" panose="020F0502020204030204" pitchFamily="34" charset="0"/>
                <a:cs typeface="Calibri" panose="020F0502020204030204" pitchFamily="34" charset="0"/>
              </a:rPr>
              <a:t> </a:t>
            </a:r>
            <a:r>
              <a:rPr sz="1687" spc="-7" dirty="0">
                <a:solidFill>
                  <a:srgbClr val="0B5D18"/>
                </a:solidFill>
                <a:latin typeface="Calibri" panose="020F0502020204030204" pitchFamily="34" charset="0"/>
                <a:cs typeface="Calibri" panose="020F0502020204030204" pitchFamily="34" charset="0"/>
              </a:rPr>
              <a:t>means…</a:t>
            </a:r>
            <a:endParaRPr sz="1687" dirty="0">
              <a:latin typeface="Calibri" panose="020F0502020204030204" pitchFamily="34" charset="0"/>
              <a:cs typeface="Calibri" panose="020F0502020204030204" pitchFamily="34" charset="0"/>
            </a:endParaRPr>
          </a:p>
        </p:txBody>
      </p:sp>
      <p:grpSp>
        <p:nvGrpSpPr>
          <p:cNvPr id="12" name="Group 11">
            <a:extLst>
              <a:ext uri="{FF2B5EF4-FFF2-40B4-BE49-F238E27FC236}">
                <a16:creationId xmlns:a16="http://schemas.microsoft.com/office/drawing/2014/main" id="{3B62061C-1B21-4030-0085-FFDC378C458C}"/>
              </a:ext>
            </a:extLst>
          </p:cNvPr>
          <p:cNvGrpSpPr/>
          <p:nvPr/>
        </p:nvGrpSpPr>
        <p:grpSpPr>
          <a:xfrm>
            <a:off x="3181316" y="3013278"/>
            <a:ext cx="3259247" cy="860509"/>
            <a:chOff x="2978051" y="2794993"/>
            <a:chExt cx="3259247" cy="860509"/>
          </a:xfrm>
        </p:grpSpPr>
        <p:pic>
          <p:nvPicPr>
            <p:cNvPr id="13" name="object 5">
              <a:extLst>
                <a:ext uri="{FF2B5EF4-FFF2-40B4-BE49-F238E27FC236}">
                  <a16:creationId xmlns:a16="http://schemas.microsoft.com/office/drawing/2014/main" id="{354EF8E6-4A33-4F6C-383B-550C491DACC1}"/>
                </a:ext>
              </a:extLst>
            </p:cNvPr>
            <p:cNvPicPr/>
            <p:nvPr/>
          </p:nvPicPr>
          <p:blipFill>
            <a:blip r:embed="rId4" cstate="print"/>
            <a:stretch>
              <a:fillRect/>
            </a:stretch>
          </p:blipFill>
          <p:spPr>
            <a:xfrm>
              <a:off x="2978051" y="2794993"/>
              <a:ext cx="3187898" cy="80367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455F478-3D4C-70BA-6EC1-7A7B3C068F61}"/>
                    </a:ext>
                  </a:extLst>
                </p:cNvPr>
                <p:cNvSpPr txBox="1"/>
                <p:nvPr/>
              </p:nvSpPr>
              <p:spPr>
                <a:xfrm flipH="1">
                  <a:off x="5783126" y="3132282"/>
                  <a:ext cx="454172" cy="523220"/>
                </a:xfrm>
                <a:prstGeom prst="rect">
                  <a:avLst/>
                </a:prstGeom>
                <a:solidFill>
                  <a:schemeClr val="bg1"/>
                </a:solid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altLang="zh-CN" sz="2800" i="1" dirty="0" smtClean="0">
                                <a:latin typeface="Cambria Math" panose="02040503050406030204" pitchFamily="18" charset="0"/>
                                <a:cs typeface="Times New Roman" panose="02020603050405020304" pitchFamily="18" charset="0"/>
                              </a:rPr>
                            </m:ctrlPr>
                          </m:sSubPr>
                          <m:e>
                            <m:r>
                              <a:rPr lang="en-US" altLang="zh-CN" sz="2800" b="0" i="1" dirty="0" smtClean="0">
                                <a:latin typeface="Cambria Math" panose="02040503050406030204" pitchFamily="18" charset="0"/>
                                <a:cs typeface="Times New Roman" panose="02020603050405020304" pitchFamily="18" charset="0"/>
                              </a:rPr>
                              <m:t>𝑥</m:t>
                            </m:r>
                          </m:e>
                          <m:sub>
                            <m:r>
                              <a:rPr lang="en-US" altLang="zh-CN" sz="2800" b="0" i="1" dirty="0" smtClean="0">
                                <a:latin typeface="Cambria Math" panose="02040503050406030204" pitchFamily="18" charset="0"/>
                                <a:cs typeface="Times New Roman" panose="02020603050405020304" pitchFamily="18" charset="0"/>
                              </a:rPr>
                              <m:t>𝑛</m:t>
                            </m:r>
                          </m:sub>
                        </m:sSub>
                      </m:oMath>
                    </m:oMathPara>
                  </a14:m>
                  <a:endParaRPr lang="en-US" sz="2800" dirty="0">
                    <a:latin typeface="Palatino Linotype" panose="0204050205050503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B455F478-3D4C-70BA-6EC1-7A7B3C068F61}"/>
                    </a:ext>
                  </a:extLst>
                </p:cNvPr>
                <p:cNvSpPr txBox="1">
                  <a:spLocks noRot="1" noChangeAspect="1" noMove="1" noResize="1" noEditPoints="1" noAdjustHandles="1" noChangeArrowheads="1" noChangeShapeType="1" noTextEdit="1"/>
                </p:cNvSpPr>
                <p:nvPr/>
              </p:nvSpPr>
              <p:spPr>
                <a:xfrm flipH="1">
                  <a:off x="5783126" y="3132282"/>
                  <a:ext cx="454172" cy="523220"/>
                </a:xfrm>
                <a:prstGeom prst="rect">
                  <a:avLst/>
                </a:prstGeom>
                <a:blipFill>
                  <a:blip r:embed="rId5"/>
                  <a:stretch>
                    <a:fillRect r="-10811"/>
                  </a:stretch>
                </a:blipFill>
              </p:spPr>
              <p:txBody>
                <a:bodyPr/>
                <a:lstStyle/>
                <a:p>
                  <a:r>
                    <a:rPr lang="en-US">
                      <a:noFill/>
                    </a:rPr>
                    <a:t> </a:t>
                  </a:r>
                </a:p>
              </p:txBody>
            </p:sp>
          </mc:Fallback>
        </mc:AlternateContent>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4162" y="1363343"/>
            <a:ext cx="514823" cy="839387"/>
          </a:xfrm>
          <a:prstGeom prst="rect">
            <a:avLst/>
          </a:prstGeom>
        </p:spPr>
      </p:pic>
      <p:pic>
        <p:nvPicPr>
          <p:cNvPr id="3" name="object 3"/>
          <p:cNvPicPr/>
          <p:nvPr/>
        </p:nvPicPr>
        <p:blipFill>
          <a:blip r:embed="rId3" cstate="print"/>
          <a:stretch>
            <a:fillRect/>
          </a:stretch>
        </p:blipFill>
        <p:spPr>
          <a:xfrm>
            <a:off x="2584465" y="2440442"/>
            <a:ext cx="1973461" cy="660798"/>
          </a:xfrm>
          <a:prstGeom prst="rect">
            <a:avLst/>
          </a:prstGeom>
        </p:spPr>
      </p:pic>
      <p:grpSp>
        <p:nvGrpSpPr>
          <p:cNvPr id="4" name="object 4"/>
          <p:cNvGrpSpPr/>
          <p:nvPr/>
        </p:nvGrpSpPr>
        <p:grpSpPr>
          <a:xfrm>
            <a:off x="6962066" y="4554756"/>
            <a:ext cx="1405533" cy="1012627"/>
            <a:chOff x="9901605" y="6477876"/>
            <a:chExt cx="1998980" cy="1440180"/>
          </a:xfrm>
        </p:grpSpPr>
        <p:pic>
          <p:nvPicPr>
            <p:cNvPr id="5" name="object 5"/>
            <p:cNvPicPr/>
            <p:nvPr/>
          </p:nvPicPr>
          <p:blipFill>
            <a:blip r:embed="rId4" cstate="print"/>
            <a:stretch>
              <a:fillRect/>
            </a:stretch>
          </p:blipFill>
          <p:spPr>
            <a:xfrm>
              <a:off x="9901605" y="7515567"/>
              <a:ext cx="1877745" cy="402374"/>
            </a:xfrm>
            <a:prstGeom prst="rect">
              <a:avLst/>
            </a:prstGeom>
          </p:spPr>
        </p:pic>
        <p:pic>
          <p:nvPicPr>
            <p:cNvPr id="6" name="object 6"/>
            <p:cNvPicPr/>
            <p:nvPr/>
          </p:nvPicPr>
          <p:blipFill>
            <a:blip r:embed="rId5" cstate="print"/>
            <a:stretch>
              <a:fillRect/>
            </a:stretch>
          </p:blipFill>
          <p:spPr>
            <a:xfrm>
              <a:off x="11278402" y="6477876"/>
              <a:ext cx="621938" cy="954506"/>
            </a:xfrm>
            <a:prstGeom prst="rect">
              <a:avLst/>
            </a:prstGeom>
          </p:spPr>
        </p:pic>
      </p:grpSp>
      <p:sp>
        <p:nvSpPr>
          <p:cNvPr id="7" name="object 7"/>
          <p:cNvSpPr txBox="1">
            <a:spLocks noGrp="1"/>
          </p:cNvSpPr>
          <p:nvPr>
            <p:ph type="title"/>
          </p:nvPr>
        </p:nvSpPr>
        <p:spPr>
          <a:xfrm>
            <a:off x="1306861" y="1568837"/>
            <a:ext cx="5732859" cy="398483"/>
          </a:xfrm>
          <a:prstGeom prst="rect">
            <a:avLst/>
          </a:prstGeom>
        </p:spPr>
        <p:txBody>
          <a:bodyPr vert="horz" wrap="square" lIns="0" tIns="8930" rIns="0" bIns="0" rtlCol="0" anchor="ctr">
            <a:spAutoFit/>
          </a:bodyPr>
          <a:lstStyle/>
          <a:p>
            <a:pPr marL="8929">
              <a:lnSpc>
                <a:spcPct val="100000"/>
              </a:lnSpc>
              <a:spcBef>
                <a:spcPts val="70"/>
              </a:spcBef>
              <a:tabLst>
                <a:tab pos="651398" algn="l"/>
                <a:tab pos="1187606" algn="l"/>
                <a:tab pos="1830967" algn="l"/>
                <a:tab pos="2188589" algn="l"/>
              </a:tabLst>
            </a:pPr>
            <a:r>
              <a:rPr sz="2531" spc="-18" dirty="0">
                <a:latin typeface="Calibri" panose="020F0502020204030204" pitchFamily="34" charset="0"/>
                <a:cs typeface="Calibri" panose="020F0502020204030204" pitchFamily="34" charset="0"/>
              </a:rPr>
              <a:t>…is</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the</a:t>
            </a:r>
            <a:r>
              <a:rPr sz="2531"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rate</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at</a:t>
            </a:r>
            <a:r>
              <a:rPr sz="2531" dirty="0">
                <a:latin typeface="Calibri" panose="020F0502020204030204" pitchFamily="34" charset="0"/>
                <a:cs typeface="Calibri" panose="020F0502020204030204" pitchFamily="34" charset="0"/>
              </a:rPr>
              <a:t>	which</a:t>
            </a:r>
            <a:r>
              <a:rPr sz="2531" spc="-21" dirty="0">
                <a:latin typeface="Calibri" panose="020F0502020204030204" pitchFamily="34" charset="0"/>
                <a:cs typeface="Calibri" panose="020F0502020204030204" pitchFamily="34" charset="0"/>
              </a:rPr>
              <a:t> </a:t>
            </a:r>
            <a:r>
              <a:rPr sz="2531" dirty="0">
                <a:solidFill>
                  <a:srgbClr val="00882B"/>
                </a:solidFill>
              </a:rPr>
              <a:t>this </a:t>
            </a:r>
            <a:r>
              <a:rPr sz="2531" dirty="0">
                <a:latin typeface="Calibri" panose="020F0502020204030204" pitchFamily="34" charset="0"/>
                <a:cs typeface="Calibri" panose="020F0502020204030204" pitchFamily="34" charset="0"/>
              </a:rPr>
              <a:t>will </a:t>
            </a:r>
            <a:r>
              <a:rPr sz="2531" spc="-7" dirty="0">
                <a:latin typeface="Calibri" panose="020F0502020204030204" pitchFamily="34" charset="0"/>
                <a:cs typeface="Calibri" panose="020F0502020204030204" pitchFamily="34" charset="0"/>
              </a:rPr>
              <a:t>change…</a:t>
            </a:r>
            <a:endParaRPr sz="2531" dirty="0">
              <a:latin typeface="Calibri" panose="020F0502020204030204" pitchFamily="34" charset="0"/>
              <a:cs typeface="Calibri" panose="020F0502020204030204" pitchFamily="34" charset="0"/>
            </a:endParaRPr>
          </a:p>
        </p:txBody>
      </p:sp>
      <p:sp>
        <p:nvSpPr>
          <p:cNvPr id="8" name="object 8"/>
          <p:cNvSpPr txBox="1"/>
          <p:nvPr/>
        </p:nvSpPr>
        <p:spPr>
          <a:xfrm>
            <a:off x="5038469" y="4108120"/>
            <a:ext cx="3714750" cy="398483"/>
          </a:xfrm>
          <a:prstGeom prst="rect">
            <a:avLst/>
          </a:prstGeom>
        </p:spPr>
        <p:txBody>
          <a:bodyPr vert="horz" wrap="square" lIns="0" tIns="8930" rIns="0" bIns="0" rtlCol="0">
            <a:spAutoFit/>
          </a:bodyPr>
          <a:lstStyle/>
          <a:p>
            <a:pPr marL="8929">
              <a:spcBef>
                <a:spcPts val="70"/>
              </a:spcBef>
              <a:tabLst>
                <a:tab pos="419680" algn="l"/>
                <a:tab pos="991160" algn="l"/>
                <a:tab pos="1598804" algn="l"/>
                <a:tab pos="2777927" algn="l"/>
              </a:tabLst>
            </a:pPr>
            <a:r>
              <a:rPr sz="2531" spc="-35" dirty="0">
                <a:latin typeface="Calibri" panose="020F0502020204030204" pitchFamily="34" charset="0"/>
                <a:cs typeface="Calibri" panose="020F0502020204030204" pitchFamily="34" charset="0"/>
              </a:rPr>
              <a:t>…</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per</a:t>
            </a:r>
            <a:r>
              <a:rPr lang="en-US" sz="2531" spc="-18"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unit</a:t>
            </a:r>
            <a:r>
              <a:rPr lang="en-US" sz="2531" spc="-14"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change</a:t>
            </a:r>
            <a:r>
              <a:rPr lang="en-US" sz="2531" spc="-7"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of</a:t>
            </a:r>
            <a:r>
              <a:rPr sz="2531" spc="-14" dirty="0">
                <a:latin typeface="Calibri" panose="020F0502020204030204" pitchFamily="34" charset="0"/>
                <a:cs typeface="Calibri" panose="020F0502020204030204" pitchFamily="34" charset="0"/>
              </a:rPr>
              <a:t> </a:t>
            </a:r>
            <a:r>
              <a:rPr sz="2531" spc="-14" dirty="0">
                <a:solidFill>
                  <a:srgbClr val="00882B"/>
                </a:solidFill>
                <a:latin typeface="Calibri" panose="020F0502020204030204" pitchFamily="34" charset="0"/>
                <a:cs typeface="Calibri" panose="020F0502020204030204" pitchFamily="34" charset="0"/>
              </a:rPr>
              <a:t>this</a:t>
            </a:r>
            <a:endParaRPr sz="2531" dirty="0">
              <a:latin typeface="Calibri" panose="020F0502020204030204" pitchFamily="34" charset="0"/>
              <a:cs typeface="Calibri" panose="020F0502020204030204" pitchFamily="34" charset="0"/>
            </a:endParaRPr>
          </a:p>
        </p:txBody>
      </p:sp>
      <p:pic>
        <p:nvPicPr>
          <p:cNvPr id="9" name="object 9"/>
          <p:cNvPicPr/>
          <p:nvPr/>
        </p:nvPicPr>
        <p:blipFill>
          <a:blip r:embed="rId6" cstate="print"/>
          <a:stretch>
            <a:fillRect/>
          </a:stretch>
        </p:blipFill>
        <p:spPr>
          <a:xfrm>
            <a:off x="4712883" y="1992535"/>
            <a:ext cx="533083" cy="939421"/>
          </a:xfrm>
          <a:prstGeom prst="rect">
            <a:avLst/>
          </a:prstGeom>
        </p:spPr>
      </p:pic>
      <p:sp>
        <p:nvSpPr>
          <p:cNvPr id="10" name="object 10"/>
          <p:cNvSpPr txBox="1"/>
          <p:nvPr/>
        </p:nvSpPr>
        <p:spPr>
          <a:xfrm>
            <a:off x="2912631" y="3160038"/>
            <a:ext cx="1317129" cy="225358"/>
          </a:xfrm>
          <a:prstGeom prst="rect">
            <a:avLst/>
          </a:prstGeom>
        </p:spPr>
        <p:txBody>
          <a:bodyPr vert="horz" wrap="square" lIns="0" tIns="8930" rIns="0" bIns="0" rtlCol="0">
            <a:spAutoFit/>
          </a:bodyPr>
          <a:lstStyle/>
          <a:p>
            <a:pPr marL="8929">
              <a:spcBef>
                <a:spcPts val="70"/>
              </a:spcBef>
            </a:pPr>
            <a:r>
              <a:rPr sz="1406" dirty="0">
                <a:solidFill>
                  <a:srgbClr val="00882B"/>
                </a:solidFill>
                <a:latin typeface="Calibri" panose="020F0502020204030204" pitchFamily="34" charset="0"/>
                <a:cs typeface="Calibri" panose="020F0502020204030204" pitchFamily="34" charset="0"/>
              </a:rPr>
              <a:t>the</a:t>
            </a:r>
            <a:r>
              <a:rPr sz="1406" spc="-11" dirty="0">
                <a:solidFill>
                  <a:srgbClr val="00882B"/>
                </a:solidFill>
                <a:latin typeface="Calibri" panose="020F0502020204030204" pitchFamily="34" charset="0"/>
                <a:cs typeface="Calibri" panose="020F0502020204030204" pitchFamily="34" charset="0"/>
              </a:rPr>
              <a:t> </a:t>
            </a:r>
            <a:r>
              <a:rPr sz="1406" dirty="0">
                <a:solidFill>
                  <a:srgbClr val="00882B"/>
                </a:solidFill>
                <a:latin typeface="Calibri" panose="020F0502020204030204" pitchFamily="34" charset="0"/>
                <a:cs typeface="Calibri" panose="020F0502020204030204" pitchFamily="34" charset="0"/>
              </a:rPr>
              <a:t>loss</a:t>
            </a:r>
            <a:r>
              <a:rPr sz="1406" spc="-7" dirty="0">
                <a:solidFill>
                  <a:srgbClr val="00882B"/>
                </a:solidFill>
                <a:latin typeface="Calibri" panose="020F0502020204030204" pitchFamily="34" charset="0"/>
                <a:cs typeface="Calibri" panose="020F0502020204030204" pitchFamily="34" charset="0"/>
              </a:rPr>
              <a:t> function</a:t>
            </a:r>
            <a:endParaRPr sz="1406" dirty="0">
              <a:latin typeface="Calibri" panose="020F0502020204030204" pitchFamily="34" charset="0"/>
              <a:cs typeface="Calibri" panose="020F0502020204030204" pitchFamily="34" charset="0"/>
            </a:endParaRPr>
          </a:p>
        </p:txBody>
      </p:sp>
      <p:sp>
        <p:nvSpPr>
          <p:cNvPr id="11" name="object 11"/>
          <p:cNvSpPr txBox="1"/>
          <p:nvPr/>
        </p:nvSpPr>
        <p:spPr>
          <a:xfrm>
            <a:off x="7002428" y="5684639"/>
            <a:ext cx="1713607" cy="225358"/>
          </a:xfrm>
          <a:prstGeom prst="rect">
            <a:avLst/>
          </a:prstGeom>
        </p:spPr>
        <p:txBody>
          <a:bodyPr vert="horz" wrap="square" lIns="0" tIns="8930" rIns="0" bIns="0" rtlCol="0">
            <a:spAutoFit/>
          </a:bodyPr>
          <a:lstStyle/>
          <a:p>
            <a:pPr marL="8929">
              <a:spcBef>
                <a:spcPts val="70"/>
              </a:spcBef>
            </a:pPr>
            <a:r>
              <a:rPr sz="1406" dirty="0">
                <a:solidFill>
                  <a:srgbClr val="00882B"/>
                </a:solidFill>
                <a:latin typeface="Calibri" panose="020F0502020204030204" pitchFamily="34" charset="0"/>
                <a:cs typeface="Calibri" panose="020F0502020204030204" pitchFamily="34" charset="0"/>
              </a:rPr>
              <a:t>the</a:t>
            </a:r>
            <a:r>
              <a:rPr sz="1406" spc="-7" dirty="0">
                <a:solidFill>
                  <a:srgbClr val="00882B"/>
                </a:solidFill>
                <a:latin typeface="Calibri" panose="020F0502020204030204" pitchFamily="34" charset="0"/>
                <a:cs typeface="Calibri" panose="020F0502020204030204" pitchFamily="34" charset="0"/>
              </a:rPr>
              <a:t> </a:t>
            </a:r>
            <a:r>
              <a:rPr sz="1406" dirty="0">
                <a:solidFill>
                  <a:srgbClr val="00882B"/>
                </a:solidFill>
                <a:latin typeface="Calibri" panose="020F0502020204030204" pitchFamily="34" charset="0"/>
                <a:cs typeface="Calibri" panose="020F0502020204030204" pitchFamily="34" charset="0"/>
              </a:rPr>
              <a:t>weight</a:t>
            </a:r>
            <a:r>
              <a:rPr sz="1406" spc="-11" dirty="0">
                <a:solidFill>
                  <a:srgbClr val="00882B"/>
                </a:solidFill>
                <a:latin typeface="Calibri" panose="020F0502020204030204" pitchFamily="34" charset="0"/>
                <a:cs typeface="Calibri" panose="020F0502020204030204" pitchFamily="34" charset="0"/>
              </a:rPr>
              <a:t> </a:t>
            </a:r>
            <a:r>
              <a:rPr sz="1406" spc="-7" dirty="0">
                <a:solidFill>
                  <a:srgbClr val="00882B"/>
                </a:solidFill>
                <a:latin typeface="Calibri" panose="020F0502020204030204" pitchFamily="34" charset="0"/>
                <a:cs typeface="Calibri" panose="020F0502020204030204" pitchFamily="34" charset="0"/>
              </a:rPr>
              <a:t>parameter</a:t>
            </a:r>
            <a:endParaRPr sz="1406" dirty="0">
              <a:latin typeface="Calibri" panose="020F0502020204030204" pitchFamily="34" charset="0"/>
              <a:cs typeface="Calibri" panose="020F0502020204030204" pitchFamily="34" charset="0"/>
            </a:endParaRPr>
          </a:p>
        </p:txBody>
      </p:sp>
      <p:grpSp>
        <p:nvGrpSpPr>
          <p:cNvPr id="12" name="object 12"/>
          <p:cNvGrpSpPr/>
          <p:nvPr/>
        </p:nvGrpSpPr>
        <p:grpSpPr>
          <a:xfrm>
            <a:off x="7580234" y="5096351"/>
            <a:ext cx="613023" cy="645170"/>
            <a:chOff x="10780776" y="7248143"/>
            <a:chExt cx="871855" cy="917575"/>
          </a:xfrm>
        </p:grpSpPr>
        <p:pic>
          <p:nvPicPr>
            <p:cNvPr id="13" name="object 13"/>
            <p:cNvPicPr/>
            <p:nvPr/>
          </p:nvPicPr>
          <p:blipFill>
            <a:blip r:embed="rId7" cstate="print"/>
            <a:stretch>
              <a:fillRect/>
            </a:stretch>
          </p:blipFill>
          <p:spPr>
            <a:xfrm>
              <a:off x="10780776" y="7248143"/>
              <a:ext cx="871727" cy="917447"/>
            </a:xfrm>
            <a:prstGeom prst="rect">
              <a:avLst/>
            </a:prstGeom>
          </p:spPr>
        </p:pic>
        <p:pic>
          <p:nvPicPr>
            <p:cNvPr id="14" name="object 14"/>
            <p:cNvPicPr/>
            <p:nvPr/>
          </p:nvPicPr>
          <p:blipFill>
            <a:blip r:embed="rId8" cstate="print"/>
            <a:stretch>
              <a:fillRect/>
            </a:stretch>
          </p:blipFill>
          <p:spPr>
            <a:xfrm>
              <a:off x="10954332" y="7261910"/>
              <a:ext cx="658242" cy="122722"/>
            </a:xfrm>
            <a:prstGeom prst="rect">
              <a:avLst/>
            </a:prstGeom>
          </p:spPr>
        </p:pic>
        <p:pic>
          <p:nvPicPr>
            <p:cNvPr id="15" name="object 15"/>
            <p:cNvPicPr/>
            <p:nvPr/>
          </p:nvPicPr>
          <p:blipFill>
            <a:blip r:embed="rId9" cstate="print"/>
            <a:stretch>
              <a:fillRect/>
            </a:stretch>
          </p:blipFill>
          <p:spPr>
            <a:xfrm>
              <a:off x="10820632" y="7261915"/>
              <a:ext cx="791940" cy="839865"/>
            </a:xfrm>
            <a:prstGeom prst="rect">
              <a:avLst/>
            </a:prstGeom>
          </p:spPr>
        </p:pic>
      </p:grpSp>
      <p:sp>
        <p:nvSpPr>
          <p:cNvPr id="16" name="object 16"/>
          <p:cNvSpPr txBox="1"/>
          <p:nvPr/>
        </p:nvSpPr>
        <p:spPr>
          <a:xfrm>
            <a:off x="6032825" y="6446163"/>
            <a:ext cx="2936974" cy="268640"/>
          </a:xfrm>
          <a:prstGeom prst="rect">
            <a:avLst/>
          </a:prstGeom>
        </p:spPr>
        <p:txBody>
          <a:bodyPr vert="horz" wrap="square" lIns="0" tIns="8930" rIns="0" bIns="0" rtlCol="0">
            <a:spAutoFit/>
          </a:bodyPr>
          <a:lstStyle/>
          <a:p>
            <a:pPr marL="8929">
              <a:spcBef>
                <a:spcPts val="70"/>
              </a:spcBef>
            </a:pPr>
            <a:r>
              <a:rPr sz="1687" dirty="0">
                <a:latin typeface="Calibri" panose="020F0502020204030204" pitchFamily="34" charset="0"/>
                <a:cs typeface="Calibri" panose="020F0502020204030204" pitchFamily="34" charset="0"/>
              </a:rPr>
              <a:t>Let’s</a:t>
            </a:r>
            <a:r>
              <a:rPr sz="1687" spc="-11"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compute</a:t>
            </a:r>
            <a:r>
              <a:rPr sz="1687" spc="-7" dirty="0">
                <a:latin typeface="Calibri" panose="020F0502020204030204" pitchFamily="34" charset="0"/>
                <a:cs typeface="Calibri" panose="020F0502020204030204" pitchFamily="34" charset="0"/>
              </a:rPr>
              <a:t> </a:t>
            </a:r>
            <a:r>
              <a:rPr sz="1687" dirty="0">
                <a:latin typeface="Calibri" panose="020F0502020204030204" pitchFamily="34" charset="0"/>
                <a:cs typeface="Calibri" panose="020F0502020204030204" pitchFamily="34" charset="0"/>
              </a:rPr>
              <a:t>the</a:t>
            </a:r>
            <a:r>
              <a:rPr sz="1687" spc="-7" dirty="0">
                <a:latin typeface="Calibri" panose="020F0502020204030204" pitchFamily="34" charset="0"/>
                <a:cs typeface="Calibri" panose="020F0502020204030204" pitchFamily="34" charset="0"/>
              </a:rPr>
              <a:t> derivative…</a:t>
            </a:r>
            <a:endParaRPr sz="1687" dirty="0">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9700" y="4464885"/>
            <a:ext cx="7954566" cy="1703784"/>
            <a:chOff x="653796" y="6350059"/>
            <a:chExt cx="11313160" cy="2423160"/>
          </a:xfrm>
        </p:grpSpPr>
        <p:pic>
          <p:nvPicPr>
            <p:cNvPr id="3" name="object 3"/>
            <p:cNvPicPr/>
            <p:nvPr/>
          </p:nvPicPr>
          <p:blipFill>
            <a:blip r:embed="rId2" cstate="print"/>
            <a:stretch>
              <a:fillRect/>
            </a:stretch>
          </p:blipFill>
          <p:spPr>
            <a:xfrm>
              <a:off x="653796" y="6350059"/>
              <a:ext cx="11312741" cy="2422891"/>
            </a:xfrm>
            <a:prstGeom prst="rect">
              <a:avLst/>
            </a:prstGeom>
          </p:spPr>
        </p:pic>
        <p:sp>
          <p:nvSpPr>
            <p:cNvPr id="4" name="object 4"/>
            <p:cNvSpPr/>
            <p:nvPr/>
          </p:nvSpPr>
          <p:spPr>
            <a:xfrm>
              <a:off x="692816" y="6363189"/>
              <a:ext cx="11236960" cy="2348230"/>
            </a:xfrm>
            <a:custGeom>
              <a:avLst/>
              <a:gdLst/>
              <a:ahLst/>
              <a:cxnLst/>
              <a:rect l="l" t="t" r="r" b="b"/>
              <a:pathLst>
                <a:path w="11236960" h="2348229">
                  <a:moveTo>
                    <a:pt x="11174263" y="0"/>
                  </a:moveTo>
                  <a:lnTo>
                    <a:pt x="62394" y="0"/>
                  </a:lnTo>
                  <a:lnTo>
                    <a:pt x="38108" y="4901"/>
                  </a:lnTo>
                  <a:lnTo>
                    <a:pt x="18276" y="18270"/>
                  </a:lnTo>
                  <a:lnTo>
                    <a:pt x="4903" y="38102"/>
                  </a:lnTo>
                  <a:lnTo>
                    <a:pt x="0" y="62394"/>
                  </a:lnTo>
                  <a:lnTo>
                    <a:pt x="0" y="2285354"/>
                  </a:lnTo>
                  <a:lnTo>
                    <a:pt x="4903" y="2309642"/>
                  </a:lnTo>
                  <a:lnTo>
                    <a:pt x="18276" y="2329480"/>
                  </a:lnTo>
                  <a:lnTo>
                    <a:pt x="38108" y="2342858"/>
                  </a:lnTo>
                  <a:lnTo>
                    <a:pt x="62394" y="2347764"/>
                  </a:lnTo>
                  <a:lnTo>
                    <a:pt x="11174263" y="2347764"/>
                  </a:lnTo>
                  <a:lnTo>
                    <a:pt x="11198557" y="2342858"/>
                  </a:lnTo>
                  <a:lnTo>
                    <a:pt x="11218395" y="2329480"/>
                  </a:lnTo>
                  <a:lnTo>
                    <a:pt x="11231769" y="2309642"/>
                  </a:lnTo>
                  <a:lnTo>
                    <a:pt x="11236673" y="2285354"/>
                  </a:lnTo>
                  <a:lnTo>
                    <a:pt x="11236673" y="62394"/>
                  </a:lnTo>
                  <a:lnTo>
                    <a:pt x="11231769" y="38102"/>
                  </a:lnTo>
                  <a:lnTo>
                    <a:pt x="11218395" y="18270"/>
                  </a:lnTo>
                  <a:lnTo>
                    <a:pt x="11198557" y="4901"/>
                  </a:lnTo>
                  <a:lnTo>
                    <a:pt x="11174263" y="0"/>
                  </a:lnTo>
                  <a:close/>
                </a:path>
              </a:pathLst>
            </a:custGeom>
            <a:solidFill>
              <a:srgbClr val="51A8F9"/>
            </a:solidFill>
          </p:spPr>
          <p:txBody>
            <a:bodyPr wrap="square" lIns="0" tIns="0" rIns="0" bIns="0" rtlCol="0"/>
            <a:lstStyle/>
            <a:p>
              <a:endParaRPr sz="1266"/>
            </a:p>
          </p:txBody>
        </p:sp>
      </p:grpSp>
      <p:grpSp>
        <p:nvGrpSpPr>
          <p:cNvPr id="5" name="object 5"/>
          <p:cNvGrpSpPr/>
          <p:nvPr/>
        </p:nvGrpSpPr>
        <p:grpSpPr>
          <a:xfrm>
            <a:off x="459700" y="1153379"/>
            <a:ext cx="7954566" cy="2152948"/>
            <a:chOff x="653796" y="1640361"/>
            <a:chExt cx="11313160" cy="3061970"/>
          </a:xfrm>
        </p:grpSpPr>
        <p:pic>
          <p:nvPicPr>
            <p:cNvPr id="6" name="object 6"/>
            <p:cNvPicPr/>
            <p:nvPr/>
          </p:nvPicPr>
          <p:blipFill>
            <a:blip r:embed="rId3" cstate="print"/>
            <a:stretch>
              <a:fillRect/>
            </a:stretch>
          </p:blipFill>
          <p:spPr>
            <a:xfrm>
              <a:off x="653796" y="1640361"/>
              <a:ext cx="11312741" cy="3061895"/>
            </a:xfrm>
            <a:prstGeom prst="rect">
              <a:avLst/>
            </a:prstGeom>
          </p:spPr>
        </p:pic>
        <p:sp>
          <p:nvSpPr>
            <p:cNvPr id="7" name="object 7"/>
            <p:cNvSpPr/>
            <p:nvPr/>
          </p:nvSpPr>
          <p:spPr>
            <a:xfrm>
              <a:off x="692816" y="1654071"/>
              <a:ext cx="11236960" cy="2984500"/>
            </a:xfrm>
            <a:custGeom>
              <a:avLst/>
              <a:gdLst/>
              <a:ahLst/>
              <a:cxnLst/>
              <a:rect l="l" t="t" r="r" b="b"/>
              <a:pathLst>
                <a:path w="11236960" h="2984500">
                  <a:moveTo>
                    <a:pt x="11174263" y="0"/>
                  </a:moveTo>
                  <a:lnTo>
                    <a:pt x="62394" y="0"/>
                  </a:lnTo>
                  <a:lnTo>
                    <a:pt x="38108" y="4901"/>
                  </a:lnTo>
                  <a:lnTo>
                    <a:pt x="18276" y="18270"/>
                  </a:lnTo>
                  <a:lnTo>
                    <a:pt x="4903" y="38102"/>
                  </a:lnTo>
                  <a:lnTo>
                    <a:pt x="0" y="62394"/>
                  </a:lnTo>
                  <a:lnTo>
                    <a:pt x="0" y="2921633"/>
                  </a:lnTo>
                  <a:lnTo>
                    <a:pt x="4903" y="2945928"/>
                  </a:lnTo>
                  <a:lnTo>
                    <a:pt x="18276" y="2965765"/>
                  </a:lnTo>
                  <a:lnTo>
                    <a:pt x="38108" y="2979139"/>
                  </a:lnTo>
                  <a:lnTo>
                    <a:pt x="62394" y="2984043"/>
                  </a:lnTo>
                  <a:lnTo>
                    <a:pt x="11174263" y="2984043"/>
                  </a:lnTo>
                  <a:lnTo>
                    <a:pt x="11198557" y="2979139"/>
                  </a:lnTo>
                  <a:lnTo>
                    <a:pt x="11218395" y="2965765"/>
                  </a:lnTo>
                  <a:lnTo>
                    <a:pt x="11231769" y="2945928"/>
                  </a:lnTo>
                  <a:lnTo>
                    <a:pt x="11236673" y="2921633"/>
                  </a:lnTo>
                  <a:lnTo>
                    <a:pt x="11236673" y="62394"/>
                  </a:lnTo>
                  <a:lnTo>
                    <a:pt x="11231769" y="38102"/>
                  </a:lnTo>
                  <a:lnTo>
                    <a:pt x="11218395" y="18270"/>
                  </a:lnTo>
                  <a:lnTo>
                    <a:pt x="11198557" y="4901"/>
                  </a:lnTo>
                  <a:lnTo>
                    <a:pt x="11174263" y="0"/>
                  </a:lnTo>
                  <a:close/>
                </a:path>
              </a:pathLst>
            </a:custGeom>
            <a:solidFill>
              <a:srgbClr val="70BF41"/>
            </a:solidFill>
          </p:spPr>
          <p:txBody>
            <a:bodyPr wrap="square" lIns="0" tIns="0" rIns="0" bIns="0" rtlCol="0"/>
            <a:lstStyle/>
            <a:p>
              <a:endParaRPr sz="1266"/>
            </a:p>
          </p:txBody>
        </p:sp>
        <p:pic>
          <p:nvPicPr>
            <p:cNvPr id="8" name="object 8"/>
            <p:cNvPicPr/>
            <p:nvPr/>
          </p:nvPicPr>
          <p:blipFill>
            <a:blip r:embed="rId4" cstate="print"/>
            <a:stretch>
              <a:fillRect/>
            </a:stretch>
          </p:blipFill>
          <p:spPr>
            <a:xfrm>
              <a:off x="5284433" y="1839526"/>
              <a:ext cx="1928592" cy="1119398"/>
            </a:xfrm>
            <a:prstGeom prst="rect">
              <a:avLst/>
            </a:prstGeom>
          </p:spPr>
        </p:pic>
        <p:pic>
          <p:nvPicPr>
            <p:cNvPr id="9" name="object 9"/>
            <p:cNvPicPr/>
            <p:nvPr/>
          </p:nvPicPr>
          <p:blipFill>
            <a:blip r:embed="rId5" cstate="print"/>
            <a:stretch>
              <a:fillRect/>
            </a:stretch>
          </p:blipFill>
          <p:spPr>
            <a:xfrm>
              <a:off x="955971" y="3478082"/>
              <a:ext cx="10585518" cy="905967"/>
            </a:xfrm>
            <a:prstGeom prst="rect">
              <a:avLst/>
            </a:prstGeom>
          </p:spPr>
        </p:pic>
      </p:grpSp>
      <p:pic>
        <p:nvPicPr>
          <p:cNvPr id="10" name="object 10"/>
          <p:cNvPicPr/>
          <p:nvPr/>
        </p:nvPicPr>
        <p:blipFill>
          <a:blip r:embed="rId6" cstate="print"/>
          <a:stretch>
            <a:fillRect/>
          </a:stretch>
        </p:blipFill>
        <p:spPr>
          <a:xfrm>
            <a:off x="3882838" y="4731572"/>
            <a:ext cx="1109382" cy="433353"/>
          </a:xfrm>
          <a:prstGeom prst="rect">
            <a:avLst/>
          </a:prstGeom>
        </p:spPr>
      </p:pic>
      <p:sp>
        <p:nvSpPr>
          <p:cNvPr id="12" name="object 12"/>
          <p:cNvSpPr txBox="1"/>
          <p:nvPr/>
        </p:nvSpPr>
        <p:spPr>
          <a:xfrm>
            <a:off x="447262" y="3804893"/>
            <a:ext cx="1786384" cy="387259"/>
          </a:xfrm>
          <a:prstGeom prst="rect">
            <a:avLst/>
          </a:prstGeom>
        </p:spPr>
        <p:txBody>
          <a:bodyPr vert="horz" wrap="square" lIns="0" tIns="8483" rIns="0" bIns="0" rtlCol="0">
            <a:spAutoFit/>
          </a:bodyPr>
          <a:lstStyle/>
          <a:p>
            <a:pPr marL="8929">
              <a:spcBef>
                <a:spcPts val="67"/>
              </a:spcBef>
            </a:pPr>
            <a:r>
              <a:rPr sz="2461" spc="-7" dirty="0">
                <a:latin typeface="Calibri" panose="020F0502020204030204" pitchFamily="34" charset="0"/>
                <a:cs typeface="Calibri" panose="020F0502020204030204" pitchFamily="34" charset="0"/>
              </a:rPr>
              <a:t>Equivalently,</a:t>
            </a:r>
            <a:endParaRPr sz="2461" dirty="0">
              <a:latin typeface="Calibri" panose="020F0502020204030204" pitchFamily="34" charset="0"/>
              <a:cs typeface="Calibri" panose="020F0502020204030204" pitchFamily="34" charset="0"/>
            </a:endParaRPr>
          </a:p>
        </p:txBody>
      </p:sp>
      <p:pic>
        <p:nvPicPr>
          <p:cNvPr id="13" name="object 13"/>
          <p:cNvPicPr/>
          <p:nvPr/>
        </p:nvPicPr>
        <p:blipFill>
          <a:blip r:embed="rId7" cstate="print"/>
          <a:stretch>
            <a:fillRect/>
          </a:stretch>
        </p:blipFill>
        <p:spPr>
          <a:xfrm>
            <a:off x="1399279" y="5536624"/>
            <a:ext cx="6370279" cy="320671"/>
          </a:xfrm>
          <a:prstGeom prst="rect">
            <a:avLst/>
          </a:prstGeom>
        </p:spPr>
      </p:pic>
      <p:sp>
        <p:nvSpPr>
          <p:cNvPr id="15" name="TextBox 14">
            <a:extLst>
              <a:ext uri="{FF2B5EF4-FFF2-40B4-BE49-F238E27FC236}">
                <a16:creationId xmlns:a16="http://schemas.microsoft.com/office/drawing/2014/main" id="{BE9E54D9-3C13-6756-FB98-99D57D3A8BE2}"/>
              </a:ext>
            </a:extLst>
          </p:cNvPr>
          <p:cNvSpPr txBox="1"/>
          <p:nvPr/>
        </p:nvSpPr>
        <p:spPr>
          <a:xfrm>
            <a:off x="459699" y="328087"/>
            <a:ext cx="8203533" cy="523220"/>
          </a:xfrm>
          <a:prstGeom prst="rect">
            <a:avLst/>
          </a:prstGeom>
          <a:noFill/>
        </p:spPr>
        <p:txBody>
          <a:bodyPr wrap="square">
            <a:spAutoFit/>
          </a:bodyPr>
          <a:lstStyle/>
          <a:p>
            <a:r>
              <a:rPr lang="en-US" sz="2800" dirty="0"/>
              <a:t>SVM can</a:t>
            </a:r>
            <a:r>
              <a:rPr lang="en-US" sz="2800" spc="-67" dirty="0"/>
              <a:t> </a:t>
            </a:r>
            <a:r>
              <a:rPr lang="en-US" sz="2800" dirty="0"/>
              <a:t>be</a:t>
            </a:r>
            <a:r>
              <a:rPr lang="en-US" sz="2800" spc="-67" dirty="0"/>
              <a:t> </a:t>
            </a:r>
            <a:r>
              <a:rPr lang="en-US" sz="2800" dirty="0"/>
              <a:t>formulated</a:t>
            </a:r>
            <a:r>
              <a:rPr lang="en-US" sz="2800" spc="-67" dirty="0"/>
              <a:t> </a:t>
            </a:r>
            <a:r>
              <a:rPr lang="en-US" sz="2800" dirty="0"/>
              <a:t>as</a:t>
            </a:r>
            <a:r>
              <a:rPr lang="en-US" sz="2800" spc="-67" dirty="0"/>
              <a:t> </a:t>
            </a:r>
            <a:r>
              <a:rPr lang="en-US" sz="2800" dirty="0"/>
              <a:t>a</a:t>
            </a:r>
            <a:r>
              <a:rPr lang="en-US" sz="2800" spc="-63" dirty="0"/>
              <a:t> </a:t>
            </a:r>
            <a:r>
              <a:rPr lang="en-US" sz="2800" dirty="0"/>
              <a:t>maximization</a:t>
            </a:r>
            <a:r>
              <a:rPr lang="en-US" sz="2800" spc="-67" dirty="0"/>
              <a:t> </a:t>
            </a:r>
            <a:r>
              <a:rPr lang="en-US" sz="2800" spc="-7" dirty="0"/>
              <a:t>problem</a:t>
            </a:r>
            <a:endParaRPr lang="en-US" sz="28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2058" y="484416"/>
            <a:ext cx="3358902" cy="398483"/>
          </a:xfrm>
          <a:prstGeom prst="rect">
            <a:avLst/>
          </a:prstGeom>
        </p:spPr>
        <p:txBody>
          <a:bodyPr vert="horz" wrap="square" lIns="0" tIns="8930" rIns="0" bIns="0" rtlCol="0" anchor="ctr">
            <a:spAutoFit/>
          </a:bodyPr>
          <a:lstStyle/>
          <a:p>
            <a:pPr marL="8929">
              <a:lnSpc>
                <a:spcPct val="100000"/>
              </a:lnSpc>
              <a:spcBef>
                <a:spcPts val="70"/>
              </a:spcBef>
              <a:tabLst>
                <a:tab pos="1419770" algn="l"/>
                <a:tab pos="1955978" algn="l"/>
              </a:tabLst>
            </a:pPr>
            <a:r>
              <a:rPr sz="2531" spc="-7" dirty="0">
                <a:latin typeface="Calibri" panose="020F0502020204030204" pitchFamily="34" charset="0"/>
                <a:cs typeface="Calibri" panose="020F0502020204030204" pitchFamily="34" charset="0"/>
              </a:rPr>
              <a:t>Compute</a:t>
            </a:r>
            <a:r>
              <a:rPr lang="en-US" sz="2531" spc="-7"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the</a:t>
            </a:r>
            <a:r>
              <a:rPr lang="en-US" sz="2531" spc="-18"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derivative</a:t>
            </a:r>
            <a:endParaRPr sz="2531" dirty="0">
              <a:latin typeface="Calibri" panose="020F0502020204030204" pitchFamily="34" charset="0"/>
              <a:cs typeface="Calibri" panose="020F0502020204030204" pitchFamily="34" charset="0"/>
            </a:endParaRPr>
          </a:p>
        </p:txBody>
      </p:sp>
      <p:sp>
        <p:nvSpPr>
          <p:cNvPr id="3" name="object 3"/>
          <p:cNvSpPr txBox="1"/>
          <p:nvPr/>
        </p:nvSpPr>
        <p:spPr>
          <a:xfrm>
            <a:off x="371380" y="4375797"/>
            <a:ext cx="7912150" cy="398483"/>
          </a:xfrm>
          <a:prstGeom prst="rect">
            <a:avLst/>
          </a:prstGeom>
        </p:spPr>
        <p:txBody>
          <a:bodyPr vert="horz" wrap="square" lIns="0" tIns="8930" rIns="0" bIns="0" rtlCol="0">
            <a:spAutoFit/>
          </a:bodyPr>
          <a:lstStyle/>
          <a:p>
            <a:pPr marL="8929">
              <a:spcBef>
                <a:spcPts val="70"/>
              </a:spcBef>
              <a:tabLst>
                <a:tab pos="723725" algn="l"/>
                <a:tab pos="1777838" algn="l"/>
                <a:tab pos="2314046" algn="l"/>
                <a:tab pos="3349853" algn="l"/>
                <a:tab pos="4457542" algn="l"/>
              </a:tabLst>
            </a:pPr>
            <a:r>
              <a:rPr sz="2531" spc="-14" dirty="0">
                <a:latin typeface="Calibri" panose="020F0502020204030204" pitchFamily="34" charset="0"/>
                <a:cs typeface="Calibri" panose="020F0502020204030204" pitchFamily="34" charset="0"/>
              </a:rPr>
              <a:t>That</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means</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the</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weight</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update</a:t>
            </a:r>
            <a:r>
              <a:rPr sz="2531" dirty="0">
                <a:latin typeface="Calibri" panose="020F0502020204030204" pitchFamily="34" charset="0"/>
                <a:cs typeface="Calibri" panose="020F0502020204030204" pitchFamily="34" charset="0"/>
              </a:rPr>
              <a:t>	for</a:t>
            </a:r>
            <a:r>
              <a:rPr sz="2531" spc="-28"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gradient</a:t>
            </a:r>
            <a:r>
              <a:rPr sz="2531" spc="-7"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descent</a:t>
            </a:r>
            <a:r>
              <a:rPr sz="2531" spc="-7"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is:</a:t>
            </a:r>
            <a:endParaRPr sz="2531" dirty="0">
              <a:latin typeface="Calibri" panose="020F0502020204030204" pitchFamily="34" charset="0"/>
              <a:cs typeface="Calibri" panose="020F0502020204030204" pitchFamily="34" charset="0"/>
            </a:endParaRPr>
          </a:p>
        </p:txBody>
      </p:sp>
      <p:pic>
        <p:nvPicPr>
          <p:cNvPr id="4" name="object 4"/>
          <p:cNvPicPr/>
          <p:nvPr/>
        </p:nvPicPr>
        <p:blipFill>
          <a:blip r:embed="rId2" cstate="print"/>
          <a:stretch>
            <a:fillRect/>
          </a:stretch>
        </p:blipFill>
        <p:spPr>
          <a:xfrm>
            <a:off x="2512716" y="1283055"/>
            <a:ext cx="4118568" cy="2615690"/>
          </a:xfrm>
          <a:prstGeom prst="rect">
            <a:avLst/>
          </a:prstGeom>
        </p:spPr>
      </p:pic>
      <p:sp>
        <p:nvSpPr>
          <p:cNvPr id="5" name="object 5"/>
          <p:cNvSpPr txBox="1"/>
          <p:nvPr/>
        </p:nvSpPr>
        <p:spPr>
          <a:xfrm>
            <a:off x="6856418" y="3550086"/>
            <a:ext cx="1148358" cy="225358"/>
          </a:xfrm>
          <a:prstGeom prst="rect">
            <a:avLst/>
          </a:prstGeom>
        </p:spPr>
        <p:txBody>
          <a:bodyPr vert="horz" wrap="square" lIns="0" tIns="8930" rIns="0" bIns="0" rtlCol="0">
            <a:spAutoFit/>
          </a:bodyPr>
          <a:lstStyle/>
          <a:p>
            <a:pPr marL="8929">
              <a:spcBef>
                <a:spcPts val="70"/>
              </a:spcBef>
            </a:pPr>
            <a:r>
              <a:rPr sz="1406" dirty="0">
                <a:solidFill>
                  <a:srgbClr val="00882B"/>
                </a:solidFill>
                <a:latin typeface="Calibri" panose="020F0502020204030204" pitchFamily="34" charset="0"/>
                <a:cs typeface="Calibri" panose="020F0502020204030204" pitchFamily="34" charset="0"/>
              </a:rPr>
              <a:t>just</a:t>
            </a:r>
            <a:r>
              <a:rPr sz="1406" spc="-14" dirty="0">
                <a:solidFill>
                  <a:srgbClr val="00882B"/>
                </a:solidFill>
                <a:latin typeface="Calibri" panose="020F0502020204030204" pitchFamily="34" charset="0"/>
                <a:cs typeface="Calibri" panose="020F0502020204030204" pitchFamily="34" charset="0"/>
              </a:rPr>
              <a:t> </a:t>
            </a:r>
            <a:r>
              <a:rPr sz="1406" spc="-7" dirty="0">
                <a:solidFill>
                  <a:srgbClr val="00882B"/>
                </a:solidFill>
                <a:latin typeface="Calibri" panose="020F0502020204030204" pitchFamily="34" charset="0"/>
                <a:cs typeface="Calibri" panose="020F0502020204030204" pitchFamily="34" charset="0"/>
              </a:rPr>
              <a:t>shorthand</a:t>
            </a:r>
            <a:endParaRPr sz="1406" dirty="0">
              <a:latin typeface="Calibri" panose="020F0502020204030204" pitchFamily="34" charset="0"/>
              <a:cs typeface="Calibri" panose="020F0502020204030204" pitchFamily="34" charset="0"/>
            </a:endParaRPr>
          </a:p>
        </p:txBody>
      </p:sp>
      <p:pic>
        <p:nvPicPr>
          <p:cNvPr id="6" name="object 6"/>
          <p:cNvPicPr/>
          <p:nvPr/>
        </p:nvPicPr>
        <p:blipFill>
          <a:blip r:embed="rId3" cstate="print"/>
          <a:stretch>
            <a:fillRect/>
          </a:stretch>
        </p:blipFill>
        <p:spPr>
          <a:xfrm>
            <a:off x="3108934" y="5289146"/>
            <a:ext cx="2926133" cy="943221"/>
          </a:xfrm>
          <a:prstGeom prst="rect">
            <a:avLst/>
          </a:prstGeom>
        </p:spPr>
      </p:pic>
      <p:sp>
        <p:nvSpPr>
          <p:cNvPr id="7" name="object 7"/>
          <p:cNvSpPr txBox="1"/>
          <p:nvPr/>
        </p:nvSpPr>
        <p:spPr>
          <a:xfrm>
            <a:off x="5537920" y="5320307"/>
            <a:ext cx="3033861" cy="225358"/>
          </a:xfrm>
          <a:prstGeom prst="rect">
            <a:avLst/>
          </a:prstGeom>
        </p:spPr>
        <p:txBody>
          <a:bodyPr vert="horz" wrap="square" lIns="0" tIns="8930" rIns="0" bIns="0" rtlCol="0">
            <a:spAutoFit/>
          </a:bodyPr>
          <a:lstStyle/>
          <a:p>
            <a:pPr marL="8929">
              <a:spcBef>
                <a:spcPts val="70"/>
              </a:spcBef>
            </a:pPr>
            <a:r>
              <a:rPr sz="1406" dirty="0">
                <a:solidFill>
                  <a:srgbClr val="00882B"/>
                </a:solidFill>
                <a:latin typeface="Calibri" panose="020F0502020204030204" pitchFamily="34" charset="0"/>
                <a:cs typeface="Calibri" panose="020F0502020204030204" pitchFamily="34" charset="0"/>
              </a:rPr>
              <a:t>move</a:t>
            </a:r>
            <a:r>
              <a:rPr sz="1406" spc="-18" dirty="0">
                <a:solidFill>
                  <a:srgbClr val="00882B"/>
                </a:solidFill>
                <a:latin typeface="Calibri" panose="020F0502020204030204" pitchFamily="34" charset="0"/>
                <a:cs typeface="Calibri" panose="020F0502020204030204" pitchFamily="34" charset="0"/>
              </a:rPr>
              <a:t> </a:t>
            </a:r>
            <a:r>
              <a:rPr sz="1406" dirty="0">
                <a:solidFill>
                  <a:srgbClr val="00882B"/>
                </a:solidFill>
                <a:latin typeface="Calibri" panose="020F0502020204030204" pitchFamily="34" charset="0"/>
                <a:cs typeface="Calibri" panose="020F0502020204030204" pitchFamily="34" charset="0"/>
              </a:rPr>
              <a:t>in</a:t>
            </a:r>
            <a:r>
              <a:rPr sz="1406" spc="-7" dirty="0">
                <a:solidFill>
                  <a:srgbClr val="00882B"/>
                </a:solidFill>
                <a:latin typeface="Calibri" panose="020F0502020204030204" pitchFamily="34" charset="0"/>
                <a:cs typeface="Calibri" panose="020F0502020204030204" pitchFamily="34" charset="0"/>
              </a:rPr>
              <a:t> </a:t>
            </a:r>
            <a:r>
              <a:rPr sz="1406" dirty="0">
                <a:solidFill>
                  <a:srgbClr val="00882B"/>
                </a:solidFill>
                <a:latin typeface="Calibri" panose="020F0502020204030204" pitchFamily="34" charset="0"/>
                <a:cs typeface="Calibri" panose="020F0502020204030204" pitchFamily="34" charset="0"/>
              </a:rPr>
              <a:t>direction</a:t>
            </a:r>
            <a:r>
              <a:rPr sz="1406" spc="-11" dirty="0">
                <a:solidFill>
                  <a:srgbClr val="00882B"/>
                </a:solidFill>
                <a:latin typeface="Calibri" panose="020F0502020204030204" pitchFamily="34" charset="0"/>
                <a:cs typeface="Calibri" panose="020F0502020204030204" pitchFamily="34" charset="0"/>
              </a:rPr>
              <a:t> </a:t>
            </a:r>
            <a:r>
              <a:rPr sz="1406" dirty="0">
                <a:solidFill>
                  <a:srgbClr val="00882B"/>
                </a:solidFill>
                <a:latin typeface="Calibri" panose="020F0502020204030204" pitchFamily="34" charset="0"/>
                <a:cs typeface="Calibri" panose="020F0502020204030204" pitchFamily="34" charset="0"/>
              </a:rPr>
              <a:t>of</a:t>
            </a:r>
            <a:r>
              <a:rPr sz="1406" spc="-11" dirty="0">
                <a:solidFill>
                  <a:srgbClr val="00882B"/>
                </a:solidFill>
                <a:latin typeface="Calibri" panose="020F0502020204030204" pitchFamily="34" charset="0"/>
                <a:cs typeface="Calibri" panose="020F0502020204030204" pitchFamily="34" charset="0"/>
              </a:rPr>
              <a:t> </a:t>
            </a:r>
            <a:r>
              <a:rPr sz="1406" dirty="0">
                <a:solidFill>
                  <a:srgbClr val="00882B"/>
                </a:solidFill>
                <a:latin typeface="Calibri" panose="020F0502020204030204" pitchFamily="34" charset="0"/>
                <a:cs typeface="Calibri" panose="020F0502020204030204" pitchFamily="34" charset="0"/>
              </a:rPr>
              <a:t>negative</a:t>
            </a:r>
            <a:r>
              <a:rPr sz="1406" spc="-7" dirty="0">
                <a:solidFill>
                  <a:srgbClr val="00882B"/>
                </a:solidFill>
                <a:latin typeface="Calibri" panose="020F0502020204030204" pitchFamily="34" charset="0"/>
                <a:cs typeface="Calibri" panose="020F0502020204030204" pitchFamily="34" charset="0"/>
              </a:rPr>
              <a:t> gradient</a:t>
            </a:r>
            <a:endParaRPr sz="1406" dirty="0">
              <a:latin typeface="Calibri" panose="020F0502020204030204" pitchFamily="34" charset="0"/>
              <a:cs typeface="Calibri" panose="020F050202020403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FF55D72-5189-7347-2287-47895A0176F7}"/>
              </a:ext>
            </a:extLst>
          </p:cNvPr>
          <p:cNvGrpSpPr/>
          <p:nvPr/>
        </p:nvGrpSpPr>
        <p:grpSpPr>
          <a:xfrm>
            <a:off x="508022" y="840707"/>
            <a:ext cx="8285857" cy="5176586"/>
            <a:chOff x="1167898" y="840707"/>
            <a:chExt cx="8285857" cy="5176586"/>
          </a:xfrm>
        </p:grpSpPr>
        <p:sp>
          <p:nvSpPr>
            <p:cNvPr id="2" name="object 2"/>
            <p:cNvSpPr txBox="1"/>
            <p:nvPr/>
          </p:nvSpPr>
          <p:spPr>
            <a:xfrm>
              <a:off x="1167898" y="840707"/>
              <a:ext cx="8285857" cy="5176586"/>
            </a:xfrm>
            <a:prstGeom prst="rect">
              <a:avLst/>
            </a:prstGeom>
          </p:spPr>
          <p:txBody>
            <a:bodyPr vert="horz" wrap="square" lIns="0" tIns="8930" rIns="0" bIns="0" rtlCol="0">
              <a:spAutoFit/>
            </a:bodyPr>
            <a:lstStyle/>
            <a:p>
              <a:pPr marL="8929">
                <a:spcBef>
                  <a:spcPts val="70"/>
                </a:spcBef>
              </a:pPr>
              <a:r>
                <a:rPr sz="2531" b="1" dirty="0">
                  <a:latin typeface="Calibri" panose="020F0502020204030204" pitchFamily="34" charset="0"/>
                  <a:cs typeface="Calibri" panose="020F0502020204030204" pitchFamily="34" charset="0"/>
                </a:rPr>
                <a:t>Gradient Descent</a:t>
              </a:r>
              <a:r>
                <a:rPr sz="2531" b="1" spc="4" dirty="0">
                  <a:latin typeface="Calibri" panose="020F0502020204030204" pitchFamily="34" charset="0"/>
                  <a:cs typeface="Calibri" panose="020F0502020204030204" pitchFamily="34" charset="0"/>
                </a:rPr>
                <a:t> </a:t>
              </a:r>
              <a:r>
                <a:rPr sz="2250" dirty="0">
                  <a:latin typeface="Calibri" panose="020F0502020204030204" pitchFamily="34" charset="0"/>
                  <a:cs typeface="Calibri" panose="020F0502020204030204" pitchFamily="34" charset="0"/>
                </a:rPr>
                <a:t>(world’s</a:t>
              </a:r>
              <a:r>
                <a:rPr sz="2250" spc="4" dirty="0">
                  <a:latin typeface="Calibri" panose="020F0502020204030204" pitchFamily="34" charset="0"/>
                  <a:cs typeface="Calibri" panose="020F0502020204030204" pitchFamily="34" charset="0"/>
                </a:rPr>
                <a:t> </a:t>
              </a:r>
              <a:r>
                <a:rPr sz="2250" dirty="0">
                  <a:latin typeface="Calibri" panose="020F0502020204030204" pitchFamily="34" charset="0"/>
                  <a:cs typeface="Calibri" panose="020F0502020204030204" pitchFamily="34" charset="0"/>
                </a:rPr>
                <a:t>smallest</a:t>
              </a:r>
              <a:r>
                <a:rPr sz="2250" spc="4" dirty="0">
                  <a:latin typeface="Calibri" panose="020F0502020204030204" pitchFamily="34" charset="0"/>
                  <a:cs typeface="Calibri" panose="020F0502020204030204" pitchFamily="34" charset="0"/>
                </a:rPr>
                <a:t> </a:t>
              </a:r>
              <a:r>
                <a:rPr sz="2250" spc="-7" dirty="0">
                  <a:latin typeface="Calibri" panose="020F0502020204030204" pitchFamily="34" charset="0"/>
                  <a:cs typeface="Calibri" panose="020F0502020204030204" pitchFamily="34" charset="0"/>
                </a:rPr>
                <a:t>perceptron)</a:t>
              </a:r>
              <a:endParaRPr sz="2250" dirty="0">
                <a:latin typeface="Calibri" panose="020F0502020204030204" pitchFamily="34" charset="0"/>
                <a:cs typeface="Calibri" panose="020F0502020204030204" pitchFamily="34" charset="0"/>
              </a:endParaRPr>
            </a:p>
            <a:p>
              <a:pPr marL="8929">
                <a:spcBef>
                  <a:spcPts val="2292"/>
                </a:spcBef>
              </a:pPr>
              <a:r>
                <a:rPr sz="2531" dirty="0">
                  <a:latin typeface="Calibri" panose="020F0502020204030204" pitchFamily="34" charset="0"/>
                  <a:cs typeface="Calibri" panose="020F0502020204030204" pitchFamily="34" charset="0"/>
                </a:rPr>
                <a:t>For each </a:t>
              </a:r>
              <a:r>
                <a:rPr sz="2531" spc="-7" dirty="0">
                  <a:latin typeface="Calibri" panose="020F0502020204030204" pitchFamily="34" charset="0"/>
                  <a:cs typeface="Calibri" panose="020F0502020204030204" pitchFamily="34" charset="0"/>
                </a:rPr>
                <a:t>sample</a:t>
              </a:r>
              <a:endParaRPr sz="2531" dirty="0">
                <a:latin typeface="Calibri" panose="020F0502020204030204" pitchFamily="34" charset="0"/>
                <a:cs typeface="Calibri" panose="020F0502020204030204" pitchFamily="34" charset="0"/>
              </a:endParaRPr>
            </a:p>
            <a:p>
              <a:pPr marL="901866" indent="-446915">
                <a:spcBef>
                  <a:spcPts val="2313"/>
                </a:spcBef>
                <a:buAutoNum type="arabicPeriod"/>
                <a:tabLst>
                  <a:tab pos="902313" algn="l"/>
                </a:tabLst>
              </a:pPr>
              <a:r>
                <a:rPr sz="2531" spc="-7" dirty="0">
                  <a:latin typeface="Calibri" panose="020F0502020204030204" pitchFamily="34" charset="0"/>
                  <a:cs typeface="Calibri" panose="020F0502020204030204" pitchFamily="34" charset="0"/>
                </a:rPr>
                <a:t>Predict</a:t>
              </a:r>
              <a:endParaRPr sz="2531" dirty="0">
                <a:latin typeface="Calibri" panose="020F0502020204030204" pitchFamily="34" charset="0"/>
                <a:cs typeface="Calibri" panose="020F0502020204030204" pitchFamily="34" charset="0"/>
              </a:endParaRPr>
            </a:p>
            <a:p>
              <a:pPr marL="1348335" lvl="1" indent="-446915">
                <a:spcBef>
                  <a:spcPts val="2225"/>
                </a:spcBef>
                <a:buAutoNum type="alphaLcPeriod"/>
                <a:tabLst>
                  <a:tab pos="1348781" algn="l"/>
                </a:tabLst>
              </a:pPr>
              <a:r>
                <a:rPr sz="2531" dirty="0">
                  <a:latin typeface="Calibri" panose="020F0502020204030204" pitchFamily="34" charset="0"/>
                  <a:cs typeface="Calibri" panose="020F0502020204030204" pitchFamily="34" charset="0"/>
                </a:rPr>
                <a:t>Forward </a:t>
              </a:r>
              <a:r>
                <a:rPr sz="2531" spc="-14" dirty="0">
                  <a:latin typeface="Calibri" panose="020F0502020204030204" pitchFamily="34" charset="0"/>
                  <a:cs typeface="Calibri" panose="020F0502020204030204" pitchFamily="34" charset="0"/>
                </a:rPr>
                <a:t>pass</a:t>
              </a:r>
              <a:endParaRPr sz="2531" dirty="0">
                <a:latin typeface="Calibri" panose="020F0502020204030204" pitchFamily="34" charset="0"/>
                <a:cs typeface="Calibri" panose="020F0502020204030204" pitchFamily="34" charset="0"/>
              </a:endParaRPr>
            </a:p>
            <a:p>
              <a:pPr marL="1348335" lvl="1" indent="-446915">
                <a:spcBef>
                  <a:spcPts val="2313"/>
                </a:spcBef>
                <a:buAutoNum type="alphaLcPeriod"/>
                <a:tabLst>
                  <a:tab pos="1348781" algn="l"/>
                </a:tabLst>
              </a:pPr>
              <a:r>
                <a:rPr sz="2531" dirty="0">
                  <a:latin typeface="Calibri" panose="020F0502020204030204" pitchFamily="34" charset="0"/>
                  <a:cs typeface="Calibri" panose="020F0502020204030204" pitchFamily="34" charset="0"/>
                </a:rPr>
                <a:t>Compute </a:t>
              </a:r>
              <a:r>
                <a:rPr sz="2531" spc="-14" dirty="0">
                  <a:latin typeface="Calibri" panose="020F0502020204030204" pitchFamily="34" charset="0"/>
                  <a:cs typeface="Calibri" panose="020F0502020204030204" pitchFamily="34" charset="0"/>
                </a:rPr>
                <a:t>Loss</a:t>
              </a:r>
              <a:endParaRPr sz="2531" dirty="0">
                <a:latin typeface="Calibri" panose="020F0502020204030204" pitchFamily="34" charset="0"/>
                <a:cs typeface="Calibri" panose="020F0502020204030204" pitchFamily="34" charset="0"/>
              </a:endParaRPr>
            </a:p>
            <a:p>
              <a:pPr marL="901866" indent="-446915">
                <a:spcBef>
                  <a:spcPts val="2310"/>
                </a:spcBef>
                <a:buAutoNum type="arabicPeriod"/>
                <a:tabLst>
                  <a:tab pos="902313" algn="l"/>
                </a:tabLst>
              </a:pPr>
              <a:r>
                <a:rPr sz="2531" spc="-7" dirty="0">
                  <a:latin typeface="Calibri" panose="020F0502020204030204" pitchFamily="34" charset="0"/>
                  <a:cs typeface="Calibri" panose="020F0502020204030204" pitchFamily="34" charset="0"/>
                </a:rPr>
                <a:t>Update</a:t>
              </a:r>
              <a:endParaRPr sz="2531" dirty="0">
                <a:latin typeface="Calibri" panose="020F0502020204030204" pitchFamily="34" charset="0"/>
                <a:cs typeface="Calibri" panose="020F0502020204030204" pitchFamily="34" charset="0"/>
              </a:endParaRPr>
            </a:p>
            <a:p>
              <a:pPr marL="1348335" lvl="1" indent="-446915">
                <a:spcBef>
                  <a:spcPts val="2296"/>
                </a:spcBef>
                <a:buAutoNum type="alphaLcPeriod"/>
                <a:tabLst>
                  <a:tab pos="1348781" algn="l"/>
                </a:tabLst>
              </a:pPr>
              <a:r>
                <a:rPr sz="2531" dirty="0">
                  <a:latin typeface="Calibri" panose="020F0502020204030204" pitchFamily="34" charset="0"/>
                  <a:cs typeface="Calibri" panose="020F0502020204030204" pitchFamily="34" charset="0"/>
                </a:rPr>
                <a:t>Back </a:t>
              </a:r>
              <a:r>
                <a:rPr sz="2531" spc="-7" dirty="0">
                  <a:latin typeface="Calibri" panose="020F0502020204030204" pitchFamily="34" charset="0"/>
                  <a:cs typeface="Calibri" panose="020F0502020204030204" pitchFamily="34" charset="0"/>
                </a:rPr>
                <a:t>Propagation</a:t>
              </a:r>
              <a:endParaRPr sz="2531" dirty="0">
                <a:latin typeface="Calibri" panose="020F0502020204030204" pitchFamily="34" charset="0"/>
                <a:cs typeface="Calibri" panose="020F0502020204030204" pitchFamily="34" charset="0"/>
              </a:endParaRPr>
            </a:p>
            <a:p>
              <a:pPr marL="1348335" lvl="1" indent="-446915">
                <a:spcBef>
                  <a:spcPts val="2313"/>
                </a:spcBef>
                <a:buAutoNum type="alphaLcPeriod"/>
                <a:tabLst>
                  <a:tab pos="1348781" algn="l"/>
                </a:tabLst>
              </a:pPr>
              <a:r>
                <a:rPr sz="2531" dirty="0">
                  <a:latin typeface="Calibri" panose="020F0502020204030204" pitchFamily="34" charset="0"/>
                  <a:cs typeface="Calibri" panose="020F0502020204030204" pitchFamily="34" charset="0"/>
                </a:rPr>
                <a:t>Gradient </a:t>
              </a:r>
              <a:r>
                <a:rPr sz="2531" spc="-7" dirty="0">
                  <a:latin typeface="Calibri" panose="020F0502020204030204" pitchFamily="34" charset="0"/>
                  <a:cs typeface="Calibri" panose="020F0502020204030204" pitchFamily="34" charset="0"/>
                </a:rPr>
                <a:t>update</a:t>
              </a:r>
              <a:endParaRPr sz="2531" dirty="0">
                <a:latin typeface="Calibri" panose="020F0502020204030204" pitchFamily="34" charset="0"/>
                <a:cs typeface="Calibri" panose="020F0502020204030204" pitchFamily="34" charset="0"/>
              </a:endParaRPr>
            </a:p>
          </p:txBody>
        </p:sp>
        <p:pic>
          <p:nvPicPr>
            <p:cNvPr id="3" name="object 3"/>
            <p:cNvPicPr/>
            <p:nvPr/>
          </p:nvPicPr>
          <p:blipFill>
            <a:blip r:embed="rId2" cstate="print"/>
            <a:stretch>
              <a:fillRect/>
            </a:stretch>
          </p:blipFill>
          <p:spPr>
            <a:xfrm>
              <a:off x="3615387" y="1561623"/>
              <a:ext cx="1088395" cy="366096"/>
            </a:xfrm>
            <a:prstGeom prst="rect">
              <a:avLst/>
            </a:prstGeom>
          </p:spPr>
        </p:pic>
        <p:pic>
          <p:nvPicPr>
            <p:cNvPr id="4" name="object 4"/>
            <p:cNvPicPr/>
            <p:nvPr/>
          </p:nvPicPr>
          <p:blipFill>
            <a:blip r:embed="rId3" cstate="print"/>
            <a:stretch>
              <a:fillRect/>
            </a:stretch>
          </p:blipFill>
          <p:spPr>
            <a:xfrm>
              <a:off x="5085441" y="2916197"/>
              <a:ext cx="1098349" cy="294679"/>
            </a:xfrm>
            <a:prstGeom prst="rect">
              <a:avLst/>
            </a:prstGeom>
          </p:spPr>
        </p:pic>
        <p:pic>
          <p:nvPicPr>
            <p:cNvPr id="5" name="object 5"/>
            <p:cNvPicPr/>
            <p:nvPr/>
          </p:nvPicPr>
          <p:blipFill>
            <a:blip r:embed="rId4" cstate="print"/>
            <a:stretch>
              <a:fillRect/>
            </a:stretch>
          </p:blipFill>
          <p:spPr>
            <a:xfrm>
              <a:off x="5095395" y="4799047"/>
              <a:ext cx="3500435" cy="669724"/>
            </a:xfrm>
            <a:prstGeom prst="rect">
              <a:avLst/>
            </a:prstGeom>
          </p:spPr>
        </p:pic>
        <p:pic>
          <p:nvPicPr>
            <p:cNvPr id="6" name="object 6"/>
            <p:cNvPicPr/>
            <p:nvPr/>
          </p:nvPicPr>
          <p:blipFill>
            <a:blip r:embed="rId5" cstate="print"/>
            <a:stretch>
              <a:fillRect/>
            </a:stretch>
          </p:blipFill>
          <p:spPr>
            <a:xfrm>
              <a:off x="4917921" y="3410894"/>
              <a:ext cx="2169911" cy="660795"/>
            </a:xfrm>
            <a:prstGeom prst="rect">
              <a:avLst/>
            </a:prstGeom>
          </p:spPr>
        </p:pic>
        <p:pic>
          <p:nvPicPr>
            <p:cNvPr id="7" name="object 7"/>
            <p:cNvPicPr/>
            <p:nvPr/>
          </p:nvPicPr>
          <p:blipFill>
            <a:blip r:embed="rId6" cstate="print"/>
            <a:stretch>
              <a:fillRect/>
            </a:stretch>
          </p:blipFill>
          <p:spPr>
            <a:xfrm>
              <a:off x="5310827" y="5659860"/>
              <a:ext cx="1777005" cy="232170"/>
            </a:xfrm>
            <a:prstGeom prst="rect">
              <a:avLst/>
            </a:prstGeom>
          </p:spPr>
        </p:pic>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56621" y="3185192"/>
            <a:ext cx="2267248" cy="1271588"/>
            <a:chOff x="4916083" y="4530051"/>
            <a:chExt cx="3224530" cy="1808480"/>
          </a:xfrm>
        </p:grpSpPr>
        <p:sp>
          <p:nvSpPr>
            <p:cNvPr id="3" name="object 3"/>
            <p:cNvSpPr/>
            <p:nvPr/>
          </p:nvSpPr>
          <p:spPr>
            <a:xfrm>
              <a:off x="7396657" y="4653103"/>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4" name="object 4"/>
            <p:cNvSpPr/>
            <p:nvPr/>
          </p:nvSpPr>
          <p:spPr>
            <a:xfrm>
              <a:off x="5642600" y="4980636"/>
              <a:ext cx="1720214" cy="76200"/>
            </a:xfrm>
            <a:custGeom>
              <a:avLst/>
              <a:gdLst/>
              <a:ahLst/>
              <a:cxnLst/>
              <a:rect l="l" t="t" r="r" b="b"/>
              <a:pathLst>
                <a:path w="1720215" h="76200">
                  <a:moveTo>
                    <a:pt x="1668792" y="38100"/>
                  </a:moveTo>
                  <a:lnTo>
                    <a:pt x="1643392" y="76200"/>
                  </a:lnTo>
                  <a:lnTo>
                    <a:pt x="1694192" y="50800"/>
                  </a:lnTo>
                  <a:lnTo>
                    <a:pt x="1668792" y="50800"/>
                  </a:lnTo>
                  <a:lnTo>
                    <a:pt x="1668792" y="38100"/>
                  </a:lnTo>
                  <a:close/>
                </a:path>
                <a:path w="1720215" h="76200">
                  <a:moveTo>
                    <a:pt x="1660326" y="25400"/>
                  </a:moveTo>
                  <a:lnTo>
                    <a:pt x="0" y="25400"/>
                  </a:lnTo>
                  <a:lnTo>
                    <a:pt x="0" y="50800"/>
                  </a:lnTo>
                  <a:lnTo>
                    <a:pt x="1660326" y="50800"/>
                  </a:lnTo>
                  <a:lnTo>
                    <a:pt x="1668792" y="38100"/>
                  </a:lnTo>
                  <a:lnTo>
                    <a:pt x="1660326" y="25400"/>
                  </a:lnTo>
                  <a:close/>
                </a:path>
                <a:path w="1720215" h="76200">
                  <a:moveTo>
                    <a:pt x="1694192" y="25400"/>
                  </a:moveTo>
                  <a:lnTo>
                    <a:pt x="1668792" y="25400"/>
                  </a:lnTo>
                  <a:lnTo>
                    <a:pt x="1668792" y="50800"/>
                  </a:lnTo>
                  <a:lnTo>
                    <a:pt x="1694192" y="50800"/>
                  </a:lnTo>
                  <a:lnTo>
                    <a:pt x="1719592" y="38100"/>
                  </a:lnTo>
                  <a:lnTo>
                    <a:pt x="1694192" y="25400"/>
                  </a:lnTo>
                  <a:close/>
                </a:path>
                <a:path w="1720215" h="76200">
                  <a:moveTo>
                    <a:pt x="1643392" y="0"/>
                  </a:moveTo>
                  <a:lnTo>
                    <a:pt x="1668792" y="38100"/>
                  </a:lnTo>
                  <a:lnTo>
                    <a:pt x="1668792" y="25400"/>
                  </a:lnTo>
                  <a:lnTo>
                    <a:pt x="1694192" y="25400"/>
                  </a:lnTo>
                  <a:lnTo>
                    <a:pt x="1643392" y="0"/>
                  </a:lnTo>
                  <a:close/>
                </a:path>
              </a:pathLst>
            </a:custGeom>
            <a:solidFill>
              <a:srgbClr val="000000"/>
            </a:solidFill>
          </p:spPr>
          <p:txBody>
            <a:bodyPr wrap="square" lIns="0" tIns="0" rIns="0" bIns="0" rtlCol="0"/>
            <a:lstStyle/>
            <a:p>
              <a:endParaRPr sz="1266"/>
            </a:p>
          </p:txBody>
        </p:sp>
        <p:sp>
          <p:nvSpPr>
            <p:cNvPr id="5" name="object 5"/>
            <p:cNvSpPr/>
            <p:nvPr/>
          </p:nvSpPr>
          <p:spPr>
            <a:xfrm>
              <a:off x="4928777" y="4653103"/>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6" name="object 6"/>
            <p:cNvSpPr/>
            <p:nvPr/>
          </p:nvSpPr>
          <p:spPr>
            <a:xfrm>
              <a:off x="4928777" y="4653103"/>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pic>
          <p:nvPicPr>
            <p:cNvPr id="7" name="object 7"/>
            <p:cNvPicPr/>
            <p:nvPr/>
          </p:nvPicPr>
          <p:blipFill>
            <a:blip r:embed="rId2" cstate="print"/>
            <a:stretch>
              <a:fillRect/>
            </a:stretch>
          </p:blipFill>
          <p:spPr>
            <a:xfrm>
              <a:off x="7647990" y="4866336"/>
              <a:ext cx="228599" cy="304798"/>
            </a:xfrm>
            <a:prstGeom prst="rect">
              <a:avLst/>
            </a:prstGeom>
          </p:spPr>
        </p:pic>
        <p:sp>
          <p:nvSpPr>
            <p:cNvPr id="8" name="object 8"/>
            <p:cNvSpPr/>
            <p:nvPr/>
          </p:nvSpPr>
          <p:spPr>
            <a:xfrm>
              <a:off x="5660135" y="5230892"/>
              <a:ext cx="1684020" cy="741045"/>
            </a:xfrm>
            <a:custGeom>
              <a:avLst/>
              <a:gdLst/>
              <a:ahLst/>
              <a:cxnLst/>
              <a:rect l="l" t="t" r="r" b="b"/>
              <a:pathLst>
                <a:path w="1684020" h="741045">
                  <a:moveTo>
                    <a:pt x="1624076" y="16606"/>
                  </a:moveTo>
                  <a:lnTo>
                    <a:pt x="0" y="717727"/>
                  </a:lnTo>
                  <a:lnTo>
                    <a:pt x="10071" y="741045"/>
                  </a:lnTo>
                  <a:lnTo>
                    <a:pt x="1634150" y="39935"/>
                  </a:lnTo>
                  <a:lnTo>
                    <a:pt x="1636890" y="24917"/>
                  </a:lnTo>
                  <a:lnTo>
                    <a:pt x="1624076" y="16606"/>
                  </a:lnTo>
                  <a:close/>
                </a:path>
                <a:path w="1684020" h="741045">
                  <a:moveTo>
                    <a:pt x="1676397" y="13246"/>
                  </a:moveTo>
                  <a:lnTo>
                    <a:pt x="1631861" y="13246"/>
                  </a:lnTo>
                  <a:lnTo>
                    <a:pt x="1641932" y="36576"/>
                  </a:lnTo>
                  <a:lnTo>
                    <a:pt x="1634150" y="39935"/>
                  </a:lnTo>
                  <a:lnTo>
                    <a:pt x="1628673" y="69964"/>
                  </a:lnTo>
                  <a:lnTo>
                    <a:pt x="1676397" y="13246"/>
                  </a:lnTo>
                  <a:close/>
                </a:path>
                <a:path w="1684020" h="741045">
                  <a:moveTo>
                    <a:pt x="1631861" y="13246"/>
                  </a:moveTo>
                  <a:lnTo>
                    <a:pt x="1624076" y="16606"/>
                  </a:lnTo>
                  <a:lnTo>
                    <a:pt x="1636890" y="24917"/>
                  </a:lnTo>
                  <a:lnTo>
                    <a:pt x="1634150" y="39935"/>
                  </a:lnTo>
                  <a:lnTo>
                    <a:pt x="1641932" y="36576"/>
                  </a:lnTo>
                  <a:lnTo>
                    <a:pt x="1631861" y="13246"/>
                  </a:lnTo>
                  <a:close/>
                </a:path>
                <a:path w="1684020" h="741045">
                  <a:moveTo>
                    <a:pt x="1598472" y="0"/>
                  </a:moveTo>
                  <a:lnTo>
                    <a:pt x="1624076" y="16606"/>
                  </a:lnTo>
                  <a:lnTo>
                    <a:pt x="1631861" y="13246"/>
                  </a:lnTo>
                  <a:lnTo>
                    <a:pt x="1676397" y="13246"/>
                  </a:lnTo>
                  <a:lnTo>
                    <a:pt x="1683524" y="4775"/>
                  </a:lnTo>
                  <a:lnTo>
                    <a:pt x="1598472" y="0"/>
                  </a:lnTo>
                  <a:close/>
                </a:path>
              </a:pathLst>
            </a:custGeom>
            <a:solidFill>
              <a:srgbClr val="000000"/>
            </a:solidFill>
          </p:spPr>
          <p:txBody>
            <a:bodyPr wrap="square" lIns="0" tIns="0" rIns="0" bIns="0" rtlCol="0"/>
            <a:lstStyle/>
            <a:p>
              <a:endParaRPr sz="1266"/>
            </a:p>
          </p:txBody>
        </p:sp>
        <p:sp>
          <p:nvSpPr>
            <p:cNvPr id="9" name="object 9"/>
            <p:cNvSpPr/>
            <p:nvPr/>
          </p:nvSpPr>
          <p:spPr>
            <a:xfrm>
              <a:off x="4951348" y="5594644"/>
              <a:ext cx="731520" cy="731520"/>
            </a:xfrm>
            <a:custGeom>
              <a:avLst/>
              <a:gdLst/>
              <a:ahLst/>
              <a:cxnLst/>
              <a:rect l="l" t="t" r="r" b="b"/>
              <a:pathLst>
                <a:path w="731520"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10" name="object 10"/>
            <p:cNvSpPr/>
            <p:nvPr/>
          </p:nvSpPr>
          <p:spPr>
            <a:xfrm>
              <a:off x="4951348" y="5594644"/>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pic>
          <p:nvPicPr>
            <p:cNvPr id="11" name="object 11"/>
            <p:cNvPicPr/>
            <p:nvPr/>
          </p:nvPicPr>
          <p:blipFill>
            <a:blip r:embed="rId3" cstate="print"/>
            <a:stretch>
              <a:fillRect/>
            </a:stretch>
          </p:blipFill>
          <p:spPr>
            <a:xfrm>
              <a:off x="6293399" y="4530051"/>
              <a:ext cx="469896" cy="279396"/>
            </a:xfrm>
            <a:prstGeom prst="rect">
              <a:avLst/>
            </a:prstGeom>
          </p:spPr>
        </p:pic>
        <p:pic>
          <p:nvPicPr>
            <p:cNvPr id="12" name="object 12"/>
            <p:cNvPicPr/>
            <p:nvPr/>
          </p:nvPicPr>
          <p:blipFill>
            <a:blip r:embed="rId4" cstate="print"/>
            <a:stretch>
              <a:fillRect/>
            </a:stretch>
          </p:blipFill>
          <p:spPr>
            <a:xfrm>
              <a:off x="6400799" y="5768674"/>
              <a:ext cx="482600" cy="279395"/>
            </a:xfrm>
            <a:prstGeom prst="rect">
              <a:avLst/>
            </a:prstGeom>
          </p:spPr>
        </p:pic>
        <p:pic>
          <p:nvPicPr>
            <p:cNvPr id="13" name="object 13"/>
            <p:cNvPicPr/>
            <p:nvPr/>
          </p:nvPicPr>
          <p:blipFill>
            <a:blip r:embed="rId5" cstate="print"/>
            <a:stretch>
              <a:fillRect/>
            </a:stretch>
          </p:blipFill>
          <p:spPr>
            <a:xfrm>
              <a:off x="5084863" y="4879036"/>
              <a:ext cx="419097" cy="279398"/>
            </a:xfrm>
            <a:prstGeom prst="rect">
              <a:avLst/>
            </a:prstGeom>
          </p:spPr>
        </p:pic>
        <p:pic>
          <p:nvPicPr>
            <p:cNvPr id="14" name="object 14"/>
            <p:cNvPicPr/>
            <p:nvPr/>
          </p:nvPicPr>
          <p:blipFill>
            <a:blip r:embed="rId6" cstate="print"/>
            <a:stretch>
              <a:fillRect/>
            </a:stretch>
          </p:blipFill>
          <p:spPr>
            <a:xfrm>
              <a:off x="5101081" y="5820577"/>
              <a:ext cx="431800" cy="279397"/>
            </a:xfrm>
            <a:prstGeom prst="rect">
              <a:avLst/>
            </a:prstGeom>
          </p:spPr>
        </p:pic>
      </p:grpSp>
      <p:sp>
        <p:nvSpPr>
          <p:cNvPr id="15" name="object 15"/>
          <p:cNvSpPr txBox="1">
            <a:spLocks noGrp="1"/>
          </p:cNvSpPr>
          <p:nvPr>
            <p:ph type="title"/>
          </p:nvPr>
        </p:nvSpPr>
        <p:spPr>
          <a:xfrm>
            <a:off x="1220575" y="1009910"/>
            <a:ext cx="6735217" cy="1428380"/>
          </a:xfrm>
          <a:prstGeom prst="rect">
            <a:avLst/>
          </a:prstGeom>
        </p:spPr>
        <p:txBody>
          <a:bodyPr vert="horz" wrap="square" lIns="0" tIns="8930" rIns="0" bIns="0" rtlCol="0" anchor="ctr">
            <a:spAutoFit/>
          </a:bodyPr>
          <a:lstStyle/>
          <a:p>
            <a:pPr marL="8929">
              <a:lnSpc>
                <a:spcPts val="5558"/>
              </a:lnSpc>
              <a:spcBef>
                <a:spcPts val="70"/>
              </a:spcBef>
              <a:tabLst>
                <a:tab pos="2039022" algn="l"/>
                <a:tab pos="4563355" algn="l"/>
              </a:tabLst>
            </a:pPr>
            <a:r>
              <a:rPr sz="4640" spc="-7" dirty="0"/>
              <a:t>world’s</a:t>
            </a:r>
            <a:r>
              <a:rPr lang="en-US" sz="4640" spc="-7" dirty="0"/>
              <a:t> </a:t>
            </a:r>
            <a:r>
              <a:rPr sz="4640" spc="-7" dirty="0"/>
              <a:t>(second)</a:t>
            </a:r>
            <a:r>
              <a:rPr lang="en-US" sz="4640" spc="-7" dirty="0"/>
              <a:t> </a:t>
            </a:r>
            <a:r>
              <a:rPr sz="4640" spc="-7" dirty="0"/>
              <a:t>smallest</a:t>
            </a:r>
            <a:endParaRPr sz="4640" dirty="0"/>
          </a:p>
          <a:p>
            <a:pPr marL="164300" algn="ctr">
              <a:lnSpc>
                <a:spcPts val="5558"/>
              </a:lnSpc>
            </a:pPr>
            <a:r>
              <a:rPr sz="4640" spc="-7" dirty="0"/>
              <a:t>perceptron!</a:t>
            </a:r>
            <a:endParaRPr sz="4640" dirty="0"/>
          </a:p>
        </p:txBody>
      </p:sp>
      <p:sp>
        <p:nvSpPr>
          <p:cNvPr id="16" name="object 16"/>
          <p:cNvSpPr txBox="1"/>
          <p:nvPr/>
        </p:nvSpPr>
        <p:spPr>
          <a:xfrm>
            <a:off x="4892015" y="6053971"/>
            <a:ext cx="4000946" cy="398483"/>
          </a:xfrm>
          <a:prstGeom prst="rect">
            <a:avLst/>
          </a:prstGeom>
        </p:spPr>
        <p:txBody>
          <a:bodyPr vert="horz" wrap="square" lIns="0" tIns="8930" rIns="0" bIns="0" rtlCol="0">
            <a:spAutoFit/>
          </a:bodyPr>
          <a:lstStyle/>
          <a:p>
            <a:pPr marL="8929">
              <a:spcBef>
                <a:spcPts val="70"/>
              </a:spcBef>
            </a:pPr>
            <a:r>
              <a:rPr sz="2531" dirty="0">
                <a:latin typeface="Calibri" panose="020F0502020204030204" pitchFamily="34" charset="0"/>
                <a:cs typeface="Calibri" panose="020F0502020204030204" pitchFamily="34" charset="0"/>
              </a:rPr>
              <a:t>function</a:t>
            </a:r>
            <a:r>
              <a:rPr sz="2531" spc="-14"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of</a:t>
            </a:r>
            <a:r>
              <a:rPr sz="2531" spc="-18"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two</a:t>
            </a:r>
            <a:r>
              <a:rPr sz="2531" spc="-1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parameters!</a:t>
            </a:r>
            <a:endParaRPr sz="2531" dirty="0">
              <a:latin typeface="Calibri" panose="020F0502020204030204" pitchFamily="34" charset="0"/>
              <a:cs typeface="Calibri" panose="020F0502020204030204"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9405" y="773333"/>
            <a:ext cx="3107531" cy="398483"/>
          </a:xfrm>
          <a:prstGeom prst="rect">
            <a:avLst/>
          </a:prstGeom>
        </p:spPr>
        <p:txBody>
          <a:bodyPr vert="horz" wrap="square" lIns="0" tIns="8930" rIns="0" bIns="0" rtlCol="0" anchor="ctr">
            <a:spAutoFit/>
          </a:bodyPr>
          <a:lstStyle/>
          <a:p>
            <a:pPr marL="8929">
              <a:lnSpc>
                <a:spcPct val="100000"/>
              </a:lnSpc>
              <a:spcBef>
                <a:spcPts val="70"/>
              </a:spcBef>
            </a:pPr>
            <a:r>
              <a:rPr sz="2531" dirty="0">
                <a:latin typeface="Calibri" panose="020F0502020204030204" pitchFamily="34" charset="0"/>
                <a:cs typeface="Calibri" panose="020F0502020204030204" pitchFamily="34" charset="0"/>
              </a:rPr>
              <a:t>Gradient </a:t>
            </a:r>
            <a:r>
              <a:rPr sz="2531" spc="-7" dirty="0">
                <a:latin typeface="Calibri" panose="020F0502020204030204" pitchFamily="34" charset="0"/>
                <a:cs typeface="Calibri" panose="020F0502020204030204" pitchFamily="34" charset="0"/>
              </a:rPr>
              <a:t>Descent</a:t>
            </a:r>
            <a:endParaRPr sz="2531">
              <a:latin typeface="Calibri" panose="020F0502020204030204" pitchFamily="34" charset="0"/>
              <a:cs typeface="Calibri" panose="020F0502020204030204" pitchFamily="34" charset="0"/>
            </a:endParaRPr>
          </a:p>
        </p:txBody>
      </p:sp>
      <p:sp>
        <p:nvSpPr>
          <p:cNvPr id="3" name="object 3"/>
          <p:cNvSpPr txBox="1"/>
          <p:nvPr/>
        </p:nvSpPr>
        <p:spPr>
          <a:xfrm>
            <a:off x="1099405" y="1448098"/>
            <a:ext cx="3674566" cy="2426089"/>
          </a:xfrm>
          <a:prstGeom prst="rect">
            <a:avLst/>
          </a:prstGeom>
        </p:spPr>
        <p:txBody>
          <a:bodyPr vert="horz" wrap="square" lIns="0" tIns="8930" rIns="0" bIns="0" rtlCol="0">
            <a:spAutoFit/>
          </a:bodyPr>
          <a:lstStyle/>
          <a:p>
            <a:pPr marL="8929">
              <a:spcBef>
                <a:spcPts val="70"/>
              </a:spcBef>
            </a:pPr>
            <a:r>
              <a:rPr sz="2531" dirty="0">
                <a:latin typeface="Calibri" panose="020F0502020204030204" pitchFamily="34" charset="0"/>
                <a:cs typeface="Calibri" panose="020F0502020204030204" pitchFamily="34" charset="0"/>
              </a:rPr>
              <a:t>For each </a:t>
            </a:r>
            <a:r>
              <a:rPr sz="2531" spc="-7" dirty="0">
                <a:latin typeface="Calibri" panose="020F0502020204030204" pitchFamily="34" charset="0"/>
                <a:cs typeface="Calibri" panose="020F0502020204030204" pitchFamily="34" charset="0"/>
              </a:rPr>
              <a:t>sample</a:t>
            </a:r>
            <a:endParaRPr sz="2531" dirty="0">
              <a:latin typeface="Calibri" panose="020F0502020204030204" pitchFamily="34" charset="0"/>
              <a:cs typeface="Calibri" panose="020F0502020204030204" pitchFamily="34" charset="0"/>
            </a:endParaRPr>
          </a:p>
          <a:p>
            <a:pPr marL="901866" indent="-446915">
              <a:spcBef>
                <a:spcPts val="2310"/>
              </a:spcBef>
              <a:buAutoNum type="arabicPeriod"/>
              <a:tabLst>
                <a:tab pos="902313" algn="l"/>
              </a:tabLst>
            </a:pPr>
            <a:r>
              <a:rPr sz="2531" spc="-7" dirty="0">
                <a:latin typeface="Calibri" panose="020F0502020204030204" pitchFamily="34" charset="0"/>
                <a:cs typeface="Calibri" panose="020F0502020204030204" pitchFamily="34" charset="0"/>
              </a:rPr>
              <a:t>Predict</a:t>
            </a:r>
            <a:endParaRPr sz="2531" dirty="0">
              <a:latin typeface="Calibri" panose="020F0502020204030204" pitchFamily="34" charset="0"/>
              <a:cs typeface="Calibri" panose="020F0502020204030204" pitchFamily="34" charset="0"/>
            </a:endParaRPr>
          </a:p>
          <a:p>
            <a:pPr marL="1415770" lvl="1" indent="-514350">
              <a:spcBef>
                <a:spcPts val="2229"/>
              </a:spcBef>
              <a:buFont typeface="+mj-lt"/>
              <a:buAutoNum type="alphaLcPeriod"/>
              <a:tabLst>
                <a:tab pos="1348781" algn="l"/>
              </a:tabLst>
            </a:pPr>
            <a:r>
              <a:rPr sz="2531" dirty="0">
                <a:latin typeface="Calibri" panose="020F0502020204030204" pitchFamily="34" charset="0"/>
                <a:cs typeface="Calibri" panose="020F0502020204030204" pitchFamily="34" charset="0"/>
              </a:rPr>
              <a:t>Forward </a:t>
            </a:r>
            <a:r>
              <a:rPr sz="2531" spc="-14" dirty="0">
                <a:latin typeface="Calibri" panose="020F0502020204030204" pitchFamily="34" charset="0"/>
                <a:cs typeface="Calibri" panose="020F0502020204030204" pitchFamily="34" charset="0"/>
              </a:rPr>
              <a:t>pass</a:t>
            </a:r>
            <a:endParaRPr lang="en-US" sz="2531" spc="-14" dirty="0">
              <a:latin typeface="Calibri" panose="020F0502020204030204" pitchFamily="34" charset="0"/>
              <a:cs typeface="Calibri" panose="020F0502020204030204" pitchFamily="34" charset="0"/>
            </a:endParaRPr>
          </a:p>
          <a:p>
            <a:pPr marL="1415770" lvl="1" indent="-514350">
              <a:spcBef>
                <a:spcPts val="2229"/>
              </a:spcBef>
              <a:buFont typeface="+mj-lt"/>
              <a:buAutoNum type="alphaLcPeriod"/>
              <a:tabLst>
                <a:tab pos="1348781" algn="l"/>
              </a:tabLst>
            </a:pPr>
            <a:r>
              <a:rPr lang="en-US" sz="2531" dirty="0">
                <a:latin typeface="Calibri" panose="020F0502020204030204" pitchFamily="34" charset="0"/>
                <a:cs typeface="Calibri" panose="020F0502020204030204" pitchFamily="34" charset="0"/>
              </a:rPr>
              <a:t>Compute </a:t>
            </a:r>
            <a:r>
              <a:rPr lang="en-US" sz="2531" spc="-14" dirty="0">
                <a:latin typeface="Calibri" panose="020F0502020204030204" pitchFamily="34" charset="0"/>
                <a:cs typeface="Calibri" panose="020F0502020204030204" pitchFamily="34" charset="0"/>
              </a:rPr>
              <a:t>Loss</a:t>
            </a:r>
            <a:endParaRPr sz="2531" dirty="0">
              <a:latin typeface="Calibri" panose="020F0502020204030204" pitchFamily="34" charset="0"/>
              <a:cs typeface="Calibri" panose="020F0502020204030204" pitchFamily="34" charset="0"/>
            </a:endParaRPr>
          </a:p>
        </p:txBody>
      </p:sp>
      <p:sp>
        <p:nvSpPr>
          <p:cNvPr id="5" name="object 5"/>
          <p:cNvSpPr txBox="1"/>
          <p:nvPr/>
        </p:nvSpPr>
        <p:spPr>
          <a:xfrm>
            <a:off x="1545925" y="4154543"/>
            <a:ext cx="4000500" cy="1767319"/>
          </a:xfrm>
          <a:prstGeom prst="rect">
            <a:avLst/>
          </a:prstGeom>
        </p:spPr>
        <p:txBody>
          <a:bodyPr vert="horz" wrap="square" lIns="0" tIns="8930" rIns="0" bIns="0" rtlCol="0">
            <a:spAutoFit/>
          </a:bodyPr>
          <a:lstStyle/>
          <a:p>
            <a:pPr marL="455398" indent="-446915">
              <a:spcBef>
                <a:spcPts val="70"/>
              </a:spcBef>
              <a:buAutoNum type="arabicPeriod" startAt="2"/>
              <a:tabLst>
                <a:tab pos="455844" algn="l"/>
              </a:tabLst>
            </a:pPr>
            <a:r>
              <a:rPr sz="2531" spc="-7" dirty="0">
                <a:latin typeface="Calibri" panose="020F0502020204030204" pitchFamily="34" charset="0"/>
                <a:cs typeface="Calibri" panose="020F0502020204030204" pitchFamily="34" charset="0"/>
              </a:rPr>
              <a:t>Update</a:t>
            </a:r>
            <a:endParaRPr sz="2531" dirty="0">
              <a:latin typeface="Calibri" panose="020F0502020204030204" pitchFamily="34" charset="0"/>
              <a:cs typeface="Calibri" panose="020F0502020204030204" pitchFamily="34" charset="0"/>
            </a:endParaRPr>
          </a:p>
          <a:p>
            <a:pPr marL="901866" lvl="1" indent="-446915">
              <a:spcBef>
                <a:spcPts val="2296"/>
              </a:spcBef>
              <a:buAutoNum type="alphaLcPeriod"/>
              <a:tabLst>
                <a:tab pos="902313" algn="l"/>
              </a:tabLst>
            </a:pPr>
            <a:r>
              <a:rPr sz="2531" dirty="0">
                <a:latin typeface="Calibri" panose="020F0502020204030204" pitchFamily="34" charset="0"/>
                <a:cs typeface="Calibri" panose="020F0502020204030204" pitchFamily="34" charset="0"/>
              </a:rPr>
              <a:t>Back </a:t>
            </a:r>
            <a:r>
              <a:rPr sz="2531" spc="-7" dirty="0">
                <a:latin typeface="Calibri" panose="020F0502020204030204" pitchFamily="34" charset="0"/>
                <a:cs typeface="Calibri" panose="020F0502020204030204" pitchFamily="34" charset="0"/>
              </a:rPr>
              <a:t>Propagation</a:t>
            </a:r>
            <a:endParaRPr sz="2531" dirty="0">
              <a:latin typeface="Calibri" panose="020F0502020204030204" pitchFamily="34" charset="0"/>
              <a:cs typeface="Calibri" panose="020F0502020204030204" pitchFamily="34" charset="0"/>
            </a:endParaRPr>
          </a:p>
          <a:p>
            <a:pPr marL="901866" lvl="1" indent="-446915">
              <a:spcBef>
                <a:spcPts val="2310"/>
              </a:spcBef>
              <a:buAutoNum type="alphaLcPeriod"/>
              <a:tabLst>
                <a:tab pos="902313" algn="l"/>
              </a:tabLst>
            </a:pPr>
            <a:r>
              <a:rPr sz="2531" dirty="0">
                <a:latin typeface="Calibri" panose="020F0502020204030204" pitchFamily="34" charset="0"/>
                <a:cs typeface="Calibri" panose="020F0502020204030204" pitchFamily="34" charset="0"/>
              </a:rPr>
              <a:t>Gradient </a:t>
            </a:r>
            <a:r>
              <a:rPr sz="2531" spc="-7" dirty="0">
                <a:latin typeface="Calibri" panose="020F0502020204030204" pitchFamily="34" charset="0"/>
                <a:cs typeface="Calibri" panose="020F0502020204030204" pitchFamily="34" charset="0"/>
              </a:rPr>
              <a:t>update</a:t>
            </a:r>
            <a:endParaRPr sz="2531" dirty="0">
              <a:latin typeface="Calibri" panose="020F0502020204030204" pitchFamily="34" charset="0"/>
              <a:cs typeface="Calibri" panose="020F0502020204030204" pitchFamily="34" charset="0"/>
            </a:endParaRPr>
          </a:p>
        </p:txBody>
      </p:sp>
      <p:pic>
        <p:nvPicPr>
          <p:cNvPr id="6" name="object 6"/>
          <p:cNvPicPr/>
          <p:nvPr/>
        </p:nvPicPr>
        <p:blipFill>
          <a:blip r:embed="rId2" cstate="print"/>
          <a:stretch>
            <a:fillRect/>
          </a:stretch>
        </p:blipFill>
        <p:spPr>
          <a:xfrm>
            <a:off x="3662738" y="1444502"/>
            <a:ext cx="1088395" cy="366095"/>
          </a:xfrm>
          <a:prstGeom prst="rect">
            <a:avLst/>
          </a:prstGeom>
        </p:spPr>
      </p:pic>
      <p:sp>
        <p:nvSpPr>
          <p:cNvPr id="7" name="object 7"/>
          <p:cNvSpPr txBox="1"/>
          <p:nvPr/>
        </p:nvSpPr>
        <p:spPr>
          <a:xfrm>
            <a:off x="5223069" y="3525084"/>
            <a:ext cx="3031182" cy="525238"/>
          </a:xfrm>
          <a:prstGeom prst="rect">
            <a:avLst/>
          </a:prstGeom>
        </p:spPr>
        <p:txBody>
          <a:bodyPr vert="horz" wrap="square" lIns="0" tIns="6697" rIns="0" bIns="0" rtlCol="0">
            <a:spAutoFit/>
          </a:bodyPr>
          <a:lstStyle/>
          <a:p>
            <a:pPr marL="240647" marR="3572" indent="-232164">
              <a:lnSpc>
                <a:spcPct val="100800"/>
              </a:lnSpc>
              <a:spcBef>
                <a:spcPts val="53"/>
              </a:spcBef>
            </a:pPr>
            <a:r>
              <a:rPr sz="1687" dirty="0">
                <a:solidFill>
                  <a:srgbClr val="0B5D18"/>
                </a:solidFill>
                <a:latin typeface="Calibri" panose="020F0502020204030204" pitchFamily="34" charset="0"/>
                <a:cs typeface="Calibri" panose="020F0502020204030204" pitchFamily="34" charset="0"/>
              </a:rPr>
              <a:t>we</a:t>
            </a:r>
            <a:r>
              <a:rPr sz="1687" spc="-7" dirty="0">
                <a:solidFill>
                  <a:srgbClr val="0B5D18"/>
                </a:solidFill>
                <a:latin typeface="Calibri" panose="020F0502020204030204" pitchFamily="34" charset="0"/>
                <a:cs typeface="Calibri" panose="020F0502020204030204" pitchFamily="34" charset="0"/>
              </a:rPr>
              <a:t> </a:t>
            </a:r>
            <a:r>
              <a:rPr sz="1687" dirty="0">
                <a:solidFill>
                  <a:srgbClr val="0B5D18"/>
                </a:solidFill>
                <a:latin typeface="Calibri" panose="020F0502020204030204" pitchFamily="34" charset="0"/>
                <a:cs typeface="Calibri" panose="020F0502020204030204" pitchFamily="34" charset="0"/>
              </a:rPr>
              <a:t>just</a:t>
            </a:r>
            <a:r>
              <a:rPr sz="1687" spc="-11" dirty="0">
                <a:solidFill>
                  <a:srgbClr val="0B5D18"/>
                </a:solidFill>
                <a:latin typeface="Calibri" panose="020F0502020204030204" pitchFamily="34" charset="0"/>
                <a:cs typeface="Calibri" panose="020F0502020204030204" pitchFamily="34" charset="0"/>
              </a:rPr>
              <a:t> </a:t>
            </a:r>
            <a:r>
              <a:rPr sz="1687" dirty="0">
                <a:solidFill>
                  <a:srgbClr val="0B5D18"/>
                </a:solidFill>
                <a:latin typeface="Calibri" panose="020F0502020204030204" pitchFamily="34" charset="0"/>
                <a:cs typeface="Calibri" panose="020F0502020204030204" pitchFamily="34" charset="0"/>
              </a:rPr>
              <a:t>need</a:t>
            </a:r>
            <a:r>
              <a:rPr sz="1687" spc="-7" dirty="0">
                <a:solidFill>
                  <a:srgbClr val="0B5D18"/>
                </a:solidFill>
                <a:latin typeface="Calibri" panose="020F0502020204030204" pitchFamily="34" charset="0"/>
                <a:cs typeface="Calibri" panose="020F0502020204030204" pitchFamily="34" charset="0"/>
              </a:rPr>
              <a:t> </a:t>
            </a:r>
            <a:r>
              <a:rPr sz="1687" dirty="0">
                <a:solidFill>
                  <a:srgbClr val="0B5D18"/>
                </a:solidFill>
                <a:latin typeface="Calibri" panose="020F0502020204030204" pitchFamily="34" charset="0"/>
                <a:cs typeface="Calibri" panose="020F0502020204030204" pitchFamily="34" charset="0"/>
              </a:rPr>
              <a:t>to</a:t>
            </a:r>
            <a:r>
              <a:rPr sz="1687" spc="-7" dirty="0">
                <a:solidFill>
                  <a:srgbClr val="0B5D18"/>
                </a:solidFill>
                <a:latin typeface="Calibri" panose="020F0502020204030204" pitchFamily="34" charset="0"/>
                <a:cs typeface="Calibri" panose="020F0502020204030204" pitchFamily="34" charset="0"/>
              </a:rPr>
              <a:t> </a:t>
            </a:r>
            <a:r>
              <a:rPr sz="1687" dirty="0">
                <a:solidFill>
                  <a:srgbClr val="0B5D18"/>
                </a:solidFill>
                <a:latin typeface="Calibri" panose="020F0502020204030204" pitchFamily="34" charset="0"/>
                <a:cs typeface="Calibri" panose="020F0502020204030204" pitchFamily="34" charset="0"/>
              </a:rPr>
              <a:t>compute</a:t>
            </a:r>
            <a:r>
              <a:rPr sz="1687" spc="-4" dirty="0">
                <a:solidFill>
                  <a:srgbClr val="0B5D18"/>
                </a:solidFill>
                <a:latin typeface="Calibri" panose="020F0502020204030204" pitchFamily="34" charset="0"/>
                <a:cs typeface="Calibri" panose="020F0502020204030204" pitchFamily="34" charset="0"/>
              </a:rPr>
              <a:t> </a:t>
            </a:r>
            <a:r>
              <a:rPr sz="1687" spc="-7" dirty="0">
                <a:solidFill>
                  <a:srgbClr val="0B5D18"/>
                </a:solidFill>
                <a:latin typeface="Calibri" panose="020F0502020204030204" pitchFamily="34" charset="0"/>
                <a:cs typeface="Calibri" panose="020F0502020204030204" pitchFamily="34" charset="0"/>
              </a:rPr>
              <a:t>partial </a:t>
            </a:r>
            <a:r>
              <a:rPr sz="1687" dirty="0">
                <a:solidFill>
                  <a:srgbClr val="0B5D18"/>
                </a:solidFill>
                <a:latin typeface="Calibri" panose="020F0502020204030204" pitchFamily="34" charset="0"/>
                <a:cs typeface="Calibri" panose="020F0502020204030204" pitchFamily="34" charset="0"/>
              </a:rPr>
              <a:t>derivatives</a:t>
            </a:r>
            <a:r>
              <a:rPr sz="1687" spc="-11" dirty="0">
                <a:solidFill>
                  <a:srgbClr val="0B5D18"/>
                </a:solidFill>
                <a:latin typeface="Calibri" panose="020F0502020204030204" pitchFamily="34" charset="0"/>
                <a:cs typeface="Calibri" panose="020F0502020204030204" pitchFamily="34" charset="0"/>
              </a:rPr>
              <a:t> </a:t>
            </a:r>
            <a:r>
              <a:rPr sz="1687" dirty="0">
                <a:solidFill>
                  <a:srgbClr val="0B5D18"/>
                </a:solidFill>
                <a:latin typeface="Calibri" panose="020F0502020204030204" pitchFamily="34" charset="0"/>
                <a:cs typeface="Calibri" panose="020F0502020204030204" pitchFamily="34" charset="0"/>
              </a:rPr>
              <a:t>for</a:t>
            </a:r>
            <a:r>
              <a:rPr sz="1687" spc="-7" dirty="0">
                <a:solidFill>
                  <a:srgbClr val="0B5D18"/>
                </a:solidFill>
                <a:latin typeface="Calibri" panose="020F0502020204030204" pitchFamily="34" charset="0"/>
                <a:cs typeface="Calibri" panose="020F0502020204030204" pitchFamily="34" charset="0"/>
              </a:rPr>
              <a:t> </a:t>
            </a:r>
            <a:r>
              <a:rPr sz="1687" dirty="0">
                <a:solidFill>
                  <a:srgbClr val="0B5D18"/>
                </a:solidFill>
                <a:latin typeface="Calibri" panose="020F0502020204030204" pitchFamily="34" charset="0"/>
                <a:cs typeface="Calibri" panose="020F0502020204030204" pitchFamily="34" charset="0"/>
              </a:rPr>
              <a:t>this</a:t>
            </a:r>
            <a:r>
              <a:rPr sz="1687" spc="-7" dirty="0">
                <a:solidFill>
                  <a:srgbClr val="0B5D18"/>
                </a:solidFill>
                <a:latin typeface="Calibri" panose="020F0502020204030204" pitchFamily="34" charset="0"/>
                <a:cs typeface="Calibri" panose="020F0502020204030204" pitchFamily="34" charset="0"/>
              </a:rPr>
              <a:t> network</a:t>
            </a:r>
            <a:endParaRPr sz="1687" dirty="0">
              <a:latin typeface="Calibri" panose="020F0502020204030204" pitchFamily="34" charset="0"/>
              <a:cs typeface="Calibri" panose="020F0502020204030204" pitchFamily="34" charset="0"/>
            </a:endParaRPr>
          </a:p>
        </p:txBody>
      </p:sp>
      <p:pic>
        <p:nvPicPr>
          <p:cNvPr id="8" name="object 8"/>
          <p:cNvPicPr/>
          <p:nvPr/>
        </p:nvPicPr>
        <p:blipFill>
          <a:blip r:embed="rId3" cstate="print"/>
          <a:stretch>
            <a:fillRect/>
          </a:stretch>
        </p:blipFill>
        <p:spPr>
          <a:xfrm>
            <a:off x="4550247" y="4009983"/>
            <a:ext cx="2154784" cy="734359"/>
          </a:xfrm>
          <a:prstGeom prst="rect">
            <a:avLst/>
          </a:prstGeom>
        </p:spPr>
      </p:pic>
      <p:grpSp>
        <p:nvGrpSpPr>
          <p:cNvPr id="9" name="object 9"/>
          <p:cNvGrpSpPr/>
          <p:nvPr/>
        </p:nvGrpSpPr>
        <p:grpSpPr>
          <a:xfrm>
            <a:off x="1117870" y="3985807"/>
            <a:ext cx="3454130" cy="853232"/>
            <a:chOff x="414527" y="5775959"/>
            <a:chExt cx="5852160" cy="1213485"/>
          </a:xfrm>
        </p:grpSpPr>
        <p:pic>
          <p:nvPicPr>
            <p:cNvPr id="10" name="object 10"/>
            <p:cNvPicPr/>
            <p:nvPr/>
          </p:nvPicPr>
          <p:blipFill>
            <a:blip r:embed="rId4" cstate="print"/>
            <a:stretch>
              <a:fillRect/>
            </a:stretch>
          </p:blipFill>
          <p:spPr>
            <a:xfrm>
              <a:off x="414527" y="5775959"/>
              <a:ext cx="5852160" cy="1213103"/>
            </a:xfrm>
            <a:prstGeom prst="rect">
              <a:avLst/>
            </a:prstGeom>
          </p:spPr>
        </p:pic>
        <p:pic>
          <p:nvPicPr>
            <p:cNvPr id="11" name="object 11"/>
            <p:cNvPicPr/>
            <p:nvPr/>
          </p:nvPicPr>
          <p:blipFill>
            <a:blip r:embed="rId5" cstate="print"/>
            <a:stretch>
              <a:fillRect/>
            </a:stretch>
          </p:blipFill>
          <p:spPr>
            <a:xfrm>
              <a:off x="454266" y="5788864"/>
              <a:ext cx="5773877" cy="1134159"/>
            </a:xfrm>
            <a:prstGeom prst="rect">
              <a:avLst/>
            </a:prstGeom>
          </p:spPr>
        </p:pic>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473092" y="4592598"/>
            <a:ext cx="3285679" cy="567928"/>
            <a:chOff x="7690104" y="5995415"/>
            <a:chExt cx="4672965" cy="807720"/>
          </a:xfrm>
        </p:grpSpPr>
        <p:pic>
          <p:nvPicPr>
            <p:cNvPr id="3" name="object 3"/>
            <p:cNvPicPr/>
            <p:nvPr/>
          </p:nvPicPr>
          <p:blipFill>
            <a:blip r:embed="rId2" cstate="print"/>
            <a:stretch>
              <a:fillRect/>
            </a:stretch>
          </p:blipFill>
          <p:spPr>
            <a:xfrm>
              <a:off x="7690104" y="5995415"/>
              <a:ext cx="4672584" cy="807720"/>
            </a:xfrm>
            <a:prstGeom prst="rect">
              <a:avLst/>
            </a:prstGeom>
          </p:spPr>
        </p:pic>
        <p:sp>
          <p:nvSpPr>
            <p:cNvPr id="4" name="object 4"/>
            <p:cNvSpPr/>
            <p:nvPr/>
          </p:nvSpPr>
          <p:spPr>
            <a:xfrm>
              <a:off x="7728298" y="6011128"/>
              <a:ext cx="4595495" cy="725805"/>
            </a:xfrm>
            <a:custGeom>
              <a:avLst/>
              <a:gdLst/>
              <a:ahLst/>
              <a:cxnLst/>
              <a:rect l="l" t="t" r="r" b="b"/>
              <a:pathLst>
                <a:path w="4595495" h="725804">
                  <a:moveTo>
                    <a:pt x="4594987" y="0"/>
                  </a:moveTo>
                  <a:lnTo>
                    <a:pt x="0" y="0"/>
                  </a:lnTo>
                  <a:lnTo>
                    <a:pt x="0" y="725766"/>
                  </a:lnTo>
                  <a:lnTo>
                    <a:pt x="4594987" y="725766"/>
                  </a:lnTo>
                  <a:lnTo>
                    <a:pt x="4594987" y="0"/>
                  </a:lnTo>
                  <a:close/>
                </a:path>
              </a:pathLst>
            </a:custGeom>
            <a:solidFill>
              <a:srgbClr val="F5D328"/>
            </a:solidFill>
          </p:spPr>
          <p:txBody>
            <a:bodyPr wrap="square" lIns="0" tIns="0" rIns="0" bIns="0" rtlCol="0"/>
            <a:lstStyle/>
            <a:p>
              <a:endParaRPr sz="1266"/>
            </a:p>
          </p:txBody>
        </p:sp>
      </p:grpSp>
      <p:grpSp>
        <p:nvGrpSpPr>
          <p:cNvPr id="5" name="object 5"/>
          <p:cNvGrpSpPr/>
          <p:nvPr/>
        </p:nvGrpSpPr>
        <p:grpSpPr>
          <a:xfrm>
            <a:off x="499053" y="1240564"/>
            <a:ext cx="3774132" cy="3920133"/>
            <a:chOff x="615914" y="1228077"/>
            <a:chExt cx="5367655" cy="5575300"/>
          </a:xfrm>
        </p:grpSpPr>
        <p:pic>
          <p:nvPicPr>
            <p:cNvPr id="6" name="object 6"/>
            <p:cNvPicPr/>
            <p:nvPr/>
          </p:nvPicPr>
          <p:blipFill>
            <a:blip r:embed="rId3" cstate="print"/>
            <a:stretch>
              <a:fillRect/>
            </a:stretch>
          </p:blipFill>
          <p:spPr>
            <a:xfrm>
              <a:off x="1444751" y="5995416"/>
              <a:ext cx="4538472" cy="807720"/>
            </a:xfrm>
            <a:prstGeom prst="rect">
              <a:avLst/>
            </a:prstGeom>
          </p:spPr>
        </p:pic>
        <p:sp>
          <p:nvSpPr>
            <p:cNvPr id="7" name="object 7"/>
            <p:cNvSpPr/>
            <p:nvPr/>
          </p:nvSpPr>
          <p:spPr>
            <a:xfrm>
              <a:off x="1484420" y="6011128"/>
              <a:ext cx="4460240" cy="725805"/>
            </a:xfrm>
            <a:custGeom>
              <a:avLst/>
              <a:gdLst/>
              <a:ahLst/>
              <a:cxnLst/>
              <a:rect l="l" t="t" r="r" b="b"/>
              <a:pathLst>
                <a:path w="4460240" h="725804">
                  <a:moveTo>
                    <a:pt x="4459719" y="0"/>
                  </a:moveTo>
                  <a:lnTo>
                    <a:pt x="0" y="0"/>
                  </a:lnTo>
                  <a:lnTo>
                    <a:pt x="0" y="725766"/>
                  </a:lnTo>
                  <a:lnTo>
                    <a:pt x="4459719" y="725766"/>
                  </a:lnTo>
                  <a:lnTo>
                    <a:pt x="4459719" y="0"/>
                  </a:lnTo>
                  <a:close/>
                </a:path>
              </a:pathLst>
            </a:custGeom>
            <a:solidFill>
              <a:srgbClr val="F5D328"/>
            </a:solidFill>
          </p:spPr>
          <p:txBody>
            <a:bodyPr wrap="square" lIns="0" tIns="0" rIns="0" bIns="0" rtlCol="0"/>
            <a:lstStyle/>
            <a:p>
              <a:endParaRPr sz="1266"/>
            </a:p>
          </p:txBody>
        </p:sp>
        <p:pic>
          <p:nvPicPr>
            <p:cNvPr id="8" name="object 8"/>
            <p:cNvPicPr/>
            <p:nvPr/>
          </p:nvPicPr>
          <p:blipFill>
            <a:blip r:embed="rId4" cstate="print"/>
            <a:stretch>
              <a:fillRect/>
            </a:stretch>
          </p:blipFill>
          <p:spPr>
            <a:xfrm>
              <a:off x="615914" y="1228077"/>
              <a:ext cx="5219696" cy="5384797"/>
            </a:xfrm>
            <a:prstGeom prst="rect">
              <a:avLst/>
            </a:prstGeom>
          </p:spPr>
        </p:pic>
      </p:grpSp>
      <p:pic>
        <p:nvPicPr>
          <p:cNvPr id="10" name="object 10"/>
          <p:cNvPicPr/>
          <p:nvPr/>
        </p:nvPicPr>
        <p:blipFill>
          <a:blip r:embed="rId5" cstate="print"/>
          <a:stretch>
            <a:fillRect/>
          </a:stretch>
        </p:blipFill>
        <p:spPr>
          <a:xfrm>
            <a:off x="4950751" y="1240564"/>
            <a:ext cx="3670099" cy="3786185"/>
          </a:xfrm>
          <a:prstGeom prst="rect">
            <a:avLst/>
          </a:prstGeom>
        </p:spPr>
      </p:pic>
      <p:sp>
        <p:nvSpPr>
          <p:cNvPr id="11" name="object 11"/>
          <p:cNvSpPr txBox="1"/>
          <p:nvPr/>
        </p:nvSpPr>
        <p:spPr>
          <a:xfrm>
            <a:off x="1938316" y="5657375"/>
            <a:ext cx="5840909" cy="398483"/>
          </a:xfrm>
          <a:prstGeom prst="rect">
            <a:avLst/>
          </a:prstGeom>
        </p:spPr>
        <p:txBody>
          <a:bodyPr vert="horz" wrap="square" lIns="0" tIns="8930" rIns="0" bIns="0" rtlCol="0">
            <a:spAutoFit/>
          </a:bodyPr>
          <a:lstStyle/>
          <a:p>
            <a:pPr marL="8929">
              <a:spcBef>
                <a:spcPts val="70"/>
              </a:spcBef>
            </a:pPr>
            <a:r>
              <a:rPr sz="2531" dirty="0">
                <a:solidFill>
                  <a:srgbClr val="0365C0"/>
                </a:solidFill>
                <a:latin typeface="Calibri" panose="020F0502020204030204" pitchFamily="34" charset="0"/>
                <a:cs typeface="Calibri" panose="020F0502020204030204" pitchFamily="34" charset="0"/>
              </a:rPr>
              <a:t>Why</a:t>
            </a:r>
            <a:r>
              <a:rPr sz="2531" spc="-14" dirty="0">
                <a:solidFill>
                  <a:srgbClr val="0365C0"/>
                </a:solidFill>
                <a:latin typeface="Calibri" panose="020F0502020204030204" pitchFamily="34" charset="0"/>
                <a:cs typeface="Calibri" panose="020F0502020204030204" pitchFamily="34" charset="0"/>
              </a:rPr>
              <a:t> </a:t>
            </a:r>
            <a:r>
              <a:rPr sz="2531" dirty="0">
                <a:solidFill>
                  <a:srgbClr val="0365C0"/>
                </a:solidFill>
                <a:latin typeface="Calibri" panose="020F0502020204030204" pitchFamily="34" charset="0"/>
                <a:cs typeface="Calibri" panose="020F0502020204030204" pitchFamily="34" charset="0"/>
              </a:rPr>
              <a:t>do</a:t>
            </a:r>
            <a:r>
              <a:rPr sz="2531" spc="-18" dirty="0">
                <a:solidFill>
                  <a:srgbClr val="0365C0"/>
                </a:solidFill>
                <a:latin typeface="Calibri" panose="020F0502020204030204" pitchFamily="34" charset="0"/>
                <a:cs typeface="Calibri" panose="020F0502020204030204" pitchFamily="34" charset="0"/>
              </a:rPr>
              <a:t> </a:t>
            </a:r>
            <a:r>
              <a:rPr sz="2531" dirty="0">
                <a:solidFill>
                  <a:srgbClr val="0365C0"/>
                </a:solidFill>
                <a:latin typeface="Calibri" panose="020F0502020204030204" pitchFamily="34" charset="0"/>
                <a:cs typeface="Calibri" panose="020F0502020204030204" pitchFamily="34" charset="0"/>
              </a:rPr>
              <a:t>we</a:t>
            </a:r>
            <a:r>
              <a:rPr sz="2531" spc="-14" dirty="0">
                <a:solidFill>
                  <a:srgbClr val="0365C0"/>
                </a:solidFill>
                <a:latin typeface="Calibri" panose="020F0502020204030204" pitchFamily="34" charset="0"/>
                <a:cs typeface="Calibri" panose="020F0502020204030204" pitchFamily="34" charset="0"/>
              </a:rPr>
              <a:t> </a:t>
            </a:r>
            <a:r>
              <a:rPr sz="2531" dirty="0">
                <a:solidFill>
                  <a:srgbClr val="0365C0"/>
                </a:solidFill>
                <a:latin typeface="Calibri" panose="020F0502020204030204" pitchFamily="34" charset="0"/>
                <a:cs typeface="Calibri" panose="020F0502020204030204" pitchFamily="34" charset="0"/>
              </a:rPr>
              <a:t>have</a:t>
            </a:r>
            <a:r>
              <a:rPr sz="2531" spc="-14" dirty="0">
                <a:solidFill>
                  <a:srgbClr val="0365C0"/>
                </a:solidFill>
                <a:latin typeface="Calibri" panose="020F0502020204030204" pitchFamily="34" charset="0"/>
                <a:cs typeface="Calibri" panose="020F0502020204030204" pitchFamily="34" charset="0"/>
              </a:rPr>
              <a:t> </a:t>
            </a:r>
            <a:r>
              <a:rPr sz="2531" dirty="0">
                <a:solidFill>
                  <a:srgbClr val="0365C0"/>
                </a:solidFill>
                <a:latin typeface="Calibri" panose="020F0502020204030204" pitchFamily="34" charset="0"/>
                <a:cs typeface="Calibri" panose="020F0502020204030204" pitchFamily="34" charset="0"/>
              </a:rPr>
              <a:t>partial</a:t>
            </a:r>
            <a:r>
              <a:rPr sz="2531" spc="-18" dirty="0">
                <a:solidFill>
                  <a:srgbClr val="0365C0"/>
                </a:solidFill>
                <a:latin typeface="Calibri" panose="020F0502020204030204" pitchFamily="34" charset="0"/>
                <a:cs typeface="Calibri" panose="020F0502020204030204" pitchFamily="34" charset="0"/>
              </a:rPr>
              <a:t> </a:t>
            </a:r>
            <a:r>
              <a:rPr sz="2531" dirty="0">
                <a:solidFill>
                  <a:srgbClr val="0365C0"/>
                </a:solidFill>
                <a:latin typeface="Calibri" panose="020F0502020204030204" pitchFamily="34" charset="0"/>
                <a:cs typeface="Calibri" panose="020F0502020204030204" pitchFamily="34" charset="0"/>
              </a:rPr>
              <a:t>derivatives</a:t>
            </a:r>
            <a:r>
              <a:rPr sz="2531" spc="-14" dirty="0">
                <a:solidFill>
                  <a:srgbClr val="0365C0"/>
                </a:solidFill>
                <a:latin typeface="Calibri" panose="020F0502020204030204" pitchFamily="34" charset="0"/>
                <a:cs typeface="Calibri" panose="020F0502020204030204" pitchFamily="34" charset="0"/>
              </a:rPr>
              <a:t> now?</a:t>
            </a:r>
            <a:endParaRPr sz="2531" dirty="0">
              <a:latin typeface="Calibri" panose="020F0502020204030204" pitchFamily="34" charset="0"/>
              <a:cs typeface="Calibri" panose="020F0502020204030204" pitchFamily="34" charset="0"/>
            </a:endParaRPr>
          </a:p>
        </p:txBody>
      </p:sp>
      <p:sp>
        <p:nvSpPr>
          <p:cNvPr id="14" name="object 9">
            <a:extLst>
              <a:ext uri="{FF2B5EF4-FFF2-40B4-BE49-F238E27FC236}">
                <a16:creationId xmlns:a16="http://schemas.microsoft.com/office/drawing/2014/main" id="{6610640B-A1CF-8638-B2FA-EDECF7360712}"/>
              </a:ext>
            </a:extLst>
          </p:cNvPr>
          <p:cNvSpPr txBox="1">
            <a:spLocks noGrp="1"/>
          </p:cNvSpPr>
          <p:nvPr>
            <p:ph type="title"/>
          </p:nvPr>
        </p:nvSpPr>
        <p:spPr>
          <a:xfrm>
            <a:off x="287720" y="124818"/>
            <a:ext cx="7061055" cy="545065"/>
          </a:xfrm>
          <a:prstGeom prst="rect">
            <a:avLst/>
          </a:prstGeom>
        </p:spPr>
        <p:txBody>
          <a:bodyPr vert="horz" wrap="square" lIns="0" tIns="52114" rIns="0" bIns="0" rtlCol="0" anchor="ctr">
            <a:spAutoFit/>
          </a:bodyPr>
          <a:lstStyle/>
          <a:p>
            <a:pPr marL="2664970">
              <a:lnSpc>
                <a:spcPct val="100000"/>
              </a:lnSpc>
              <a:spcBef>
                <a:spcPts val="70"/>
              </a:spcBef>
            </a:pPr>
            <a:r>
              <a:rPr sz="3200" dirty="0"/>
              <a:t>Derivative</a:t>
            </a:r>
            <a:r>
              <a:rPr sz="3200" spc="-18" dirty="0"/>
              <a:t> </a:t>
            </a:r>
            <a:r>
              <a:rPr sz="3200" spc="-7" dirty="0"/>
              <a:t>computation</a:t>
            </a:r>
            <a:endParaRPr sz="32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407104" y="4215526"/>
            <a:ext cx="3285679" cy="567928"/>
            <a:chOff x="7690104" y="5995415"/>
            <a:chExt cx="4672965" cy="807720"/>
          </a:xfrm>
        </p:grpSpPr>
        <p:pic>
          <p:nvPicPr>
            <p:cNvPr id="3" name="object 3"/>
            <p:cNvPicPr/>
            <p:nvPr/>
          </p:nvPicPr>
          <p:blipFill>
            <a:blip r:embed="rId2" cstate="print"/>
            <a:stretch>
              <a:fillRect/>
            </a:stretch>
          </p:blipFill>
          <p:spPr>
            <a:xfrm>
              <a:off x="7690104" y="5995415"/>
              <a:ext cx="4672584" cy="807720"/>
            </a:xfrm>
            <a:prstGeom prst="rect">
              <a:avLst/>
            </a:prstGeom>
          </p:spPr>
        </p:pic>
        <p:sp>
          <p:nvSpPr>
            <p:cNvPr id="4" name="object 4"/>
            <p:cNvSpPr/>
            <p:nvPr/>
          </p:nvSpPr>
          <p:spPr>
            <a:xfrm>
              <a:off x="7728298" y="6011128"/>
              <a:ext cx="4595495" cy="725805"/>
            </a:xfrm>
            <a:custGeom>
              <a:avLst/>
              <a:gdLst/>
              <a:ahLst/>
              <a:cxnLst/>
              <a:rect l="l" t="t" r="r" b="b"/>
              <a:pathLst>
                <a:path w="4595495" h="725804">
                  <a:moveTo>
                    <a:pt x="4594987" y="0"/>
                  </a:moveTo>
                  <a:lnTo>
                    <a:pt x="0" y="0"/>
                  </a:lnTo>
                  <a:lnTo>
                    <a:pt x="0" y="725766"/>
                  </a:lnTo>
                  <a:lnTo>
                    <a:pt x="4594987" y="725766"/>
                  </a:lnTo>
                  <a:lnTo>
                    <a:pt x="4594987" y="0"/>
                  </a:lnTo>
                  <a:close/>
                </a:path>
              </a:pathLst>
            </a:custGeom>
            <a:solidFill>
              <a:srgbClr val="F5D328"/>
            </a:solidFill>
          </p:spPr>
          <p:txBody>
            <a:bodyPr wrap="square" lIns="0" tIns="0" rIns="0" bIns="0" rtlCol="0"/>
            <a:lstStyle/>
            <a:p>
              <a:endParaRPr sz="1266"/>
            </a:p>
          </p:txBody>
        </p:sp>
      </p:grpSp>
      <p:grpSp>
        <p:nvGrpSpPr>
          <p:cNvPr id="5" name="object 5"/>
          <p:cNvGrpSpPr/>
          <p:nvPr/>
        </p:nvGrpSpPr>
        <p:grpSpPr>
          <a:xfrm>
            <a:off x="433065" y="863492"/>
            <a:ext cx="3774132" cy="3920133"/>
            <a:chOff x="615914" y="1228077"/>
            <a:chExt cx="5367655" cy="5575300"/>
          </a:xfrm>
        </p:grpSpPr>
        <p:pic>
          <p:nvPicPr>
            <p:cNvPr id="6" name="object 6"/>
            <p:cNvPicPr/>
            <p:nvPr/>
          </p:nvPicPr>
          <p:blipFill>
            <a:blip r:embed="rId3" cstate="print"/>
            <a:stretch>
              <a:fillRect/>
            </a:stretch>
          </p:blipFill>
          <p:spPr>
            <a:xfrm>
              <a:off x="1444751" y="5995416"/>
              <a:ext cx="4538472" cy="807720"/>
            </a:xfrm>
            <a:prstGeom prst="rect">
              <a:avLst/>
            </a:prstGeom>
          </p:spPr>
        </p:pic>
        <p:sp>
          <p:nvSpPr>
            <p:cNvPr id="7" name="object 7"/>
            <p:cNvSpPr/>
            <p:nvPr/>
          </p:nvSpPr>
          <p:spPr>
            <a:xfrm>
              <a:off x="1484420" y="6011128"/>
              <a:ext cx="4460240" cy="725805"/>
            </a:xfrm>
            <a:custGeom>
              <a:avLst/>
              <a:gdLst/>
              <a:ahLst/>
              <a:cxnLst/>
              <a:rect l="l" t="t" r="r" b="b"/>
              <a:pathLst>
                <a:path w="4460240" h="725804">
                  <a:moveTo>
                    <a:pt x="4459719" y="0"/>
                  </a:moveTo>
                  <a:lnTo>
                    <a:pt x="0" y="0"/>
                  </a:lnTo>
                  <a:lnTo>
                    <a:pt x="0" y="725766"/>
                  </a:lnTo>
                  <a:lnTo>
                    <a:pt x="4459719" y="725766"/>
                  </a:lnTo>
                  <a:lnTo>
                    <a:pt x="4459719" y="0"/>
                  </a:lnTo>
                  <a:close/>
                </a:path>
              </a:pathLst>
            </a:custGeom>
            <a:solidFill>
              <a:srgbClr val="F5D328"/>
            </a:solidFill>
          </p:spPr>
          <p:txBody>
            <a:bodyPr wrap="square" lIns="0" tIns="0" rIns="0" bIns="0" rtlCol="0"/>
            <a:lstStyle/>
            <a:p>
              <a:endParaRPr sz="1266"/>
            </a:p>
          </p:txBody>
        </p:sp>
        <p:pic>
          <p:nvPicPr>
            <p:cNvPr id="8" name="object 8"/>
            <p:cNvPicPr/>
            <p:nvPr/>
          </p:nvPicPr>
          <p:blipFill>
            <a:blip r:embed="rId4" cstate="print"/>
            <a:stretch>
              <a:fillRect/>
            </a:stretch>
          </p:blipFill>
          <p:spPr>
            <a:xfrm>
              <a:off x="615914" y="1228077"/>
              <a:ext cx="5219696" cy="5384797"/>
            </a:xfrm>
            <a:prstGeom prst="rect">
              <a:avLst/>
            </a:prstGeom>
          </p:spPr>
        </p:pic>
      </p:grpSp>
      <p:sp>
        <p:nvSpPr>
          <p:cNvPr id="9" name="object 9"/>
          <p:cNvSpPr txBox="1">
            <a:spLocks noGrp="1"/>
          </p:cNvSpPr>
          <p:nvPr>
            <p:ph type="title"/>
          </p:nvPr>
        </p:nvSpPr>
        <p:spPr>
          <a:xfrm>
            <a:off x="287720" y="124818"/>
            <a:ext cx="7061055" cy="545065"/>
          </a:xfrm>
          <a:prstGeom prst="rect">
            <a:avLst/>
          </a:prstGeom>
        </p:spPr>
        <p:txBody>
          <a:bodyPr vert="horz" wrap="square" lIns="0" tIns="52114" rIns="0" bIns="0" rtlCol="0" anchor="ctr">
            <a:spAutoFit/>
          </a:bodyPr>
          <a:lstStyle/>
          <a:p>
            <a:pPr marL="2664970">
              <a:lnSpc>
                <a:spcPct val="100000"/>
              </a:lnSpc>
              <a:spcBef>
                <a:spcPts val="70"/>
              </a:spcBef>
            </a:pPr>
            <a:r>
              <a:rPr sz="3200" dirty="0"/>
              <a:t>Derivative</a:t>
            </a:r>
            <a:r>
              <a:rPr sz="3200" spc="-18" dirty="0"/>
              <a:t> </a:t>
            </a:r>
            <a:r>
              <a:rPr sz="3200" spc="-7" dirty="0"/>
              <a:t>computation</a:t>
            </a:r>
            <a:endParaRPr sz="3200" dirty="0"/>
          </a:p>
        </p:txBody>
      </p:sp>
      <p:pic>
        <p:nvPicPr>
          <p:cNvPr id="10" name="object 10"/>
          <p:cNvPicPr/>
          <p:nvPr/>
        </p:nvPicPr>
        <p:blipFill>
          <a:blip r:embed="rId5" cstate="print"/>
          <a:stretch>
            <a:fillRect/>
          </a:stretch>
        </p:blipFill>
        <p:spPr>
          <a:xfrm>
            <a:off x="4884763" y="863492"/>
            <a:ext cx="3670099" cy="3786185"/>
          </a:xfrm>
          <a:prstGeom prst="rect">
            <a:avLst/>
          </a:prstGeom>
        </p:spPr>
      </p:pic>
      <p:grpSp>
        <p:nvGrpSpPr>
          <p:cNvPr id="11" name="object 11"/>
          <p:cNvGrpSpPr/>
          <p:nvPr/>
        </p:nvGrpSpPr>
        <p:grpSpPr>
          <a:xfrm>
            <a:off x="5595708" y="5583529"/>
            <a:ext cx="3141911" cy="897434"/>
            <a:chOff x="7958340" y="7941019"/>
            <a:chExt cx="4468495" cy="1276350"/>
          </a:xfrm>
        </p:grpSpPr>
        <p:pic>
          <p:nvPicPr>
            <p:cNvPr id="12" name="object 12"/>
            <p:cNvPicPr/>
            <p:nvPr/>
          </p:nvPicPr>
          <p:blipFill>
            <a:blip r:embed="rId6" cstate="print"/>
            <a:stretch>
              <a:fillRect/>
            </a:stretch>
          </p:blipFill>
          <p:spPr>
            <a:xfrm>
              <a:off x="8476487" y="8491727"/>
              <a:ext cx="3950207" cy="725423"/>
            </a:xfrm>
            <a:prstGeom prst="rect">
              <a:avLst/>
            </a:prstGeom>
          </p:spPr>
        </p:pic>
        <p:sp>
          <p:nvSpPr>
            <p:cNvPr id="13" name="object 13"/>
            <p:cNvSpPr/>
            <p:nvPr/>
          </p:nvSpPr>
          <p:spPr>
            <a:xfrm>
              <a:off x="8515018" y="8504664"/>
              <a:ext cx="3873500" cy="647700"/>
            </a:xfrm>
            <a:custGeom>
              <a:avLst/>
              <a:gdLst/>
              <a:ahLst/>
              <a:cxnLst/>
              <a:rect l="l" t="t" r="r" b="b"/>
              <a:pathLst>
                <a:path w="3873500" h="647700">
                  <a:moveTo>
                    <a:pt x="3873182" y="0"/>
                  </a:moveTo>
                  <a:lnTo>
                    <a:pt x="0" y="0"/>
                  </a:lnTo>
                  <a:lnTo>
                    <a:pt x="0" y="647700"/>
                  </a:lnTo>
                  <a:lnTo>
                    <a:pt x="3873182" y="647700"/>
                  </a:lnTo>
                  <a:lnTo>
                    <a:pt x="3873182" y="0"/>
                  </a:lnTo>
                  <a:close/>
                </a:path>
              </a:pathLst>
            </a:custGeom>
            <a:solidFill>
              <a:srgbClr val="70BF41"/>
            </a:solidFill>
          </p:spPr>
          <p:txBody>
            <a:bodyPr wrap="square" lIns="0" tIns="0" rIns="0" bIns="0" rtlCol="0"/>
            <a:lstStyle/>
            <a:p>
              <a:endParaRPr sz="1266"/>
            </a:p>
          </p:txBody>
        </p:sp>
        <p:pic>
          <p:nvPicPr>
            <p:cNvPr id="14" name="object 14"/>
            <p:cNvPicPr/>
            <p:nvPr/>
          </p:nvPicPr>
          <p:blipFill>
            <a:blip r:embed="rId7" cstate="print"/>
            <a:stretch>
              <a:fillRect/>
            </a:stretch>
          </p:blipFill>
          <p:spPr>
            <a:xfrm>
              <a:off x="7958340" y="7941019"/>
              <a:ext cx="4279894" cy="1117598"/>
            </a:xfrm>
            <a:prstGeom prst="rect">
              <a:avLst/>
            </a:prstGeom>
          </p:spPr>
        </p:pic>
      </p:grpSp>
      <p:grpSp>
        <p:nvGrpSpPr>
          <p:cNvPr id="15" name="object 15"/>
          <p:cNvGrpSpPr/>
          <p:nvPr/>
        </p:nvGrpSpPr>
        <p:grpSpPr>
          <a:xfrm>
            <a:off x="1079644" y="5583529"/>
            <a:ext cx="3103959" cy="897434"/>
            <a:chOff x="1535493" y="7941019"/>
            <a:chExt cx="4414520" cy="1276350"/>
          </a:xfrm>
        </p:grpSpPr>
        <p:pic>
          <p:nvPicPr>
            <p:cNvPr id="16" name="object 16"/>
            <p:cNvPicPr/>
            <p:nvPr/>
          </p:nvPicPr>
          <p:blipFill>
            <a:blip r:embed="rId8" cstate="print"/>
            <a:stretch>
              <a:fillRect/>
            </a:stretch>
          </p:blipFill>
          <p:spPr>
            <a:xfrm>
              <a:off x="1996439" y="8491727"/>
              <a:ext cx="3953255" cy="725423"/>
            </a:xfrm>
            <a:prstGeom prst="rect">
              <a:avLst/>
            </a:prstGeom>
          </p:spPr>
        </p:pic>
        <p:sp>
          <p:nvSpPr>
            <p:cNvPr id="17" name="object 17"/>
            <p:cNvSpPr/>
            <p:nvPr/>
          </p:nvSpPr>
          <p:spPr>
            <a:xfrm>
              <a:off x="2037337" y="8504664"/>
              <a:ext cx="3873500" cy="647700"/>
            </a:xfrm>
            <a:custGeom>
              <a:avLst/>
              <a:gdLst/>
              <a:ahLst/>
              <a:cxnLst/>
              <a:rect l="l" t="t" r="r" b="b"/>
              <a:pathLst>
                <a:path w="3873500" h="647700">
                  <a:moveTo>
                    <a:pt x="3873182" y="0"/>
                  </a:moveTo>
                  <a:lnTo>
                    <a:pt x="0" y="0"/>
                  </a:lnTo>
                  <a:lnTo>
                    <a:pt x="0" y="647700"/>
                  </a:lnTo>
                  <a:lnTo>
                    <a:pt x="3873182" y="647700"/>
                  </a:lnTo>
                  <a:lnTo>
                    <a:pt x="3873182" y="0"/>
                  </a:lnTo>
                  <a:close/>
                </a:path>
              </a:pathLst>
            </a:custGeom>
            <a:solidFill>
              <a:srgbClr val="70BF41"/>
            </a:solidFill>
          </p:spPr>
          <p:txBody>
            <a:bodyPr wrap="square" lIns="0" tIns="0" rIns="0" bIns="0" rtlCol="0"/>
            <a:lstStyle/>
            <a:p>
              <a:endParaRPr sz="1266"/>
            </a:p>
          </p:txBody>
        </p:sp>
        <p:pic>
          <p:nvPicPr>
            <p:cNvPr id="18" name="object 18"/>
            <p:cNvPicPr/>
            <p:nvPr/>
          </p:nvPicPr>
          <p:blipFill>
            <a:blip r:embed="rId9" cstate="print"/>
            <a:stretch>
              <a:fillRect/>
            </a:stretch>
          </p:blipFill>
          <p:spPr>
            <a:xfrm>
              <a:off x="1535493" y="7941019"/>
              <a:ext cx="4267200" cy="1117598"/>
            </a:xfrm>
            <a:prstGeom prst="rect">
              <a:avLst/>
            </a:prstGeom>
          </p:spPr>
        </p:pic>
      </p:grpSp>
      <p:sp>
        <p:nvSpPr>
          <p:cNvPr id="19" name="object 19"/>
          <p:cNvSpPr txBox="1"/>
          <p:nvPr/>
        </p:nvSpPr>
        <p:spPr>
          <a:xfrm>
            <a:off x="3426693" y="5076706"/>
            <a:ext cx="2518618" cy="398483"/>
          </a:xfrm>
          <a:prstGeom prst="rect">
            <a:avLst/>
          </a:prstGeom>
        </p:spPr>
        <p:txBody>
          <a:bodyPr vert="horz" wrap="square" lIns="0" tIns="8930" rIns="0" bIns="0" rtlCol="0">
            <a:spAutoFit/>
          </a:bodyPr>
          <a:lstStyle/>
          <a:p>
            <a:pPr marL="8929">
              <a:spcBef>
                <a:spcPts val="70"/>
              </a:spcBef>
            </a:pPr>
            <a:r>
              <a:rPr sz="2531" dirty="0">
                <a:latin typeface="Calibri" panose="020F0502020204030204" pitchFamily="34" charset="0"/>
                <a:cs typeface="Calibri" panose="020F0502020204030204" pitchFamily="34" charset="0"/>
              </a:rPr>
              <a:t>Gradient</a:t>
            </a:r>
            <a:r>
              <a:rPr sz="2531" spc="-32"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Update</a:t>
            </a:r>
            <a:endParaRPr sz="2531" dirty="0">
              <a:latin typeface="Calibri" panose="020F0502020204030204" pitchFamily="34" charset="0"/>
              <a:cs typeface="Calibri" panose="020F050202020403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93594" y="4616292"/>
            <a:ext cx="2668191" cy="1673870"/>
            <a:chOff x="8382000" y="6565392"/>
            <a:chExt cx="3794760" cy="2380615"/>
          </a:xfrm>
        </p:grpSpPr>
        <p:pic>
          <p:nvPicPr>
            <p:cNvPr id="3" name="object 3"/>
            <p:cNvPicPr/>
            <p:nvPr/>
          </p:nvPicPr>
          <p:blipFill>
            <a:blip r:embed="rId2" cstate="print"/>
            <a:stretch>
              <a:fillRect/>
            </a:stretch>
          </p:blipFill>
          <p:spPr>
            <a:xfrm>
              <a:off x="8382000" y="7717536"/>
              <a:ext cx="3794759" cy="1228344"/>
            </a:xfrm>
            <a:prstGeom prst="rect">
              <a:avLst/>
            </a:prstGeom>
          </p:spPr>
        </p:pic>
        <p:sp>
          <p:nvSpPr>
            <p:cNvPr id="4" name="object 4"/>
            <p:cNvSpPr/>
            <p:nvPr/>
          </p:nvSpPr>
          <p:spPr>
            <a:xfrm>
              <a:off x="8420700" y="7730754"/>
              <a:ext cx="3715385" cy="1151890"/>
            </a:xfrm>
            <a:custGeom>
              <a:avLst/>
              <a:gdLst/>
              <a:ahLst/>
              <a:cxnLst/>
              <a:rect l="l" t="t" r="r" b="b"/>
              <a:pathLst>
                <a:path w="3715384" h="1151890">
                  <a:moveTo>
                    <a:pt x="3714991" y="0"/>
                  </a:moveTo>
                  <a:lnTo>
                    <a:pt x="0" y="0"/>
                  </a:lnTo>
                  <a:lnTo>
                    <a:pt x="0" y="1151381"/>
                  </a:lnTo>
                  <a:lnTo>
                    <a:pt x="3714991" y="1151381"/>
                  </a:lnTo>
                  <a:lnTo>
                    <a:pt x="3714991" y="0"/>
                  </a:lnTo>
                  <a:close/>
                </a:path>
              </a:pathLst>
            </a:custGeom>
            <a:solidFill>
              <a:srgbClr val="70BF41"/>
            </a:solidFill>
          </p:spPr>
          <p:txBody>
            <a:bodyPr wrap="square" lIns="0" tIns="0" rIns="0" bIns="0" rtlCol="0"/>
            <a:lstStyle/>
            <a:p>
              <a:endParaRPr sz="1266">
                <a:latin typeface="Calibri" panose="020F0502020204030204" pitchFamily="34" charset="0"/>
                <a:cs typeface="Calibri" panose="020F0502020204030204" pitchFamily="34" charset="0"/>
              </a:endParaRPr>
            </a:p>
          </p:txBody>
        </p:sp>
        <p:pic>
          <p:nvPicPr>
            <p:cNvPr id="5" name="object 5"/>
            <p:cNvPicPr/>
            <p:nvPr/>
          </p:nvPicPr>
          <p:blipFill>
            <a:blip r:embed="rId3" cstate="print"/>
            <a:stretch>
              <a:fillRect/>
            </a:stretch>
          </p:blipFill>
          <p:spPr>
            <a:xfrm>
              <a:off x="8382000" y="6565392"/>
              <a:ext cx="3252215" cy="1112520"/>
            </a:xfrm>
            <a:prstGeom prst="rect">
              <a:avLst/>
            </a:prstGeom>
          </p:spPr>
        </p:pic>
        <p:sp>
          <p:nvSpPr>
            <p:cNvPr id="6" name="object 6"/>
            <p:cNvSpPr/>
            <p:nvPr/>
          </p:nvSpPr>
          <p:spPr>
            <a:xfrm>
              <a:off x="8420700" y="6581092"/>
              <a:ext cx="3173730" cy="1030605"/>
            </a:xfrm>
            <a:custGeom>
              <a:avLst/>
              <a:gdLst/>
              <a:ahLst/>
              <a:cxnLst/>
              <a:rect l="l" t="t" r="r" b="b"/>
              <a:pathLst>
                <a:path w="3173729" h="1030604">
                  <a:moveTo>
                    <a:pt x="3173349" y="0"/>
                  </a:moveTo>
                  <a:lnTo>
                    <a:pt x="0" y="0"/>
                  </a:lnTo>
                  <a:lnTo>
                    <a:pt x="0" y="1030554"/>
                  </a:lnTo>
                  <a:lnTo>
                    <a:pt x="3173349" y="1030554"/>
                  </a:lnTo>
                  <a:lnTo>
                    <a:pt x="3173349" y="0"/>
                  </a:lnTo>
                  <a:close/>
                </a:path>
              </a:pathLst>
            </a:custGeom>
            <a:solidFill>
              <a:srgbClr val="F5D328"/>
            </a:solidFill>
          </p:spPr>
          <p:txBody>
            <a:bodyPr wrap="square" lIns="0" tIns="0" rIns="0" bIns="0" rtlCol="0"/>
            <a:lstStyle/>
            <a:p>
              <a:endParaRPr sz="1266">
                <a:latin typeface="Calibri" panose="020F0502020204030204" pitchFamily="34" charset="0"/>
                <a:cs typeface="Calibri" panose="020F0502020204030204" pitchFamily="34" charset="0"/>
              </a:endParaRPr>
            </a:p>
          </p:txBody>
        </p:sp>
        <p:pic>
          <p:nvPicPr>
            <p:cNvPr id="7" name="object 7"/>
            <p:cNvPicPr/>
            <p:nvPr/>
          </p:nvPicPr>
          <p:blipFill>
            <a:blip r:embed="rId4" cstate="print"/>
            <a:stretch>
              <a:fillRect/>
            </a:stretch>
          </p:blipFill>
          <p:spPr>
            <a:xfrm>
              <a:off x="8554465" y="7880197"/>
              <a:ext cx="3447465" cy="852498"/>
            </a:xfrm>
            <a:prstGeom prst="rect">
              <a:avLst/>
            </a:prstGeom>
          </p:spPr>
        </p:pic>
        <p:pic>
          <p:nvPicPr>
            <p:cNvPr id="8" name="object 8"/>
            <p:cNvPicPr/>
            <p:nvPr/>
          </p:nvPicPr>
          <p:blipFill>
            <a:blip r:embed="rId5" cstate="print"/>
            <a:stretch>
              <a:fillRect/>
            </a:stretch>
          </p:blipFill>
          <p:spPr>
            <a:xfrm>
              <a:off x="8557348" y="6691935"/>
              <a:ext cx="2853283" cy="808870"/>
            </a:xfrm>
            <a:prstGeom prst="rect">
              <a:avLst/>
            </a:prstGeom>
          </p:spPr>
        </p:pic>
      </p:grpSp>
      <p:sp>
        <p:nvSpPr>
          <p:cNvPr id="9" name="object 9"/>
          <p:cNvSpPr txBox="1">
            <a:spLocks noGrp="1"/>
          </p:cNvSpPr>
          <p:nvPr>
            <p:ph type="title"/>
          </p:nvPr>
        </p:nvSpPr>
        <p:spPr>
          <a:xfrm>
            <a:off x="442020" y="6136"/>
            <a:ext cx="5545336" cy="1433224"/>
          </a:xfrm>
          <a:prstGeom prst="rect">
            <a:avLst/>
          </a:prstGeom>
        </p:spPr>
        <p:txBody>
          <a:bodyPr vert="horz" wrap="square" lIns="0" tIns="1033664" rIns="0" bIns="0" rtlCol="0" anchor="ctr">
            <a:spAutoFit/>
          </a:bodyPr>
          <a:lstStyle/>
          <a:p>
            <a:pPr marL="896509">
              <a:lnSpc>
                <a:spcPct val="100000"/>
              </a:lnSpc>
              <a:spcBef>
                <a:spcPts val="70"/>
              </a:spcBef>
            </a:pPr>
            <a:r>
              <a:rPr sz="2531" dirty="0">
                <a:latin typeface="Calibri" panose="020F0502020204030204" pitchFamily="34" charset="0"/>
                <a:cs typeface="Calibri" panose="020F0502020204030204" pitchFamily="34" charset="0"/>
              </a:rPr>
              <a:t>Gradient </a:t>
            </a:r>
            <a:r>
              <a:rPr sz="2531" spc="-7" dirty="0">
                <a:latin typeface="Calibri" panose="020F0502020204030204" pitchFamily="34" charset="0"/>
                <a:cs typeface="Calibri" panose="020F0502020204030204" pitchFamily="34" charset="0"/>
              </a:rPr>
              <a:t>Descent</a:t>
            </a:r>
            <a:endParaRPr sz="2531">
              <a:latin typeface="Calibri" panose="020F0502020204030204" pitchFamily="34" charset="0"/>
              <a:cs typeface="Calibri" panose="020F0502020204030204" pitchFamily="34" charset="0"/>
            </a:endParaRPr>
          </a:p>
        </p:txBody>
      </p:sp>
      <p:sp>
        <p:nvSpPr>
          <p:cNvPr id="10" name="object 10"/>
          <p:cNvSpPr txBox="1"/>
          <p:nvPr/>
        </p:nvSpPr>
        <p:spPr>
          <a:xfrm>
            <a:off x="1377405" y="1751724"/>
            <a:ext cx="3674566" cy="2426089"/>
          </a:xfrm>
          <a:prstGeom prst="rect">
            <a:avLst/>
          </a:prstGeom>
        </p:spPr>
        <p:txBody>
          <a:bodyPr vert="horz" wrap="square" lIns="0" tIns="8930" rIns="0" bIns="0" rtlCol="0">
            <a:spAutoFit/>
          </a:bodyPr>
          <a:lstStyle/>
          <a:p>
            <a:pPr marL="8929">
              <a:spcBef>
                <a:spcPts val="70"/>
              </a:spcBef>
            </a:pPr>
            <a:r>
              <a:rPr sz="2531" dirty="0">
                <a:latin typeface="Calibri" panose="020F0502020204030204" pitchFamily="34" charset="0"/>
                <a:cs typeface="Calibri" panose="020F0502020204030204" pitchFamily="34" charset="0"/>
              </a:rPr>
              <a:t>For each </a:t>
            </a:r>
            <a:r>
              <a:rPr sz="2531" spc="-7" dirty="0">
                <a:latin typeface="Calibri" panose="020F0502020204030204" pitchFamily="34" charset="0"/>
                <a:cs typeface="Calibri" panose="020F0502020204030204" pitchFamily="34" charset="0"/>
              </a:rPr>
              <a:t>sample</a:t>
            </a:r>
            <a:endParaRPr sz="2531" dirty="0">
              <a:latin typeface="Calibri" panose="020F0502020204030204" pitchFamily="34" charset="0"/>
              <a:cs typeface="Calibri" panose="020F0502020204030204" pitchFamily="34" charset="0"/>
            </a:endParaRPr>
          </a:p>
          <a:p>
            <a:pPr marL="901866" indent="-446915">
              <a:spcBef>
                <a:spcPts val="2310"/>
              </a:spcBef>
              <a:buAutoNum type="arabicPeriod"/>
              <a:tabLst>
                <a:tab pos="902313" algn="l"/>
              </a:tabLst>
            </a:pPr>
            <a:r>
              <a:rPr sz="2531" spc="-7" dirty="0">
                <a:latin typeface="Calibri" panose="020F0502020204030204" pitchFamily="34" charset="0"/>
                <a:cs typeface="Calibri" panose="020F0502020204030204" pitchFamily="34" charset="0"/>
              </a:rPr>
              <a:t>Predict</a:t>
            </a:r>
            <a:endParaRPr sz="2531" dirty="0">
              <a:latin typeface="Calibri" panose="020F0502020204030204" pitchFamily="34" charset="0"/>
              <a:cs typeface="Calibri" panose="020F0502020204030204" pitchFamily="34" charset="0"/>
            </a:endParaRPr>
          </a:p>
          <a:p>
            <a:pPr marL="1348335" lvl="1" indent="-446915">
              <a:spcBef>
                <a:spcPts val="2229"/>
              </a:spcBef>
              <a:buAutoNum type="alphaLcPeriod"/>
              <a:tabLst>
                <a:tab pos="1348781" algn="l"/>
              </a:tabLst>
            </a:pPr>
            <a:r>
              <a:rPr sz="2531" dirty="0">
                <a:latin typeface="Calibri" panose="020F0502020204030204" pitchFamily="34" charset="0"/>
                <a:cs typeface="Calibri" panose="020F0502020204030204" pitchFamily="34" charset="0"/>
              </a:rPr>
              <a:t>Forward </a:t>
            </a:r>
            <a:r>
              <a:rPr sz="2531" spc="-14" dirty="0">
                <a:latin typeface="Calibri" panose="020F0502020204030204" pitchFamily="34" charset="0"/>
                <a:cs typeface="Calibri" panose="020F0502020204030204" pitchFamily="34" charset="0"/>
              </a:rPr>
              <a:t>pass</a:t>
            </a:r>
            <a:endParaRPr lang="en-US" sz="2531" spc="-14" dirty="0">
              <a:latin typeface="Calibri" panose="020F0502020204030204" pitchFamily="34" charset="0"/>
              <a:cs typeface="Calibri" panose="020F0502020204030204" pitchFamily="34" charset="0"/>
            </a:endParaRPr>
          </a:p>
          <a:p>
            <a:pPr marL="1348335" lvl="1" indent="-446915">
              <a:spcBef>
                <a:spcPts val="2229"/>
              </a:spcBef>
              <a:buAutoNum type="alphaLcPeriod"/>
              <a:tabLst>
                <a:tab pos="1348781" algn="l"/>
              </a:tabLst>
            </a:pPr>
            <a:r>
              <a:rPr lang="en-US" sz="2531" dirty="0">
                <a:latin typeface="Calibri" panose="020F0502020204030204" pitchFamily="34" charset="0"/>
                <a:cs typeface="Calibri" panose="020F0502020204030204" pitchFamily="34" charset="0"/>
              </a:rPr>
              <a:t>Compute </a:t>
            </a:r>
            <a:r>
              <a:rPr lang="en-US" sz="2531" spc="-14" dirty="0">
                <a:latin typeface="Calibri" panose="020F0502020204030204" pitchFamily="34" charset="0"/>
                <a:cs typeface="Calibri" panose="020F0502020204030204" pitchFamily="34" charset="0"/>
              </a:rPr>
              <a:t>Loss</a:t>
            </a:r>
            <a:endParaRPr sz="2531" dirty="0">
              <a:latin typeface="Calibri" panose="020F0502020204030204" pitchFamily="34" charset="0"/>
              <a:cs typeface="Calibri" panose="020F0502020204030204" pitchFamily="34" charset="0"/>
            </a:endParaRPr>
          </a:p>
        </p:txBody>
      </p:sp>
      <p:sp>
        <p:nvSpPr>
          <p:cNvPr id="12" name="object 12"/>
          <p:cNvSpPr txBox="1"/>
          <p:nvPr/>
        </p:nvSpPr>
        <p:spPr>
          <a:xfrm>
            <a:off x="1850804" y="4490177"/>
            <a:ext cx="4342507" cy="2034956"/>
          </a:xfrm>
          <a:prstGeom prst="rect">
            <a:avLst/>
          </a:prstGeom>
        </p:spPr>
        <p:txBody>
          <a:bodyPr vert="horz" wrap="square" lIns="0" tIns="8930" rIns="0" bIns="0" rtlCol="0">
            <a:spAutoFit/>
          </a:bodyPr>
          <a:lstStyle/>
          <a:p>
            <a:pPr marL="455398" indent="-446915">
              <a:spcBef>
                <a:spcPts val="70"/>
              </a:spcBef>
              <a:buAutoNum type="arabicPeriod" startAt="2"/>
              <a:tabLst>
                <a:tab pos="455844" algn="l"/>
              </a:tabLst>
            </a:pPr>
            <a:r>
              <a:rPr sz="2531" spc="-7" dirty="0">
                <a:latin typeface="Calibri" panose="020F0502020204030204" pitchFamily="34" charset="0"/>
                <a:cs typeface="Calibri" panose="020F0502020204030204" pitchFamily="34" charset="0"/>
              </a:rPr>
              <a:t>Update</a:t>
            </a:r>
            <a:endParaRPr sz="2531" dirty="0">
              <a:latin typeface="Calibri" panose="020F0502020204030204" pitchFamily="34" charset="0"/>
              <a:cs typeface="Calibri" panose="020F0502020204030204" pitchFamily="34" charset="0"/>
            </a:endParaRPr>
          </a:p>
          <a:p>
            <a:pPr marL="901866" lvl="1" indent="-446915">
              <a:spcBef>
                <a:spcPts val="2296"/>
              </a:spcBef>
              <a:buAutoNum type="alphaLcPeriod"/>
              <a:tabLst>
                <a:tab pos="902313" algn="l"/>
              </a:tabLst>
            </a:pPr>
            <a:r>
              <a:rPr sz="2531" dirty="0">
                <a:latin typeface="Calibri" panose="020F0502020204030204" pitchFamily="34" charset="0"/>
                <a:cs typeface="Calibri" panose="020F0502020204030204" pitchFamily="34" charset="0"/>
              </a:rPr>
              <a:t>Back </a:t>
            </a:r>
            <a:r>
              <a:rPr sz="2531" spc="-7" dirty="0">
                <a:latin typeface="Calibri" panose="020F0502020204030204" pitchFamily="34" charset="0"/>
                <a:cs typeface="Calibri" panose="020F0502020204030204" pitchFamily="34" charset="0"/>
              </a:rPr>
              <a:t>Propagation</a:t>
            </a:r>
            <a:endParaRPr sz="2531" dirty="0">
              <a:latin typeface="Calibri" panose="020F0502020204030204" pitchFamily="34" charset="0"/>
              <a:cs typeface="Calibri" panose="020F0502020204030204" pitchFamily="34" charset="0"/>
            </a:endParaRPr>
          </a:p>
          <a:p>
            <a:pPr marL="901866" lvl="1" indent="-446915">
              <a:spcBef>
                <a:spcPts val="2310"/>
              </a:spcBef>
              <a:buAutoNum type="alphaLcPeriod"/>
              <a:tabLst>
                <a:tab pos="902313" algn="l"/>
              </a:tabLst>
            </a:pPr>
            <a:r>
              <a:rPr sz="2531" dirty="0">
                <a:latin typeface="Calibri" panose="020F0502020204030204" pitchFamily="34" charset="0"/>
                <a:cs typeface="Calibri" panose="020F0502020204030204" pitchFamily="34" charset="0"/>
              </a:rPr>
              <a:t>Gradient </a:t>
            </a:r>
            <a:r>
              <a:rPr sz="2531" spc="-7" dirty="0">
                <a:latin typeface="Calibri" panose="020F0502020204030204" pitchFamily="34" charset="0"/>
                <a:cs typeface="Calibri" panose="020F0502020204030204" pitchFamily="34" charset="0"/>
              </a:rPr>
              <a:t>update</a:t>
            </a:r>
            <a:endParaRPr sz="2531" dirty="0">
              <a:latin typeface="Calibri" panose="020F0502020204030204" pitchFamily="34" charset="0"/>
              <a:cs typeface="Calibri" panose="020F0502020204030204" pitchFamily="34" charset="0"/>
            </a:endParaRPr>
          </a:p>
          <a:p>
            <a:pPr marL="2616305">
              <a:spcBef>
                <a:spcPts val="383"/>
              </a:spcBef>
            </a:pPr>
            <a:r>
              <a:rPr sz="1406" dirty="0">
                <a:solidFill>
                  <a:srgbClr val="0B5D18"/>
                </a:solidFill>
                <a:latin typeface="Calibri" panose="020F0502020204030204" pitchFamily="34" charset="0"/>
                <a:cs typeface="Calibri" panose="020F0502020204030204" pitchFamily="34" charset="0"/>
              </a:rPr>
              <a:t>(adjustable</a:t>
            </a:r>
            <a:r>
              <a:rPr sz="1406" spc="-21" dirty="0">
                <a:solidFill>
                  <a:srgbClr val="0B5D18"/>
                </a:solidFill>
                <a:latin typeface="Calibri" panose="020F0502020204030204" pitchFamily="34" charset="0"/>
                <a:cs typeface="Calibri" panose="020F0502020204030204" pitchFamily="34" charset="0"/>
              </a:rPr>
              <a:t> </a:t>
            </a:r>
            <a:r>
              <a:rPr sz="1406" dirty="0">
                <a:solidFill>
                  <a:srgbClr val="0B5D18"/>
                </a:solidFill>
                <a:latin typeface="Calibri" panose="020F0502020204030204" pitchFamily="34" charset="0"/>
                <a:cs typeface="Calibri" panose="020F0502020204030204" pitchFamily="34" charset="0"/>
              </a:rPr>
              <a:t>step</a:t>
            </a:r>
            <a:r>
              <a:rPr sz="1406" spc="-7" dirty="0">
                <a:solidFill>
                  <a:srgbClr val="0B5D18"/>
                </a:solidFill>
                <a:latin typeface="Calibri" panose="020F0502020204030204" pitchFamily="34" charset="0"/>
                <a:cs typeface="Calibri" panose="020F0502020204030204" pitchFamily="34" charset="0"/>
              </a:rPr>
              <a:t> size)</a:t>
            </a:r>
            <a:endParaRPr sz="1406" dirty="0">
              <a:latin typeface="Calibri" panose="020F0502020204030204" pitchFamily="34" charset="0"/>
              <a:cs typeface="Calibri" panose="020F0502020204030204" pitchFamily="34" charset="0"/>
            </a:endParaRPr>
          </a:p>
        </p:txBody>
      </p:sp>
      <p:pic>
        <p:nvPicPr>
          <p:cNvPr id="13" name="object 13"/>
          <p:cNvPicPr/>
          <p:nvPr/>
        </p:nvPicPr>
        <p:blipFill>
          <a:blip r:embed="rId6" cstate="print"/>
          <a:stretch>
            <a:fillRect/>
          </a:stretch>
        </p:blipFill>
        <p:spPr>
          <a:xfrm>
            <a:off x="3928202" y="1757592"/>
            <a:ext cx="1088395" cy="366098"/>
          </a:xfrm>
          <a:prstGeom prst="rect">
            <a:avLst/>
          </a:prstGeom>
        </p:spPr>
      </p:pic>
      <p:pic>
        <p:nvPicPr>
          <p:cNvPr id="14" name="object 14"/>
          <p:cNvPicPr/>
          <p:nvPr/>
        </p:nvPicPr>
        <p:blipFill>
          <a:blip r:embed="rId7" cstate="print"/>
          <a:stretch>
            <a:fillRect/>
          </a:stretch>
        </p:blipFill>
        <p:spPr>
          <a:xfrm>
            <a:off x="5107614" y="3727796"/>
            <a:ext cx="1574637" cy="511064"/>
          </a:xfrm>
          <a:prstGeom prst="rect">
            <a:avLst/>
          </a:prstGeom>
        </p:spPr>
      </p:pic>
      <p:pic>
        <p:nvPicPr>
          <p:cNvPr id="15" name="object 15"/>
          <p:cNvPicPr/>
          <p:nvPr/>
        </p:nvPicPr>
        <p:blipFill>
          <a:blip r:embed="rId8" cstate="print"/>
          <a:stretch>
            <a:fillRect/>
          </a:stretch>
        </p:blipFill>
        <p:spPr>
          <a:xfrm>
            <a:off x="5143995" y="3174119"/>
            <a:ext cx="1693457" cy="271239"/>
          </a:xfrm>
          <a:prstGeom prst="rect">
            <a:avLst/>
          </a:prstGeom>
        </p:spPr>
      </p:pic>
      <p:pic>
        <p:nvPicPr>
          <p:cNvPr id="16" name="object 16"/>
          <p:cNvPicPr/>
          <p:nvPr/>
        </p:nvPicPr>
        <p:blipFill>
          <a:blip r:embed="rId9" cstate="print"/>
          <a:stretch>
            <a:fillRect/>
          </a:stretch>
        </p:blipFill>
        <p:spPr>
          <a:xfrm>
            <a:off x="4905595" y="6341241"/>
            <a:ext cx="1486789" cy="466922"/>
          </a:xfrm>
          <a:prstGeom prst="rect">
            <a:avLst/>
          </a:prstGeom>
        </p:spPr>
      </p:pic>
      <p:sp>
        <p:nvSpPr>
          <p:cNvPr id="17" name="object 17"/>
          <p:cNvSpPr txBox="1"/>
          <p:nvPr/>
        </p:nvSpPr>
        <p:spPr>
          <a:xfrm>
            <a:off x="6491165" y="4334470"/>
            <a:ext cx="1089868" cy="225358"/>
          </a:xfrm>
          <a:prstGeom prst="rect">
            <a:avLst/>
          </a:prstGeom>
        </p:spPr>
        <p:txBody>
          <a:bodyPr vert="horz" wrap="square" lIns="0" tIns="8930" rIns="0" bIns="0" rtlCol="0">
            <a:spAutoFit/>
          </a:bodyPr>
          <a:lstStyle/>
          <a:p>
            <a:pPr marL="8929">
              <a:spcBef>
                <a:spcPts val="70"/>
              </a:spcBef>
            </a:pPr>
            <a:r>
              <a:rPr sz="1406" dirty="0">
                <a:solidFill>
                  <a:srgbClr val="0B5D18"/>
                </a:solidFill>
                <a:latin typeface="Calibri" panose="020F0502020204030204" pitchFamily="34" charset="0"/>
                <a:cs typeface="Calibri" panose="020F0502020204030204" pitchFamily="34" charset="0"/>
              </a:rPr>
              <a:t>two</a:t>
            </a:r>
            <a:r>
              <a:rPr sz="1406" spc="-14" dirty="0">
                <a:solidFill>
                  <a:srgbClr val="0B5D18"/>
                </a:solidFill>
                <a:latin typeface="Calibri" panose="020F0502020204030204" pitchFamily="34" charset="0"/>
                <a:cs typeface="Calibri" panose="020F0502020204030204" pitchFamily="34" charset="0"/>
              </a:rPr>
              <a:t> </a:t>
            </a:r>
            <a:r>
              <a:rPr sz="1406" dirty="0">
                <a:solidFill>
                  <a:srgbClr val="0B5D18"/>
                </a:solidFill>
                <a:latin typeface="Calibri" panose="020F0502020204030204" pitchFamily="34" charset="0"/>
                <a:cs typeface="Calibri" panose="020F0502020204030204" pitchFamily="34" charset="0"/>
              </a:rPr>
              <a:t>lines</a:t>
            </a:r>
            <a:r>
              <a:rPr sz="1406" spc="-4" dirty="0">
                <a:solidFill>
                  <a:srgbClr val="0B5D18"/>
                </a:solidFill>
                <a:latin typeface="Calibri" panose="020F0502020204030204" pitchFamily="34" charset="0"/>
                <a:cs typeface="Calibri" panose="020F0502020204030204" pitchFamily="34" charset="0"/>
              </a:rPr>
              <a:t> </a:t>
            </a:r>
            <a:r>
              <a:rPr sz="1406" spc="-18" dirty="0">
                <a:solidFill>
                  <a:srgbClr val="0B5D18"/>
                </a:solidFill>
                <a:latin typeface="Calibri" panose="020F0502020204030204" pitchFamily="34" charset="0"/>
                <a:cs typeface="Calibri" panose="020F0502020204030204" pitchFamily="34" charset="0"/>
              </a:rPr>
              <a:t>now</a:t>
            </a:r>
            <a:endParaRPr sz="1406" dirty="0">
              <a:latin typeface="Calibri" panose="020F0502020204030204" pitchFamily="34" charset="0"/>
              <a:cs typeface="Calibri" panose="020F0502020204030204" pitchFamily="34" charset="0"/>
            </a:endParaRPr>
          </a:p>
        </p:txBody>
      </p:sp>
      <p:sp>
        <p:nvSpPr>
          <p:cNvPr id="18" name="object 18"/>
          <p:cNvSpPr txBox="1"/>
          <p:nvPr/>
        </p:nvSpPr>
        <p:spPr>
          <a:xfrm>
            <a:off x="7084442" y="3815835"/>
            <a:ext cx="1762720" cy="309409"/>
          </a:xfrm>
          <a:prstGeom prst="rect">
            <a:avLst/>
          </a:prstGeom>
        </p:spPr>
        <p:txBody>
          <a:bodyPr vert="horz" wrap="square" lIns="0" tIns="6697" rIns="0" bIns="0" rtlCol="0">
            <a:spAutoFit/>
          </a:bodyPr>
          <a:lstStyle/>
          <a:p>
            <a:pPr marL="165640" marR="3572" indent="-157157">
              <a:lnSpc>
                <a:spcPct val="101400"/>
              </a:lnSpc>
              <a:spcBef>
                <a:spcPts val="53"/>
              </a:spcBef>
            </a:pPr>
            <a:r>
              <a:rPr sz="984" dirty="0">
                <a:solidFill>
                  <a:srgbClr val="0B5D18"/>
                </a:solidFill>
                <a:latin typeface="Calibri" panose="020F0502020204030204" pitchFamily="34" charset="0"/>
                <a:cs typeface="Calibri" panose="020F0502020204030204" pitchFamily="34" charset="0"/>
              </a:rPr>
              <a:t>(side</a:t>
            </a:r>
            <a:r>
              <a:rPr sz="984" spc="-21" dirty="0">
                <a:solidFill>
                  <a:srgbClr val="0B5D18"/>
                </a:solidFill>
                <a:latin typeface="Calibri" panose="020F0502020204030204" pitchFamily="34" charset="0"/>
                <a:cs typeface="Calibri" panose="020F0502020204030204" pitchFamily="34" charset="0"/>
              </a:rPr>
              <a:t> </a:t>
            </a:r>
            <a:r>
              <a:rPr sz="984" dirty="0">
                <a:solidFill>
                  <a:srgbClr val="0B5D18"/>
                </a:solidFill>
                <a:latin typeface="Calibri" panose="020F0502020204030204" pitchFamily="34" charset="0"/>
                <a:cs typeface="Calibri" panose="020F0502020204030204" pitchFamily="34" charset="0"/>
              </a:rPr>
              <a:t>computation</a:t>
            </a:r>
            <a:r>
              <a:rPr sz="984" spc="-18" dirty="0">
                <a:solidFill>
                  <a:srgbClr val="0B5D18"/>
                </a:solidFill>
                <a:latin typeface="Calibri" panose="020F0502020204030204" pitchFamily="34" charset="0"/>
                <a:cs typeface="Calibri" panose="020F0502020204030204" pitchFamily="34" charset="0"/>
              </a:rPr>
              <a:t> </a:t>
            </a:r>
            <a:r>
              <a:rPr sz="984" dirty="0">
                <a:solidFill>
                  <a:srgbClr val="0B5D18"/>
                </a:solidFill>
                <a:latin typeface="Calibri" panose="020F0502020204030204" pitchFamily="34" charset="0"/>
                <a:cs typeface="Calibri" panose="020F0502020204030204" pitchFamily="34" charset="0"/>
              </a:rPr>
              <a:t>to</a:t>
            </a:r>
            <a:r>
              <a:rPr sz="984" spc="-21" dirty="0">
                <a:solidFill>
                  <a:srgbClr val="0B5D18"/>
                </a:solidFill>
                <a:latin typeface="Calibri" panose="020F0502020204030204" pitchFamily="34" charset="0"/>
                <a:cs typeface="Calibri" panose="020F0502020204030204" pitchFamily="34" charset="0"/>
              </a:rPr>
              <a:t> </a:t>
            </a:r>
            <a:r>
              <a:rPr sz="984" dirty="0">
                <a:solidFill>
                  <a:srgbClr val="0B5D18"/>
                </a:solidFill>
                <a:latin typeface="Calibri" panose="020F0502020204030204" pitchFamily="34" charset="0"/>
                <a:cs typeface="Calibri" panose="020F0502020204030204" pitchFamily="34" charset="0"/>
              </a:rPr>
              <a:t>track</a:t>
            </a:r>
            <a:r>
              <a:rPr sz="984" spc="-18" dirty="0">
                <a:solidFill>
                  <a:srgbClr val="0B5D18"/>
                </a:solidFill>
                <a:latin typeface="Calibri" panose="020F0502020204030204" pitchFamily="34" charset="0"/>
                <a:cs typeface="Calibri" panose="020F0502020204030204" pitchFamily="34" charset="0"/>
              </a:rPr>
              <a:t> </a:t>
            </a:r>
            <a:r>
              <a:rPr sz="984" spc="-14" dirty="0">
                <a:solidFill>
                  <a:srgbClr val="0B5D18"/>
                </a:solidFill>
                <a:latin typeface="Calibri" panose="020F0502020204030204" pitchFamily="34" charset="0"/>
                <a:cs typeface="Calibri" panose="020F0502020204030204" pitchFamily="34" charset="0"/>
              </a:rPr>
              <a:t>loss. </a:t>
            </a:r>
            <a:r>
              <a:rPr sz="984" dirty="0">
                <a:solidFill>
                  <a:srgbClr val="0B5D18"/>
                </a:solidFill>
                <a:latin typeface="Calibri" panose="020F0502020204030204" pitchFamily="34" charset="0"/>
                <a:cs typeface="Calibri" panose="020F0502020204030204" pitchFamily="34" charset="0"/>
              </a:rPr>
              <a:t>not</a:t>
            </a:r>
            <a:r>
              <a:rPr sz="984" spc="-18" dirty="0">
                <a:solidFill>
                  <a:srgbClr val="0B5D18"/>
                </a:solidFill>
                <a:latin typeface="Calibri" panose="020F0502020204030204" pitchFamily="34" charset="0"/>
                <a:cs typeface="Calibri" panose="020F0502020204030204" pitchFamily="34" charset="0"/>
              </a:rPr>
              <a:t> </a:t>
            </a:r>
            <a:r>
              <a:rPr sz="984" dirty="0">
                <a:solidFill>
                  <a:srgbClr val="0B5D18"/>
                </a:solidFill>
                <a:latin typeface="Calibri" panose="020F0502020204030204" pitchFamily="34" charset="0"/>
                <a:cs typeface="Calibri" panose="020F0502020204030204" pitchFamily="34" charset="0"/>
              </a:rPr>
              <a:t>needed</a:t>
            </a:r>
            <a:r>
              <a:rPr sz="984" spc="-18" dirty="0">
                <a:solidFill>
                  <a:srgbClr val="0B5D18"/>
                </a:solidFill>
                <a:latin typeface="Calibri" panose="020F0502020204030204" pitchFamily="34" charset="0"/>
                <a:cs typeface="Calibri" panose="020F0502020204030204" pitchFamily="34" charset="0"/>
              </a:rPr>
              <a:t> </a:t>
            </a:r>
            <a:r>
              <a:rPr sz="984" dirty="0">
                <a:solidFill>
                  <a:srgbClr val="0B5D18"/>
                </a:solidFill>
                <a:latin typeface="Calibri" panose="020F0502020204030204" pitchFamily="34" charset="0"/>
                <a:cs typeface="Calibri" panose="020F0502020204030204" pitchFamily="34" charset="0"/>
              </a:rPr>
              <a:t>for</a:t>
            </a:r>
            <a:r>
              <a:rPr sz="984" spc="-18" dirty="0">
                <a:solidFill>
                  <a:srgbClr val="0B5D18"/>
                </a:solidFill>
                <a:latin typeface="Calibri" panose="020F0502020204030204" pitchFamily="34" charset="0"/>
                <a:cs typeface="Calibri" panose="020F0502020204030204" pitchFamily="34" charset="0"/>
              </a:rPr>
              <a:t> </a:t>
            </a:r>
            <a:r>
              <a:rPr sz="984" spc="-7" dirty="0">
                <a:solidFill>
                  <a:srgbClr val="0B5D18"/>
                </a:solidFill>
                <a:latin typeface="Calibri" panose="020F0502020204030204" pitchFamily="34" charset="0"/>
                <a:cs typeface="Calibri" panose="020F0502020204030204" pitchFamily="34" charset="0"/>
              </a:rPr>
              <a:t>backprop)</a:t>
            </a:r>
            <a:endParaRPr sz="984" dirty="0">
              <a:latin typeface="Calibri" panose="020F0502020204030204" pitchFamily="34" charset="0"/>
              <a:cs typeface="Calibri" panose="020F050202020403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4295" y="3007976"/>
            <a:ext cx="6715571" cy="788828"/>
          </a:xfrm>
          <a:prstGeom prst="rect">
            <a:avLst/>
          </a:prstGeom>
        </p:spPr>
        <p:txBody>
          <a:bodyPr vert="horz" wrap="square" lIns="0" tIns="19199" rIns="0" bIns="0" rtlCol="0" anchor="ctr">
            <a:spAutoFit/>
          </a:bodyPr>
          <a:lstStyle/>
          <a:p>
            <a:pPr marL="8929" marR="3572" indent="339316">
              <a:lnSpc>
                <a:spcPts val="3023"/>
              </a:lnSpc>
              <a:spcBef>
                <a:spcPts val="151"/>
              </a:spcBef>
              <a:tabLst>
                <a:tab pos="901866" algn="l"/>
                <a:tab pos="1348781" algn="l"/>
                <a:tab pos="2027860" algn="l"/>
                <a:tab pos="2814090" algn="l"/>
                <a:tab pos="3081972" algn="l"/>
                <a:tab pos="3511028" algn="l"/>
                <a:tab pos="3868203" algn="l"/>
                <a:tab pos="4420038" algn="l"/>
                <a:tab pos="5063399" algn="l"/>
                <a:tab pos="5850970" algn="l"/>
              </a:tabLst>
            </a:pPr>
            <a:r>
              <a:rPr sz="2531" spc="-18" dirty="0"/>
              <a:t>We</a:t>
            </a:r>
            <a:r>
              <a:rPr sz="2531" dirty="0"/>
              <a:t>	</a:t>
            </a:r>
            <a:r>
              <a:rPr sz="2531" spc="-7" dirty="0"/>
              <a:t>haven’t</a:t>
            </a:r>
            <a:r>
              <a:rPr lang="en-US" sz="2531" spc="-7" dirty="0"/>
              <a:t> </a:t>
            </a:r>
            <a:r>
              <a:rPr sz="2531" spc="-14" dirty="0"/>
              <a:t>seen</a:t>
            </a:r>
            <a:r>
              <a:rPr lang="en-US" sz="2531" spc="-14" dirty="0"/>
              <a:t> </a:t>
            </a:r>
            <a:r>
              <a:rPr sz="2531" spc="-35" dirty="0"/>
              <a:t>a</a:t>
            </a:r>
            <a:r>
              <a:rPr sz="2531" dirty="0"/>
              <a:t>	</a:t>
            </a:r>
            <a:r>
              <a:rPr sz="2531" spc="-18" dirty="0"/>
              <a:t>lot</a:t>
            </a:r>
            <a:r>
              <a:rPr lang="en-US" sz="2531" spc="-18" dirty="0"/>
              <a:t> </a:t>
            </a:r>
            <a:r>
              <a:rPr sz="2531" spc="-18" dirty="0"/>
              <a:t>of</a:t>
            </a:r>
            <a:r>
              <a:rPr sz="2531" dirty="0"/>
              <a:t>	</a:t>
            </a:r>
            <a:r>
              <a:rPr sz="2531" spc="-7" dirty="0"/>
              <a:t>‘propagation’</a:t>
            </a:r>
            <a:r>
              <a:rPr lang="en-US" sz="2531" spc="-7" dirty="0"/>
              <a:t> </a:t>
            </a:r>
            <a:r>
              <a:rPr sz="2531" spc="-18" dirty="0"/>
              <a:t>yet </a:t>
            </a:r>
            <a:r>
              <a:rPr sz="2531" spc="-7" dirty="0"/>
              <a:t>because</a:t>
            </a:r>
            <a:r>
              <a:rPr lang="en-US" sz="2531" spc="-7" dirty="0"/>
              <a:t> </a:t>
            </a:r>
            <a:r>
              <a:rPr sz="2531" dirty="0"/>
              <a:t>our</a:t>
            </a:r>
            <a:r>
              <a:rPr sz="2531" spc="-21" dirty="0"/>
              <a:t> </a:t>
            </a:r>
            <a:r>
              <a:rPr sz="2531" dirty="0" err="1"/>
              <a:t>perceptrons</a:t>
            </a:r>
            <a:r>
              <a:rPr sz="2531" spc="-4" dirty="0"/>
              <a:t> </a:t>
            </a:r>
            <a:r>
              <a:rPr sz="2531" spc="-14" dirty="0"/>
              <a:t>only</a:t>
            </a:r>
            <a:r>
              <a:rPr lang="en-US" sz="2531" spc="-14" dirty="0"/>
              <a:t> </a:t>
            </a:r>
            <a:r>
              <a:rPr sz="2531" spc="-18" dirty="0"/>
              <a:t>had</a:t>
            </a:r>
            <a:r>
              <a:rPr lang="en-US" sz="2531" spc="-18" dirty="0"/>
              <a:t> </a:t>
            </a:r>
            <a:r>
              <a:rPr sz="2531" u="sng" dirty="0">
                <a:uFill>
                  <a:solidFill>
                    <a:srgbClr val="000000"/>
                  </a:solidFill>
                </a:uFill>
              </a:rPr>
              <a:t>one</a:t>
            </a:r>
            <a:r>
              <a:rPr sz="2531" spc="-14" dirty="0"/>
              <a:t> </a:t>
            </a:r>
            <a:r>
              <a:rPr sz="2531" spc="-7" dirty="0"/>
              <a:t>layer…</a:t>
            </a:r>
            <a:endParaRPr sz="2531"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85047" y="3284178"/>
            <a:ext cx="514350" cy="51435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grpSp>
        <p:nvGrpSpPr>
          <p:cNvPr id="3" name="object 3"/>
          <p:cNvGrpSpPr/>
          <p:nvPr/>
        </p:nvGrpSpPr>
        <p:grpSpPr>
          <a:xfrm>
            <a:off x="884010" y="3077117"/>
            <a:ext cx="5277891" cy="1239441"/>
            <a:chOff x="1257259" y="4376345"/>
            <a:chExt cx="7506334" cy="1762760"/>
          </a:xfrm>
        </p:grpSpPr>
        <p:sp>
          <p:nvSpPr>
            <p:cNvPr id="4" name="object 4"/>
            <p:cNvSpPr/>
            <p:nvPr/>
          </p:nvSpPr>
          <p:spPr>
            <a:xfrm>
              <a:off x="1983778" y="4998365"/>
              <a:ext cx="1720214" cy="76200"/>
            </a:xfrm>
            <a:custGeom>
              <a:avLst/>
              <a:gdLst/>
              <a:ahLst/>
              <a:cxnLst/>
              <a:rect l="l" t="t" r="r" b="b"/>
              <a:pathLst>
                <a:path w="1720214" h="76200">
                  <a:moveTo>
                    <a:pt x="1668792" y="38100"/>
                  </a:moveTo>
                  <a:lnTo>
                    <a:pt x="1643392" y="76200"/>
                  </a:lnTo>
                  <a:lnTo>
                    <a:pt x="1694192" y="50800"/>
                  </a:lnTo>
                  <a:lnTo>
                    <a:pt x="1668792" y="50800"/>
                  </a:lnTo>
                  <a:lnTo>
                    <a:pt x="1668792" y="38100"/>
                  </a:lnTo>
                  <a:close/>
                </a:path>
                <a:path w="1720214" h="76200">
                  <a:moveTo>
                    <a:pt x="1660326" y="25400"/>
                  </a:moveTo>
                  <a:lnTo>
                    <a:pt x="0" y="25400"/>
                  </a:lnTo>
                  <a:lnTo>
                    <a:pt x="0" y="50800"/>
                  </a:lnTo>
                  <a:lnTo>
                    <a:pt x="1660326" y="50800"/>
                  </a:lnTo>
                  <a:lnTo>
                    <a:pt x="1668792" y="38100"/>
                  </a:lnTo>
                  <a:lnTo>
                    <a:pt x="1660326" y="25400"/>
                  </a:lnTo>
                  <a:close/>
                </a:path>
                <a:path w="1720214" h="76200">
                  <a:moveTo>
                    <a:pt x="1694192" y="25400"/>
                  </a:moveTo>
                  <a:lnTo>
                    <a:pt x="1668792" y="25400"/>
                  </a:lnTo>
                  <a:lnTo>
                    <a:pt x="1668792" y="50800"/>
                  </a:lnTo>
                  <a:lnTo>
                    <a:pt x="1694192" y="50800"/>
                  </a:lnTo>
                  <a:lnTo>
                    <a:pt x="1719592" y="38100"/>
                  </a:lnTo>
                  <a:lnTo>
                    <a:pt x="1694192" y="25400"/>
                  </a:lnTo>
                  <a:close/>
                </a:path>
                <a:path w="1720214" h="76200">
                  <a:moveTo>
                    <a:pt x="1643392" y="0"/>
                  </a:moveTo>
                  <a:lnTo>
                    <a:pt x="1668792" y="38100"/>
                  </a:lnTo>
                  <a:lnTo>
                    <a:pt x="1668792" y="25400"/>
                  </a:lnTo>
                  <a:lnTo>
                    <a:pt x="1694192" y="25400"/>
                  </a:lnTo>
                  <a:lnTo>
                    <a:pt x="1643392" y="0"/>
                  </a:lnTo>
                  <a:close/>
                </a:path>
              </a:pathLst>
            </a:custGeom>
            <a:solidFill>
              <a:srgbClr val="000000"/>
            </a:solidFill>
          </p:spPr>
          <p:txBody>
            <a:bodyPr wrap="square" lIns="0" tIns="0" rIns="0" bIns="0" rtlCol="0"/>
            <a:lstStyle/>
            <a:p>
              <a:endParaRPr sz="1266"/>
            </a:p>
          </p:txBody>
        </p:sp>
        <p:sp>
          <p:nvSpPr>
            <p:cNvPr id="5" name="object 5"/>
            <p:cNvSpPr/>
            <p:nvPr/>
          </p:nvSpPr>
          <p:spPr>
            <a:xfrm>
              <a:off x="1269953" y="4670832"/>
              <a:ext cx="731520" cy="731520"/>
            </a:xfrm>
            <a:custGeom>
              <a:avLst/>
              <a:gdLst/>
              <a:ahLst/>
              <a:cxnLst/>
              <a:rect l="l" t="t" r="r" b="b"/>
              <a:pathLst>
                <a:path w="731519" h="731520">
                  <a:moveTo>
                    <a:pt x="365633" y="0"/>
                  </a:moveTo>
                  <a:lnTo>
                    <a:pt x="319769" y="2848"/>
                  </a:lnTo>
                  <a:lnTo>
                    <a:pt x="275605" y="11166"/>
                  </a:lnTo>
                  <a:lnTo>
                    <a:pt x="233484" y="24611"/>
                  </a:lnTo>
                  <a:lnTo>
                    <a:pt x="193748" y="42840"/>
                  </a:lnTo>
                  <a:lnTo>
                    <a:pt x="156740" y="65510"/>
                  </a:lnTo>
                  <a:lnTo>
                    <a:pt x="122802" y="92278"/>
                  </a:lnTo>
                  <a:lnTo>
                    <a:pt x="92278" y="122802"/>
                  </a:lnTo>
                  <a:lnTo>
                    <a:pt x="65510" y="156740"/>
                  </a:lnTo>
                  <a:lnTo>
                    <a:pt x="42840" y="193748"/>
                  </a:lnTo>
                  <a:lnTo>
                    <a:pt x="24611" y="233484"/>
                  </a:lnTo>
                  <a:lnTo>
                    <a:pt x="11166" y="275605"/>
                  </a:lnTo>
                  <a:lnTo>
                    <a:pt x="2848" y="319769"/>
                  </a:lnTo>
                  <a:lnTo>
                    <a:pt x="0" y="365633"/>
                  </a:lnTo>
                  <a:lnTo>
                    <a:pt x="2848" y="411496"/>
                  </a:lnTo>
                  <a:lnTo>
                    <a:pt x="11166" y="455660"/>
                  </a:lnTo>
                  <a:lnTo>
                    <a:pt x="24611" y="497781"/>
                  </a:lnTo>
                  <a:lnTo>
                    <a:pt x="42840" y="537517"/>
                  </a:lnTo>
                  <a:lnTo>
                    <a:pt x="65510" y="574525"/>
                  </a:lnTo>
                  <a:lnTo>
                    <a:pt x="92278" y="608463"/>
                  </a:lnTo>
                  <a:lnTo>
                    <a:pt x="122802" y="638987"/>
                  </a:lnTo>
                  <a:lnTo>
                    <a:pt x="156740" y="665755"/>
                  </a:lnTo>
                  <a:lnTo>
                    <a:pt x="193748" y="688425"/>
                  </a:lnTo>
                  <a:lnTo>
                    <a:pt x="233484" y="706654"/>
                  </a:lnTo>
                  <a:lnTo>
                    <a:pt x="275605" y="720099"/>
                  </a:lnTo>
                  <a:lnTo>
                    <a:pt x="319769" y="728417"/>
                  </a:lnTo>
                  <a:lnTo>
                    <a:pt x="365633" y="731266"/>
                  </a:lnTo>
                  <a:lnTo>
                    <a:pt x="411496" y="728417"/>
                  </a:lnTo>
                  <a:lnTo>
                    <a:pt x="455660" y="720099"/>
                  </a:lnTo>
                  <a:lnTo>
                    <a:pt x="497781" y="706654"/>
                  </a:lnTo>
                  <a:lnTo>
                    <a:pt x="537517" y="688425"/>
                  </a:lnTo>
                  <a:lnTo>
                    <a:pt x="574525" y="665755"/>
                  </a:lnTo>
                  <a:lnTo>
                    <a:pt x="608463" y="638987"/>
                  </a:lnTo>
                  <a:lnTo>
                    <a:pt x="638987" y="608463"/>
                  </a:lnTo>
                  <a:lnTo>
                    <a:pt x="665755" y="574525"/>
                  </a:lnTo>
                  <a:lnTo>
                    <a:pt x="688425" y="537517"/>
                  </a:lnTo>
                  <a:lnTo>
                    <a:pt x="706654" y="497781"/>
                  </a:lnTo>
                  <a:lnTo>
                    <a:pt x="720099" y="455660"/>
                  </a:lnTo>
                  <a:lnTo>
                    <a:pt x="728417" y="411496"/>
                  </a:lnTo>
                  <a:lnTo>
                    <a:pt x="731266" y="365633"/>
                  </a:lnTo>
                  <a:lnTo>
                    <a:pt x="728417" y="319769"/>
                  </a:lnTo>
                  <a:lnTo>
                    <a:pt x="720099" y="275605"/>
                  </a:lnTo>
                  <a:lnTo>
                    <a:pt x="706654" y="233484"/>
                  </a:lnTo>
                  <a:lnTo>
                    <a:pt x="688425" y="193748"/>
                  </a:lnTo>
                  <a:lnTo>
                    <a:pt x="665755" y="156740"/>
                  </a:lnTo>
                  <a:lnTo>
                    <a:pt x="638987" y="122802"/>
                  </a:lnTo>
                  <a:lnTo>
                    <a:pt x="608463" y="92278"/>
                  </a:lnTo>
                  <a:lnTo>
                    <a:pt x="574525" y="65510"/>
                  </a:lnTo>
                  <a:lnTo>
                    <a:pt x="537517" y="42840"/>
                  </a:lnTo>
                  <a:lnTo>
                    <a:pt x="497781" y="24611"/>
                  </a:lnTo>
                  <a:lnTo>
                    <a:pt x="455660" y="11166"/>
                  </a:lnTo>
                  <a:lnTo>
                    <a:pt x="411496" y="2848"/>
                  </a:lnTo>
                  <a:lnTo>
                    <a:pt x="365633" y="0"/>
                  </a:lnTo>
                  <a:close/>
                </a:path>
              </a:pathLst>
            </a:custGeom>
            <a:solidFill>
              <a:srgbClr val="FFFFFF"/>
            </a:solidFill>
          </p:spPr>
          <p:txBody>
            <a:bodyPr wrap="square" lIns="0" tIns="0" rIns="0" bIns="0" rtlCol="0"/>
            <a:lstStyle/>
            <a:p>
              <a:endParaRPr sz="1266"/>
            </a:p>
          </p:txBody>
        </p:sp>
        <p:sp>
          <p:nvSpPr>
            <p:cNvPr id="6" name="object 6"/>
            <p:cNvSpPr/>
            <p:nvPr/>
          </p:nvSpPr>
          <p:spPr>
            <a:xfrm>
              <a:off x="1269953" y="4670831"/>
              <a:ext cx="731520" cy="731520"/>
            </a:xfrm>
            <a:custGeom>
              <a:avLst/>
              <a:gdLst/>
              <a:ahLst/>
              <a:cxnLst/>
              <a:rect l="l" t="t" r="r" b="b"/>
              <a:pathLst>
                <a:path w="731519"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pic>
          <p:nvPicPr>
            <p:cNvPr id="7" name="object 7"/>
            <p:cNvPicPr/>
            <p:nvPr/>
          </p:nvPicPr>
          <p:blipFill>
            <a:blip r:embed="rId2" cstate="print"/>
            <a:stretch>
              <a:fillRect/>
            </a:stretch>
          </p:blipFill>
          <p:spPr>
            <a:xfrm>
              <a:off x="1514936" y="4928515"/>
              <a:ext cx="241296" cy="215898"/>
            </a:xfrm>
            <a:prstGeom prst="rect">
              <a:avLst/>
            </a:prstGeom>
          </p:spPr>
        </p:pic>
        <p:sp>
          <p:nvSpPr>
            <p:cNvPr id="8" name="object 8"/>
            <p:cNvSpPr/>
            <p:nvPr/>
          </p:nvSpPr>
          <p:spPr>
            <a:xfrm>
              <a:off x="3737832" y="4670831"/>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9" name="object 9"/>
            <p:cNvSpPr/>
            <p:nvPr/>
          </p:nvSpPr>
          <p:spPr>
            <a:xfrm>
              <a:off x="4503558" y="5015114"/>
              <a:ext cx="1720214" cy="76200"/>
            </a:xfrm>
            <a:custGeom>
              <a:avLst/>
              <a:gdLst/>
              <a:ahLst/>
              <a:cxnLst/>
              <a:rect l="l" t="t" r="r" b="b"/>
              <a:pathLst>
                <a:path w="1720214" h="76200">
                  <a:moveTo>
                    <a:pt x="1668792" y="38100"/>
                  </a:moveTo>
                  <a:lnTo>
                    <a:pt x="1643392" y="76200"/>
                  </a:lnTo>
                  <a:lnTo>
                    <a:pt x="1694192" y="50800"/>
                  </a:lnTo>
                  <a:lnTo>
                    <a:pt x="1668792" y="50800"/>
                  </a:lnTo>
                  <a:lnTo>
                    <a:pt x="1668792" y="38100"/>
                  </a:lnTo>
                  <a:close/>
                </a:path>
                <a:path w="1720214" h="76200">
                  <a:moveTo>
                    <a:pt x="1660326" y="25400"/>
                  </a:moveTo>
                  <a:lnTo>
                    <a:pt x="0" y="25400"/>
                  </a:lnTo>
                  <a:lnTo>
                    <a:pt x="0" y="50800"/>
                  </a:lnTo>
                  <a:lnTo>
                    <a:pt x="1660326" y="50800"/>
                  </a:lnTo>
                  <a:lnTo>
                    <a:pt x="1668792" y="38100"/>
                  </a:lnTo>
                  <a:lnTo>
                    <a:pt x="1660326" y="25400"/>
                  </a:lnTo>
                  <a:close/>
                </a:path>
                <a:path w="1720214" h="76200">
                  <a:moveTo>
                    <a:pt x="1694192" y="25400"/>
                  </a:moveTo>
                  <a:lnTo>
                    <a:pt x="1668792" y="25400"/>
                  </a:lnTo>
                  <a:lnTo>
                    <a:pt x="1668792" y="50800"/>
                  </a:lnTo>
                  <a:lnTo>
                    <a:pt x="1694192" y="50800"/>
                  </a:lnTo>
                  <a:lnTo>
                    <a:pt x="1719592" y="38100"/>
                  </a:lnTo>
                  <a:lnTo>
                    <a:pt x="1694192" y="25400"/>
                  </a:lnTo>
                  <a:close/>
                </a:path>
                <a:path w="1720214" h="76200">
                  <a:moveTo>
                    <a:pt x="1643392" y="0"/>
                  </a:moveTo>
                  <a:lnTo>
                    <a:pt x="1668792" y="38100"/>
                  </a:lnTo>
                  <a:lnTo>
                    <a:pt x="1668792" y="25400"/>
                  </a:lnTo>
                  <a:lnTo>
                    <a:pt x="1694192" y="25400"/>
                  </a:lnTo>
                  <a:lnTo>
                    <a:pt x="1643392" y="0"/>
                  </a:lnTo>
                  <a:close/>
                </a:path>
              </a:pathLst>
            </a:custGeom>
            <a:solidFill>
              <a:srgbClr val="000000"/>
            </a:solidFill>
          </p:spPr>
          <p:txBody>
            <a:bodyPr wrap="square" lIns="0" tIns="0" rIns="0" bIns="0" rtlCol="0"/>
            <a:lstStyle/>
            <a:p>
              <a:endParaRPr sz="1266"/>
            </a:p>
          </p:txBody>
        </p:sp>
        <p:pic>
          <p:nvPicPr>
            <p:cNvPr id="10" name="object 10"/>
            <p:cNvPicPr/>
            <p:nvPr/>
          </p:nvPicPr>
          <p:blipFill>
            <a:blip r:embed="rId3" cstate="print"/>
            <a:stretch>
              <a:fillRect/>
            </a:stretch>
          </p:blipFill>
          <p:spPr>
            <a:xfrm>
              <a:off x="2636472" y="4382695"/>
              <a:ext cx="469896" cy="279398"/>
            </a:xfrm>
            <a:prstGeom prst="rect">
              <a:avLst/>
            </a:prstGeom>
          </p:spPr>
        </p:pic>
        <p:pic>
          <p:nvPicPr>
            <p:cNvPr id="11" name="object 11"/>
            <p:cNvPicPr/>
            <p:nvPr/>
          </p:nvPicPr>
          <p:blipFill>
            <a:blip r:embed="rId4" cstate="print"/>
            <a:stretch>
              <a:fillRect/>
            </a:stretch>
          </p:blipFill>
          <p:spPr>
            <a:xfrm>
              <a:off x="4976609" y="4382695"/>
              <a:ext cx="482600" cy="279398"/>
            </a:xfrm>
            <a:prstGeom prst="rect">
              <a:avLst/>
            </a:prstGeom>
          </p:spPr>
        </p:pic>
        <p:sp>
          <p:nvSpPr>
            <p:cNvPr id="12" name="object 12"/>
            <p:cNvSpPr/>
            <p:nvPr/>
          </p:nvSpPr>
          <p:spPr>
            <a:xfrm>
              <a:off x="2012311" y="5296780"/>
              <a:ext cx="1718945" cy="650240"/>
            </a:xfrm>
            <a:custGeom>
              <a:avLst/>
              <a:gdLst/>
              <a:ahLst/>
              <a:cxnLst/>
              <a:rect l="l" t="t" r="r" b="b"/>
              <a:pathLst>
                <a:path w="1718945" h="650239">
                  <a:moveTo>
                    <a:pt x="1658891" y="18014"/>
                  </a:moveTo>
                  <a:lnTo>
                    <a:pt x="0" y="626351"/>
                  </a:lnTo>
                  <a:lnTo>
                    <a:pt x="8750" y="650201"/>
                  </a:lnTo>
                  <a:lnTo>
                    <a:pt x="1667640" y="41864"/>
                  </a:lnTo>
                  <a:lnTo>
                    <a:pt x="1671209" y="27019"/>
                  </a:lnTo>
                  <a:lnTo>
                    <a:pt x="1658891" y="18014"/>
                  </a:lnTo>
                  <a:close/>
                </a:path>
                <a:path w="1718945" h="650239">
                  <a:moveTo>
                    <a:pt x="1713654" y="15100"/>
                  </a:moveTo>
                  <a:lnTo>
                    <a:pt x="1666836" y="15100"/>
                  </a:lnTo>
                  <a:lnTo>
                    <a:pt x="1675587" y="38950"/>
                  </a:lnTo>
                  <a:lnTo>
                    <a:pt x="1667640" y="41864"/>
                  </a:lnTo>
                  <a:lnTo>
                    <a:pt x="1660486" y="71539"/>
                  </a:lnTo>
                  <a:lnTo>
                    <a:pt x="1713654" y="15100"/>
                  </a:lnTo>
                  <a:close/>
                </a:path>
                <a:path w="1718945" h="650239">
                  <a:moveTo>
                    <a:pt x="1671215" y="27036"/>
                  </a:moveTo>
                  <a:lnTo>
                    <a:pt x="1667640" y="41864"/>
                  </a:lnTo>
                  <a:lnTo>
                    <a:pt x="1675587" y="38950"/>
                  </a:lnTo>
                  <a:lnTo>
                    <a:pt x="1671215" y="27036"/>
                  </a:lnTo>
                  <a:close/>
                </a:path>
                <a:path w="1718945" h="650239">
                  <a:moveTo>
                    <a:pt x="1666836" y="15100"/>
                  </a:moveTo>
                  <a:lnTo>
                    <a:pt x="1658891" y="18014"/>
                  </a:lnTo>
                  <a:lnTo>
                    <a:pt x="1671209" y="27019"/>
                  </a:lnTo>
                  <a:lnTo>
                    <a:pt x="1666836" y="15100"/>
                  </a:lnTo>
                  <a:close/>
                </a:path>
                <a:path w="1718945" h="650239">
                  <a:moveTo>
                    <a:pt x="1634248" y="0"/>
                  </a:moveTo>
                  <a:lnTo>
                    <a:pt x="1658891" y="18014"/>
                  </a:lnTo>
                  <a:lnTo>
                    <a:pt x="1666836" y="15100"/>
                  </a:lnTo>
                  <a:lnTo>
                    <a:pt x="1713654" y="15100"/>
                  </a:lnTo>
                  <a:lnTo>
                    <a:pt x="1718906" y="9525"/>
                  </a:lnTo>
                  <a:lnTo>
                    <a:pt x="1634248" y="0"/>
                  </a:lnTo>
                  <a:close/>
                </a:path>
              </a:pathLst>
            </a:custGeom>
            <a:solidFill>
              <a:srgbClr val="000000"/>
            </a:solidFill>
          </p:spPr>
          <p:txBody>
            <a:bodyPr wrap="square" lIns="0" tIns="0" rIns="0" bIns="0" rtlCol="0"/>
            <a:lstStyle/>
            <a:p>
              <a:endParaRPr sz="1266"/>
            </a:p>
          </p:txBody>
        </p:sp>
        <p:pic>
          <p:nvPicPr>
            <p:cNvPr id="13" name="object 13"/>
            <p:cNvPicPr/>
            <p:nvPr/>
          </p:nvPicPr>
          <p:blipFill>
            <a:blip r:embed="rId5" cstate="print"/>
            <a:stretch>
              <a:fillRect/>
            </a:stretch>
          </p:blipFill>
          <p:spPr>
            <a:xfrm>
              <a:off x="2897724" y="5808490"/>
              <a:ext cx="177796" cy="330201"/>
            </a:xfrm>
            <a:prstGeom prst="rect">
              <a:avLst/>
            </a:prstGeom>
          </p:spPr>
        </p:pic>
        <p:pic>
          <p:nvPicPr>
            <p:cNvPr id="14" name="object 14"/>
            <p:cNvPicPr/>
            <p:nvPr/>
          </p:nvPicPr>
          <p:blipFill>
            <a:blip r:embed="rId6" cstate="print"/>
            <a:stretch>
              <a:fillRect/>
            </a:stretch>
          </p:blipFill>
          <p:spPr>
            <a:xfrm>
              <a:off x="1559386" y="5814840"/>
              <a:ext cx="152396" cy="317501"/>
            </a:xfrm>
            <a:prstGeom prst="rect">
              <a:avLst/>
            </a:prstGeom>
          </p:spPr>
        </p:pic>
        <p:sp>
          <p:nvSpPr>
            <p:cNvPr id="15" name="object 15"/>
            <p:cNvSpPr/>
            <p:nvPr/>
          </p:nvSpPr>
          <p:spPr>
            <a:xfrm>
              <a:off x="6277832" y="4670831"/>
              <a:ext cx="731520" cy="731520"/>
            </a:xfrm>
            <a:custGeom>
              <a:avLst/>
              <a:gdLst/>
              <a:ahLst/>
              <a:cxnLst/>
              <a:rect l="l" t="t" r="r" b="b"/>
              <a:pathLst>
                <a:path w="731520" h="731520">
                  <a:moveTo>
                    <a:pt x="0" y="365447"/>
                  </a:moveTo>
                  <a:lnTo>
                    <a:pt x="2847" y="319606"/>
                  </a:lnTo>
                  <a:lnTo>
                    <a:pt x="11161" y="275464"/>
                  </a:lnTo>
                  <a:lnTo>
                    <a:pt x="24598" y="233364"/>
                  </a:lnTo>
                  <a:lnTo>
                    <a:pt x="42817" y="193648"/>
                  </a:lnTo>
                  <a:lnTo>
                    <a:pt x="65476" y="156659"/>
                  </a:lnTo>
                  <a:lnTo>
                    <a:pt x="92230" y="122739"/>
                  </a:lnTo>
                  <a:lnTo>
                    <a:pt x="122739" y="92230"/>
                  </a:lnTo>
                  <a:lnTo>
                    <a:pt x="156659" y="65476"/>
                  </a:lnTo>
                  <a:lnTo>
                    <a:pt x="193648" y="42817"/>
                  </a:lnTo>
                  <a:lnTo>
                    <a:pt x="233364" y="24598"/>
                  </a:lnTo>
                  <a:lnTo>
                    <a:pt x="275464" y="11161"/>
                  </a:lnTo>
                  <a:lnTo>
                    <a:pt x="319606" y="2847"/>
                  </a:lnTo>
                  <a:lnTo>
                    <a:pt x="365447" y="0"/>
                  </a:lnTo>
                  <a:lnTo>
                    <a:pt x="411288" y="2847"/>
                  </a:lnTo>
                  <a:lnTo>
                    <a:pt x="455430" y="11161"/>
                  </a:lnTo>
                  <a:lnTo>
                    <a:pt x="497530" y="24598"/>
                  </a:lnTo>
                  <a:lnTo>
                    <a:pt x="537246" y="42817"/>
                  </a:lnTo>
                  <a:lnTo>
                    <a:pt x="574235" y="65476"/>
                  </a:lnTo>
                  <a:lnTo>
                    <a:pt x="608155" y="92230"/>
                  </a:lnTo>
                  <a:lnTo>
                    <a:pt x="638664" y="122739"/>
                  </a:lnTo>
                  <a:lnTo>
                    <a:pt x="665419" y="156659"/>
                  </a:lnTo>
                  <a:lnTo>
                    <a:pt x="688077" y="193648"/>
                  </a:lnTo>
                  <a:lnTo>
                    <a:pt x="706296" y="233364"/>
                  </a:lnTo>
                  <a:lnTo>
                    <a:pt x="719733" y="275464"/>
                  </a:lnTo>
                  <a:lnTo>
                    <a:pt x="728047" y="319606"/>
                  </a:lnTo>
                  <a:lnTo>
                    <a:pt x="730895" y="365447"/>
                  </a:lnTo>
                  <a:lnTo>
                    <a:pt x="728047" y="411288"/>
                  </a:lnTo>
                  <a:lnTo>
                    <a:pt x="719733" y="455430"/>
                  </a:lnTo>
                  <a:lnTo>
                    <a:pt x="706296" y="497530"/>
                  </a:lnTo>
                  <a:lnTo>
                    <a:pt x="688077" y="537246"/>
                  </a:lnTo>
                  <a:lnTo>
                    <a:pt x="665419" y="574235"/>
                  </a:lnTo>
                  <a:lnTo>
                    <a:pt x="638664" y="608155"/>
                  </a:lnTo>
                  <a:lnTo>
                    <a:pt x="608155" y="638664"/>
                  </a:lnTo>
                  <a:lnTo>
                    <a:pt x="574235" y="665419"/>
                  </a:lnTo>
                  <a:lnTo>
                    <a:pt x="537246" y="688077"/>
                  </a:lnTo>
                  <a:lnTo>
                    <a:pt x="497530" y="706296"/>
                  </a:lnTo>
                  <a:lnTo>
                    <a:pt x="455430" y="719733"/>
                  </a:lnTo>
                  <a:lnTo>
                    <a:pt x="411288" y="728047"/>
                  </a:lnTo>
                  <a:lnTo>
                    <a:pt x="365447" y="730895"/>
                  </a:lnTo>
                  <a:lnTo>
                    <a:pt x="319606" y="728047"/>
                  </a:lnTo>
                  <a:lnTo>
                    <a:pt x="275464" y="719733"/>
                  </a:lnTo>
                  <a:lnTo>
                    <a:pt x="233364" y="706296"/>
                  </a:lnTo>
                  <a:lnTo>
                    <a:pt x="193648" y="688077"/>
                  </a:lnTo>
                  <a:lnTo>
                    <a:pt x="156659" y="665419"/>
                  </a:lnTo>
                  <a:lnTo>
                    <a:pt x="122739" y="638664"/>
                  </a:lnTo>
                  <a:lnTo>
                    <a:pt x="92230" y="608155"/>
                  </a:lnTo>
                  <a:lnTo>
                    <a:pt x="65476" y="574235"/>
                  </a:lnTo>
                  <a:lnTo>
                    <a:pt x="42817" y="537246"/>
                  </a:lnTo>
                  <a:lnTo>
                    <a:pt x="24598" y="497530"/>
                  </a:lnTo>
                  <a:lnTo>
                    <a:pt x="11161" y="455430"/>
                  </a:lnTo>
                  <a:lnTo>
                    <a:pt x="2847" y="411288"/>
                  </a:lnTo>
                  <a:lnTo>
                    <a:pt x="0" y="365447"/>
                  </a:lnTo>
                  <a:close/>
                </a:path>
              </a:pathLst>
            </a:custGeom>
            <a:ln w="25387">
              <a:solidFill>
                <a:srgbClr val="85888D"/>
              </a:solidFill>
            </a:ln>
          </p:spPr>
          <p:txBody>
            <a:bodyPr wrap="square" lIns="0" tIns="0" rIns="0" bIns="0" rtlCol="0"/>
            <a:lstStyle/>
            <a:p>
              <a:endParaRPr sz="1266"/>
            </a:p>
          </p:txBody>
        </p:sp>
        <p:sp>
          <p:nvSpPr>
            <p:cNvPr id="16" name="object 16"/>
            <p:cNvSpPr/>
            <p:nvPr/>
          </p:nvSpPr>
          <p:spPr>
            <a:xfrm>
              <a:off x="7043558" y="5015114"/>
              <a:ext cx="1720214" cy="76200"/>
            </a:xfrm>
            <a:custGeom>
              <a:avLst/>
              <a:gdLst/>
              <a:ahLst/>
              <a:cxnLst/>
              <a:rect l="l" t="t" r="r" b="b"/>
              <a:pathLst>
                <a:path w="1720215" h="76200">
                  <a:moveTo>
                    <a:pt x="1668792" y="38100"/>
                  </a:moveTo>
                  <a:lnTo>
                    <a:pt x="1643392" y="76200"/>
                  </a:lnTo>
                  <a:lnTo>
                    <a:pt x="1694192" y="50800"/>
                  </a:lnTo>
                  <a:lnTo>
                    <a:pt x="1668792" y="50800"/>
                  </a:lnTo>
                  <a:lnTo>
                    <a:pt x="1668792" y="38100"/>
                  </a:lnTo>
                  <a:close/>
                </a:path>
                <a:path w="1720215" h="76200">
                  <a:moveTo>
                    <a:pt x="1660326" y="25400"/>
                  </a:moveTo>
                  <a:lnTo>
                    <a:pt x="0" y="25400"/>
                  </a:lnTo>
                  <a:lnTo>
                    <a:pt x="0" y="50800"/>
                  </a:lnTo>
                  <a:lnTo>
                    <a:pt x="1660326" y="50800"/>
                  </a:lnTo>
                  <a:lnTo>
                    <a:pt x="1668792" y="38100"/>
                  </a:lnTo>
                  <a:lnTo>
                    <a:pt x="1660326" y="25400"/>
                  </a:lnTo>
                  <a:close/>
                </a:path>
                <a:path w="1720215" h="76200">
                  <a:moveTo>
                    <a:pt x="1694192" y="25400"/>
                  </a:moveTo>
                  <a:lnTo>
                    <a:pt x="1668792" y="25400"/>
                  </a:lnTo>
                  <a:lnTo>
                    <a:pt x="1668792" y="50800"/>
                  </a:lnTo>
                  <a:lnTo>
                    <a:pt x="1694192" y="50800"/>
                  </a:lnTo>
                  <a:lnTo>
                    <a:pt x="1719592" y="38100"/>
                  </a:lnTo>
                  <a:lnTo>
                    <a:pt x="1694192" y="25400"/>
                  </a:lnTo>
                  <a:close/>
                </a:path>
                <a:path w="1720215" h="76200">
                  <a:moveTo>
                    <a:pt x="1643392" y="0"/>
                  </a:moveTo>
                  <a:lnTo>
                    <a:pt x="1668792" y="38100"/>
                  </a:lnTo>
                  <a:lnTo>
                    <a:pt x="1668792" y="25400"/>
                  </a:lnTo>
                  <a:lnTo>
                    <a:pt x="1694192" y="25400"/>
                  </a:lnTo>
                  <a:lnTo>
                    <a:pt x="1643392" y="0"/>
                  </a:lnTo>
                  <a:close/>
                </a:path>
              </a:pathLst>
            </a:custGeom>
            <a:solidFill>
              <a:srgbClr val="000000"/>
            </a:solidFill>
          </p:spPr>
          <p:txBody>
            <a:bodyPr wrap="square" lIns="0" tIns="0" rIns="0" bIns="0" rtlCol="0"/>
            <a:lstStyle/>
            <a:p>
              <a:endParaRPr sz="1266"/>
            </a:p>
          </p:txBody>
        </p:sp>
        <p:pic>
          <p:nvPicPr>
            <p:cNvPr id="17" name="object 17"/>
            <p:cNvPicPr/>
            <p:nvPr/>
          </p:nvPicPr>
          <p:blipFill>
            <a:blip r:embed="rId7" cstate="print"/>
            <a:stretch>
              <a:fillRect/>
            </a:stretch>
          </p:blipFill>
          <p:spPr>
            <a:xfrm>
              <a:off x="3929976" y="4837315"/>
              <a:ext cx="393699" cy="406400"/>
            </a:xfrm>
            <a:prstGeom prst="rect">
              <a:avLst/>
            </a:prstGeom>
          </p:spPr>
        </p:pic>
        <p:pic>
          <p:nvPicPr>
            <p:cNvPr id="18" name="object 18"/>
            <p:cNvPicPr/>
            <p:nvPr/>
          </p:nvPicPr>
          <p:blipFill>
            <a:blip r:embed="rId8" cstate="print"/>
            <a:stretch>
              <a:fillRect/>
            </a:stretch>
          </p:blipFill>
          <p:spPr>
            <a:xfrm>
              <a:off x="6463512" y="4837315"/>
              <a:ext cx="406399" cy="406400"/>
            </a:xfrm>
            <a:prstGeom prst="rect">
              <a:avLst/>
            </a:prstGeom>
          </p:spPr>
        </p:pic>
        <p:pic>
          <p:nvPicPr>
            <p:cNvPr id="19" name="object 19"/>
            <p:cNvPicPr/>
            <p:nvPr/>
          </p:nvPicPr>
          <p:blipFill>
            <a:blip r:embed="rId9" cstate="print"/>
            <a:stretch>
              <a:fillRect/>
            </a:stretch>
          </p:blipFill>
          <p:spPr>
            <a:xfrm>
              <a:off x="7662062" y="4376345"/>
              <a:ext cx="482595" cy="292098"/>
            </a:xfrm>
            <a:prstGeom prst="rect">
              <a:avLst/>
            </a:prstGeom>
          </p:spPr>
        </p:pic>
      </p:grpSp>
      <p:sp>
        <p:nvSpPr>
          <p:cNvPr id="20" name="object 20"/>
          <p:cNvSpPr txBox="1">
            <a:spLocks noGrp="1"/>
          </p:cNvSpPr>
          <p:nvPr>
            <p:ph type="title"/>
          </p:nvPr>
        </p:nvSpPr>
        <p:spPr>
          <a:xfrm>
            <a:off x="1547626" y="1363686"/>
            <a:ext cx="6243191" cy="723059"/>
          </a:xfrm>
          <a:prstGeom prst="rect">
            <a:avLst/>
          </a:prstGeom>
        </p:spPr>
        <p:txBody>
          <a:bodyPr vert="horz" wrap="square" lIns="0" tIns="8930" rIns="0" bIns="0" rtlCol="0" anchor="ctr">
            <a:spAutoFit/>
          </a:bodyPr>
          <a:lstStyle/>
          <a:p>
            <a:pPr marL="8929">
              <a:lnSpc>
                <a:spcPct val="100000"/>
              </a:lnSpc>
              <a:spcBef>
                <a:spcPts val="70"/>
              </a:spcBef>
            </a:pPr>
            <a:r>
              <a:rPr sz="4640" spc="-7" dirty="0"/>
              <a:t>multi-</a:t>
            </a:r>
            <a:r>
              <a:rPr sz="4640" dirty="0"/>
              <a:t>layer</a:t>
            </a:r>
            <a:r>
              <a:rPr sz="4640" spc="32" dirty="0"/>
              <a:t> </a:t>
            </a:r>
            <a:r>
              <a:rPr sz="4640" spc="-7" dirty="0"/>
              <a:t>perceptron</a:t>
            </a:r>
            <a:endParaRPr sz="4640"/>
          </a:p>
        </p:txBody>
      </p:sp>
      <p:sp>
        <p:nvSpPr>
          <p:cNvPr id="21" name="object 21"/>
          <p:cNvSpPr txBox="1"/>
          <p:nvPr/>
        </p:nvSpPr>
        <p:spPr>
          <a:xfrm>
            <a:off x="1098352" y="5121711"/>
            <a:ext cx="6947297" cy="398483"/>
          </a:xfrm>
          <a:prstGeom prst="rect">
            <a:avLst/>
          </a:prstGeom>
        </p:spPr>
        <p:txBody>
          <a:bodyPr vert="horz" wrap="square" lIns="0" tIns="8930" rIns="0" bIns="0" rtlCol="0">
            <a:spAutoFit/>
          </a:bodyPr>
          <a:lstStyle/>
          <a:p>
            <a:pPr marL="8929">
              <a:spcBef>
                <a:spcPts val="70"/>
              </a:spcBef>
              <a:tabLst>
                <a:tab pos="4330744" algn="l"/>
                <a:tab pos="4974105" algn="l"/>
              </a:tabLst>
            </a:pPr>
            <a:r>
              <a:rPr sz="2531" dirty="0">
                <a:latin typeface="Calibri" panose="020F0502020204030204" pitchFamily="34" charset="0"/>
                <a:cs typeface="Calibri" panose="020F0502020204030204" pitchFamily="34" charset="0"/>
              </a:rPr>
              <a:t>function</a:t>
            </a:r>
            <a:r>
              <a:rPr sz="2531" spc="-14"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of</a:t>
            </a:r>
            <a:r>
              <a:rPr sz="2531" spc="-18"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FOUR</a:t>
            </a:r>
            <a:r>
              <a:rPr sz="2531" spc="-1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parameters</a:t>
            </a:r>
            <a:r>
              <a:rPr lang="zh-CN" altLang="en-US" sz="2531" spc="-7"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and</a:t>
            </a:r>
            <a:r>
              <a:rPr lang="zh-CN" altLang="en-US" sz="2531" spc="-18"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FOUR</a:t>
            </a:r>
            <a:r>
              <a:rPr sz="2531" spc="-14"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layers!</a:t>
            </a:r>
            <a:endParaRPr sz="2531" dirty="0">
              <a:latin typeface="Calibri" panose="020F0502020204030204" pitchFamily="34" charset="0"/>
              <a:cs typeface="Calibri" panose="020F0502020204030204" pitchFamily="34" charset="0"/>
            </a:endParaRPr>
          </a:p>
        </p:txBody>
      </p:sp>
      <p:pic>
        <p:nvPicPr>
          <p:cNvPr id="22" name="object 22"/>
          <p:cNvPicPr/>
          <p:nvPr/>
        </p:nvPicPr>
        <p:blipFill>
          <a:blip r:embed="rId10" cstate="print"/>
          <a:stretch>
            <a:fillRect/>
          </a:stretch>
        </p:blipFill>
        <p:spPr>
          <a:xfrm>
            <a:off x="8149072" y="3434108"/>
            <a:ext cx="160734" cy="214311"/>
          </a:xfrm>
          <a:prstGeom prst="rect">
            <a:avLst/>
          </a:prstGeom>
        </p:spPr>
      </p:pic>
      <p:sp>
        <p:nvSpPr>
          <p:cNvPr id="23" name="object 23"/>
          <p:cNvSpPr/>
          <p:nvPr/>
        </p:nvSpPr>
        <p:spPr>
          <a:xfrm>
            <a:off x="6739808" y="3526252"/>
            <a:ext cx="1209525" cy="53578"/>
          </a:xfrm>
          <a:custGeom>
            <a:avLst/>
            <a:gdLst/>
            <a:ahLst/>
            <a:cxnLst/>
            <a:rect l="l" t="t" r="r" b="b"/>
            <a:pathLst>
              <a:path w="1720215" h="76200">
                <a:moveTo>
                  <a:pt x="1668792" y="38100"/>
                </a:moveTo>
                <a:lnTo>
                  <a:pt x="1643392" y="76200"/>
                </a:lnTo>
                <a:lnTo>
                  <a:pt x="1694192" y="50800"/>
                </a:lnTo>
                <a:lnTo>
                  <a:pt x="1668792" y="50800"/>
                </a:lnTo>
                <a:lnTo>
                  <a:pt x="1668792" y="38100"/>
                </a:lnTo>
                <a:close/>
              </a:path>
              <a:path w="1720215" h="76200">
                <a:moveTo>
                  <a:pt x="1660326" y="25400"/>
                </a:moveTo>
                <a:lnTo>
                  <a:pt x="0" y="25400"/>
                </a:lnTo>
                <a:lnTo>
                  <a:pt x="0" y="50800"/>
                </a:lnTo>
                <a:lnTo>
                  <a:pt x="1660326" y="50800"/>
                </a:lnTo>
                <a:lnTo>
                  <a:pt x="1668792" y="38100"/>
                </a:lnTo>
                <a:lnTo>
                  <a:pt x="1660326" y="25400"/>
                </a:lnTo>
                <a:close/>
              </a:path>
              <a:path w="1720215" h="76200">
                <a:moveTo>
                  <a:pt x="1694192" y="25400"/>
                </a:moveTo>
                <a:lnTo>
                  <a:pt x="1668792" y="25400"/>
                </a:lnTo>
                <a:lnTo>
                  <a:pt x="1668792" y="50800"/>
                </a:lnTo>
                <a:lnTo>
                  <a:pt x="1694192" y="50800"/>
                </a:lnTo>
                <a:lnTo>
                  <a:pt x="1719592" y="38100"/>
                </a:lnTo>
                <a:lnTo>
                  <a:pt x="1694192" y="25400"/>
                </a:lnTo>
                <a:close/>
              </a:path>
              <a:path w="1720215" h="76200">
                <a:moveTo>
                  <a:pt x="1643392" y="0"/>
                </a:moveTo>
                <a:lnTo>
                  <a:pt x="1668792" y="38100"/>
                </a:lnTo>
                <a:lnTo>
                  <a:pt x="1668792" y="25400"/>
                </a:lnTo>
                <a:lnTo>
                  <a:pt x="1694192" y="25400"/>
                </a:lnTo>
                <a:lnTo>
                  <a:pt x="1643392" y="0"/>
                </a:lnTo>
                <a:close/>
              </a:path>
            </a:pathLst>
          </a:custGeom>
          <a:solidFill>
            <a:srgbClr val="000000"/>
          </a:solidFill>
        </p:spPr>
        <p:txBody>
          <a:bodyPr wrap="square" lIns="0" tIns="0" rIns="0" bIns="0" rtlCol="0"/>
          <a:lstStyle/>
          <a:p>
            <a:endParaRPr sz="1266"/>
          </a:p>
        </p:txBody>
      </p:sp>
      <p:pic>
        <p:nvPicPr>
          <p:cNvPr id="24" name="object 24"/>
          <p:cNvPicPr/>
          <p:nvPr/>
        </p:nvPicPr>
        <p:blipFill>
          <a:blip r:embed="rId11" cstate="print"/>
          <a:stretch>
            <a:fillRect/>
          </a:stretch>
        </p:blipFill>
        <p:spPr>
          <a:xfrm>
            <a:off x="6378878" y="3477139"/>
            <a:ext cx="142873" cy="15180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8885" y="1621382"/>
            <a:ext cx="1104156" cy="53578"/>
          </a:xfrm>
          <a:custGeom>
            <a:avLst/>
            <a:gdLst/>
            <a:ahLst/>
            <a:cxnLst/>
            <a:rect l="l" t="t" r="r" b="b"/>
            <a:pathLst>
              <a:path w="1570354" h="76200">
                <a:moveTo>
                  <a:pt x="1519516" y="38100"/>
                </a:moveTo>
                <a:lnTo>
                  <a:pt x="1494116" y="76200"/>
                </a:lnTo>
                <a:lnTo>
                  <a:pt x="1544916" y="50800"/>
                </a:lnTo>
                <a:lnTo>
                  <a:pt x="1519516" y="50800"/>
                </a:lnTo>
                <a:lnTo>
                  <a:pt x="1519516" y="38100"/>
                </a:lnTo>
                <a:close/>
              </a:path>
              <a:path w="1570354" h="76200">
                <a:moveTo>
                  <a:pt x="1511050" y="25400"/>
                </a:moveTo>
                <a:lnTo>
                  <a:pt x="0" y="25400"/>
                </a:lnTo>
                <a:lnTo>
                  <a:pt x="0" y="50800"/>
                </a:lnTo>
                <a:lnTo>
                  <a:pt x="1511050" y="50800"/>
                </a:lnTo>
                <a:lnTo>
                  <a:pt x="1519516" y="38100"/>
                </a:lnTo>
                <a:lnTo>
                  <a:pt x="1511050" y="25400"/>
                </a:lnTo>
                <a:close/>
              </a:path>
              <a:path w="1570354" h="76200">
                <a:moveTo>
                  <a:pt x="1544916" y="25400"/>
                </a:moveTo>
                <a:lnTo>
                  <a:pt x="1519516" y="25400"/>
                </a:lnTo>
                <a:lnTo>
                  <a:pt x="1519516" y="50800"/>
                </a:lnTo>
                <a:lnTo>
                  <a:pt x="1544916" y="50800"/>
                </a:lnTo>
                <a:lnTo>
                  <a:pt x="1570316" y="38100"/>
                </a:lnTo>
                <a:lnTo>
                  <a:pt x="1544916" y="25400"/>
                </a:lnTo>
                <a:close/>
              </a:path>
              <a:path w="1570354" h="76200">
                <a:moveTo>
                  <a:pt x="1494116" y="0"/>
                </a:moveTo>
                <a:lnTo>
                  <a:pt x="1519516" y="38100"/>
                </a:lnTo>
                <a:lnTo>
                  <a:pt x="1519516" y="25400"/>
                </a:lnTo>
                <a:lnTo>
                  <a:pt x="1544916" y="25400"/>
                </a:lnTo>
                <a:lnTo>
                  <a:pt x="1494116" y="0"/>
                </a:lnTo>
                <a:close/>
              </a:path>
            </a:pathLst>
          </a:custGeom>
          <a:solidFill>
            <a:srgbClr val="000000"/>
          </a:solidFill>
        </p:spPr>
        <p:txBody>
          <a:bodyPr wrap="square" lIns="0" tIns="0" rIns="0" bIns="0" rtlCol="0"/>
          <a:lstStyle/>
          <a:p>
            <a:endParaRPr sz="1266"/>
          </a:p>
        </p:txBody>
      </p:sp>
      <p:pic>
        <p:nvPicPr>
          <p:cNvPr id="3" name="object 3"/>
          <p:cNvPicPr/>
          <p:nvPr/>
        </p:nvPicPr>
        <p:blipFill>
          <a:blip r:embed="rId2" cstate="print"/>
          <a:stretch>
            <a:fillRect/>
          </a:stretch>
        </p:blipFill>
        <p:spPr>
          <a:xfrm>
            <a:off x="949234" y="1572269"/>
            <a:ext cx="169661" cy="151803"/>
          </a:xfrm>
          <a:prstGeom prst="rect">
            <a:avLst/>
          </a:prstGeom>
        </p:spPr>
      </p:pic>
      <p:sp>
        <p:nvSpPr>
          <p:cNvPr id="4" name="object 4"/>
          <p:cNvSpPr/>
          <p:nvPr/>
        </p:nvSpPr>
        <p:spPr>
          <a:xfrm>
            <a:off x="2432889" y="1196225"/>
            <a:ext cx="903684" cy="903684"/>
          </a:xfrm>
          <a:custGeom>
            <a:avLst/>
            <a:gdLst/>
            <a:ahLst/>
            <a:cxnLst/>
            <a:rect l="l" t="t" r="r" b="b"/>
            <a:pathLst>
              <a:path w="1285239"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grpSp>
        <p:nvGrpSpPr>
          <p:cNvPr id="5" name="object 5"/>
          <p:cNvGrpSpPr/>
          <p:nvPr/>
        </p:nvGrpSpPr>
        <p:grpSpPr>
          <a:xfrm>
            <a:off x="1540736" y="1357961"/>
            <a:ext cx="580430" cy="580430"/>
            <a:chOff x="2191269" y="1931322"/>
            <a:chExt cx="825500" cy="825500"/>
          </a:xfrm>
        </p:grpSpPr>
        <p:sp>
          <p:nvSpPr>
            <p:cNvPr id="6" name="object 6"/>
            <p:cNvSpPr/>
            <p:nvPr/>
          </p:nvSpPr>
          <p:spPr>
            <a:xfrm>
              <a:off x="2203963" y="1944015"/>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7" name="object 7"/>
            <p:cNvSpPr/>
            <p:nvPr/>
          </p:nvSpPr>
          <p:spPr>
            <a:xfrm>
              <a:off x="2203963" y="1944015"/>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8" name="object 8"/>
            <p:cNvPicPr/>
            <p:nvPr/>
          </p:nvPicPr>
          <p:blipFill>
            <a:blip r:embed="rId3" cstate="print"/>
            <a:stretch>
              <a:fillRect/>
            </a:stretch>
          </p:blipFill>
          <p:spPr>
            <a:xfrm>
              <a:off x="2369063" y="2204366"/>
              <a:ext cx="469894" cy="279398"/>
            </a:xfrm>
            <a:prstGeom prst="rect">
              <a:avLst/>
            </a:prstGeom>
          </p:spPr>
        </p:pic>
      </p:grpSp>
      <p:sp>
        <p:nvSpPr>
          <p:cNvPr id="9" name="object 9"/>
          <p:cNvSpPr/>
          <p:nvPr/>
        </p:nvSpPr>
        <p:spPr>
          <a:xfrm>
            <a:off x="2884836" y="1349875"/>
            <a:ext cx="0" cy="580430"/>
          </a:xfrm>
          <a:custGeom>
            <a:avLst/>
            <a:gdLst/>
            <a:ahLst/>
            <a:cxnLst/>
            <a:rect l="l" t="t" r="r" b="b"/>
            <a:pathLst>
              <a:path h="825500">
                <a:moveTo>
                  <a:pt x="0" y="825081"/>
                </a:moveTo>
                <a:lnTo>
                  <a:pt x="0" y="0"/>
                </a:lnTo>
              </a:path>
            </a:pathLst>
          </a:custGeom>
          <a:ln w="25387">
            <a:solidFill>
              <a:srgbClr val="000000"/>
            </a:solidFill>
          </a:ln>
        </p:spPr>
        <p:txBody>
          <a:bodyPr wrap="square" lIns="0" tIns="0" rIns="0" bIns="0" rtlCol="0"/>
          <a:lstStyle/>
          <a:p>
            <a:endParaRPr sz="1266"/>
          </a:p>
        </p:txBody>
      </p:sp>
      <p:pic>
        <p:nvPicPr>
          <p:cNvPr id="10" name="object 10"/>
          <p:cNvPicPr/>
          <p:nvPr/>
        </p:nvPicPr>
        <p:blipFill>
          <a:blip r:embed="rId4" cstate="print"/>
          <a:stretch>
            <a:fillRect/>
          </a:stretch>
        </p:blipFill>
        <p:spPr>
          <a:xfrm>
            <a:off x="2532933" y="1549944"/>
            <a:ext cx="267889" cy="196452"/>
          </a:xfrm>
          <a:prstGeom prst="rect">
            <a:avLst/>
          </a:prstGeom>
        </p:spPr>
      </p:pic>
      <p:pic>
        <p:nvPicPr>
          <p:cNvPr id="11" name="object 11"/>
          <p:cNvPicPr/>
          <p:nvPr/>
        </p:nvPicPr>
        <p:blipFill>
          <a:blip r:embed="rId5" cstate="print"/>
          <a:stretch>
            <a:fillRect/>
          </a:stretch>
        </p:blipFill>
        <p:spPr>
          <a:xfrm>
            <a:off x="2960812" y="1487990"/>
            <a:ext cx="258956" cy="303609"/>
          </a:xfrm>
          <a:prstGeom prst="rect">
            <a:avLst/>
          </a:prstGeom>
        </p:spPr>
      </p:pic>
      <p:grpSp>
        <p:nvGrpSpPr>
          <p:cNvPr id="12" name="object 12"/>
          <p:cNvGrpSpPr/>
          <p:nvPr/>
        </p:nvGrpSpPr>
        <p:grpSpPr>
          <a:xfrm>
            <a:off x="3372521" y="1169439"/>
            <a:ext cx="2171700" cy="921544"/>
            <a:chOff x="4796475" y="1663203"/>
            <a:chExt cx="3088640" cy="1310640"/>
          </a:xfrm>
        </p:grpSpPr>
        <p:sp>
          <p:nvSpPr>
            <p:cNvPr id="13" name="object 13"/>
            <p:cNvSpPr/>
            <p:nvPr/>
          </p:nvSpPr>
          <p:spPr>
            <a:xfrm>
              <a:off x="4796475" y="2317879"/>
              <a:ext cx="1740535" cy="76200"/>
            </a:xfrm>
            <a:custGeom>
              <a:avLst/>
              <a:gdLst/>
              <a:ahLst/>
              <a:cxnLst/>
              <a:rect l="l" t="t" r="r" b="b"/>
              <a:pathLst>
                <a:path w="1740534" h="76200">
                  <a:moveTo>
                    <a:pt x="1689239" y="38100"/>
                  </a:moveTo>
                  <a:lnTo>
                    <a:pt x="1663839" y="76200"/>
                  </a:lnTo>
                  <a:lnTo>
                    <a:pt x="1714639" y="50800"/>
                  </a:lnTo>
                  <a:lnTo>
                    <a:pt x="1689239" y="50800"/>
                  </a:lnTo>
                  <a:lnTo>
                    <a:pt x="1689239" y="38100"/>
                  </a:lnTo>
                  <a:close/>
                </a:path>
                <a:path w="1740534" h="76200">
                  <a:moveTo>
                    <a:pt x="1680773" y="25400"/>
                  </a:moveTo>
                  <a:lnTo>
                    <a:pt x="0" y="25400"/>
                  </a:lnTo>
                  <a:lnTo>
                    <a:pt x="0" y="50800"/>
                  </a:lnTo>
                  <a:lnTo>
                    <a:pt x="1680773" y="50800"/>
                  </a:lnTo>
                  <a:lnTo>
                    <a:pt x="1689239" y="38100"/>
                  </a:lnTo>
                  <a:lnTo>
                    <a:pt x="1680773" y="25400"/>
                  </a:lnTo>
                  <a:close/>
                </a:path>
                <a:path w="1740534" h="76200">
                  <a:moveTo>
                    <a:pt x="1714639" y="25400"/>
                  </a:moveTo>
                  <a:lnTo>
                    <a:pt x="1689239" y="25400"/>
                  </a:lnTo>
                  <a:lnTo>
                    <a:pt x="1689239" y="50800"/>
                  </a:lnTo>
                  <a:lnTo>
                    <a:pt x="1714639" y="50800"/>
                  </a:lnTo>
                  <a:lnTo>
                    <a:pt x="1740039" y="38100"/>
                  </a:lnTo>
                  <a:lnTo>
                    <a:pt x="1714639" y="25400"/>
                  </a:lnTo>
                  <a:close/>
                </a:path>
                <a:path w="1740534"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14" name="object 14"/>
            <p:cNvSpPr/>
            <p:nvPr/>
          </p:nvSpPr>
          <p:spPr>
            <a:xfrm>
              <a:off x="5214903" y="1955929"/>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15" name="object 15"/>
            <p:cNvSpPr/>
            <p:nvPr/>
          </p:nvSpPr>
          <p:spPr>
            <a:xfrm>
              <a:off x="5214903" y="1955929"/>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16" name="object 16"/>
            <p:cNvPicPr/>
            <p:nvPr/>
          </p:nvPicPr>
          <p:blipFill>
            <a:blip r:embed="rId6" cstate="print"/>
            <a:stretch>
              <a:fillRect/>
            </a:stretch>
          </p:blipFill>
          <p:spPr>
            <a:xfrm>
              <a:off x="5373653" y="2228192"/>
              <a:ext cx="482596" cy="279397"/>
            </a:xfrm>
            <a:prstGeom prst="rect">
              <a:avLst/>
            </a:prstGeom>
          </p:spPr>
        </p:pic>
        <p:sp>
          <p:nvSpPr>
            <p:cNvPr id="17" name="object 17"/>
            <p:cNvSpPr/>
            <p:nvPr/>
          </p:nvSpPr>
          <p:spPr>
            <a:xfrm>
              <a:off x="6587341" y="1675897"/>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18" name="object 18"/>
            <p:cNvSpPr/>
            <p:nvPr/>
          </p:nvSpPr>
          <p:spPr>
            <a:xfrm>
              <a:off x="7230110" y="1906336"/>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grpSp>
      <p:sp>
        <p:nvSpPr>
          <p:cNvPr id="19" name="object 19"/>
          <p:cNvSpPr/>
          <p:nvPr/>
        </p:nvSpPr>
        <p:spPr>
          <a:xfrm>
            <a:off x="7652358" y="1613005"/>
            <a:ext cx="448717" cy="53578"/>
          </a:xfrm>
          <a:custGeom>
            <a:avLst/>
            <a:gdLst/>
            <a:ahLst/>
            <a:cxnLst/>
            <a:rect l="l" t="t" r="r" b="b"/>
            <a:pathLst>
              <a:path w="638175" h="76200">
                <a:moveTo>
                  <a:pt x="587121" y="38100"/>
                </a:moveTo>
                <a:lnTo>
                  <a:pt x="561721" y="76200"/>
                </a:lnTo>
                <a:lnTo>
                  <a:pt x="612521" y="50800"/>
                </a:lnTo>
                <a:lnTo>
                  <a:pt x="587121" y="50800"/>
                </a:lnTo>
                <a:lnTo>
                  <a:pt x="587121" y="38100"/>
                </a:lnTo>
                <a:close/>
              </a:path>
              <a:path w="638175" h="76200">
                <a:moveTo>
                  <a:pt x="578654" y="25400"/>
                </a:moveTo>
                <a:lnTo>
                  <a:pt x="0" y="25400"/>
                </a:lnTo>
                <a:lnTo>
                  <a:pt x="0" y="50800"/>
                </a:lnTo>
                <a:lnTo>
                  <a:pt x="578654" y="50800"/>
                </a:lnTo>
                <a:lnTo>
                  <a:pt x="587121" y="38100"/>
                </a:lnTo>
                <a:lnTo>
                  <a:pt x="578654" y="25400"/>
                </a:lnTo>
                <a:close/>
              </a:path>
              <a:path w="638175" h="76200">
                <a:moveTo>
                  <a:pt x="612521" y="25400"/>
                </a:moveTo>
                <a:lnTo>
                  <a:pt x="587121" y="25400"/>
                </a:lnTo>
                <a:lnTo>
                  <a:pt x="587121" y="50800"/>
                </a:lnTo>
                <a:lnTo>
                  <a:pt x="612521" y="50800"/>
                </a:lnTo>
                <a:lnTo>
                  <a:pt x="637921" y="38100"/>
                </a:lnTo>
                <a:lnTo>
                  <a:pt x="612521" y="25400"/>
                </a:lnTo>
                <a:close/>
              </a:path>
              <a:path w="638175" h="76200">
                <a:moveTo>
                  <a:pt x="561721" y="0"/>
                </a:moveTo>
                <a:lnTo>
                  <a:pt x="587121" y="38100"/>
                </a:lnTo>
                <a:lnTo>
                  <a:pt x="587121" y="25400"/>
                </a:lnTo>
                <a:lnTo>
                  <a:pt x="612521" y="25400"/>
                </a:lnTo>
                <a:lnTo>
                  <a:pt x="561721" y="0"/>
                </a:lnTo>
                <a:close/>
              </a:path>
            </a:pathLst>
          </a:custGeom>
          <a:solidFill>
            <a:srgbClr val="000000"/>
          </a:solidFill>
        </p:spPr>
        <p:txBody>
          <a:bodyPr wrap="square" lIns="0" tIns="0" rIns="0" bIns="0" rtlCol="0"/>
          <a:lstStyle/>
          <a:p>
            <a:endParaRPr sz="1266"/>
          </a:p>
        </p:txBody>
      </p:sp>
      <p:pic>
        <p:nvPicPr>
          <p:cNvPr id="20" name="object 20"/>
          <p:cNvPicPr/>
          <p:nvPr/>
        </p:nvPicPr>
        <p:blipFill>
          <a:blip r:embed="rId7" cstate="print"/>
          <a:stretch>
            <a:fillRect/>
          </a:stretch>
        </p:blipFill>
        <p:spPr>
          <a:xfrm>
            <a:off x="8244104" y="1560010"/>
            <a:ext cx="160732" cy="214310"/>
          </a:xfrm>
          <a:prstGeom prst="rect">
            <a:avLst/>
          </a:prstGeom>
        </p:spPr>
      </p:pic>
      <p:pic>
        <p:nvPicPr>
          <p:cNvPr id="21" name="object 21"/>
          <p:cNvPicPr/>
          <p:nvPr/>
        </p:nvPicPr>
        <p:blipFill>
          <a:blip r:embed="rId8" cstate="print"/>
          <a:stretch>
            <a:fillRect/>
          </a:stretch>
        </p:blipFill>
        <p:spPr>
          <a:xfrm>
            <a:off x="5184076" y="1486883"/>
            <a:ext cx="258960" cy="303608"/>
          </a:xfrm>
          <a:prstGeom prst="rect">
            <a:avLst/>
          </a:prstGeom>
        </p:spPr>
      </p:pic>
      <p:sp>
        <p:nvSpPr>
          <p:cNvPr id="22" name="object 22"/>
          <p:cNvSpPr txBox="1"/>
          <p:nvPr/>
        </p:nvSpPr>
        <p:spPr>
          <a:xfrm>
            <a:off x="2612480" y="2187774"/>
            <a:ext cx="544711" cy="405009"/>
          </a:xfrm>
          <a:prstGeom prst="rect">
            <a:avLst/>
          </a:prstGeom>
        </p:spPr>
        <p:txBody>
          <a:bodyPr vert="horz" wrap="square" lIns="0" tIns="20092" rIns="0" bIns="0" rtlCol="0">
            <a:spAutoFit/>
          </a:bodyPr>
          <a:lstStyle/>
          <a:p>
            <a:pPr marL="17859" marR="3572" indent="-9376">
              <a:lnSpc>
                <a:spcPts val="1469"/>
              </a:lnSpc>
              <a:spcBef>
                <a:spcPts val="158"/>
              </a:spcBef>
            </a:pPr>
            <a:r>
              <a:rPr sz="1266" spc="-7" dirty="0">
                <a:solidFill>
                  <a:srgbClr val="00882B"/>
                </a:solidFill>
                <a:latin typeface="Calibri" panose="020F0502020204030204" pitchFamily="34" charset="0"/>
                <a:cs typeface="Calibri" panose="020F0502020204030204" pitchFamily="34" charset="0"/>
              </a:rPr>
              <a:t>hidden </a:t>
            </a:r>
            <a:r>
              <a:rPr sz="1266" dirty="0">
                <a:solidFill>
                  <a:srgbClr val="00882B"/>
                </a:solidFill>
                <a:latin typeface="Calibri" panose="020F0502020204030204" pitchFamily="34" charset="0"/>
                <a:cs typeface="Calibri" panose="020F0502020204030204" pitchFamily="34" charset="0"/>
              </a:rPr>
              <a:t>layer </a:t>
            </a:r>
            <a:r>
              <a:rPr sz="1266" spc="-35" dirty="0">
                <a:solidFill>
                  <a:srgbClr val="00882B"/>
                </a:solidFill>
                <a:latin typeface="Calibri" panose="020F0502020204030204" pitchFamily="34" charset="0"/>
                <a:cs typeface="Calibri" panose="020F0502020204030204" pitchFamily="34" charset="0"/>
              </a:rPr>
              <a:t>2</a:t>
            </a:r>
            <a:endParaRPr sz="1266" dirty="0">
              <a:latin typeface="Calibri" panose="020F0502020204030204" pitchFamily="34" charset="0"/>
              <a:cs typeface="Calibri" panose="020F0502020204030204" pitchFamily="34" charset="0"/>
            </a:endParaRPr>
          </a:p>
        </p:txBody>
      </p:sp>
      <p:sp>
        <p:nvSpPr>
          <p:cNvPr id="23" name="object 23"/>
          <p:cNvSpPr txBox="1"/>
          <p:nvPr/>
        </p:nvSpPr>
        <p:spPr>
          <a:xfrm>
            <a:off x="4811326" y="2187774"/>
            <a:ext cx="544711" cy="405009"/>
          </a:xfrm>
          <a:prstGeom prst="rect">
            <a:avLst/>
          </a:prstGeom>
        </p:spPr>
        <p:txBody>
          <a:bodyPr vert="horz" wrap="square" lIns="0" tIns="20092" rIns="0" bIns="0" rtlCol="0">
            <a:spAutoFit/>
          </a:bodyPr>
          <a:lstStyle/>
          <a:p>
            <a:pPr marL="17859" marR="3572" indent="-9376">
              <a:lnSpc>
                <a:spcPts val="1469"/>
              </a:lnSpc>
              <a:spcBef>
                <a:spcPts val="158"/>
              </a:spcBef>
            </a:pPr>
            <a:r>
              <a:rPr sz="1266" spc="-7" dirty="0">
                <a:solidFill>
                  <a:srgbClr val="00882B"/>
                </a:solidFill>
                <a:latin typeface="Calibri" panose="020F0502020204030204" pitchFamily="34" charset="0"/>
                <a:cs typeface="Calibri" panose="020F0502020204030204" pitchFamily="34" charset="0"/>
              </a:rPr>
              <a:t>hidden </a:t>
            </a:r>
            <a:r>
              <a:rPr sz="1266" dirty="0">
                <a:solidFill>
                  <a:srgbClr val="00882B"/>
                </a:solidFill>
                <a:latin typeface="Calibri" panose="020F0502020204030204" pitchFamily="34" charset="0"/>
                <a:cs typeface="Calibri" panose="020F0502020204030204" pitchFamily="34" charset="0"/>
              </a:rPr>
              <a:t>layer </a:t>
            </a:r>
            <a:r>
              <a:rPr sz="1266" spc="-35" dirty="0">
                <a:solidFill>
                  <a:srgbClr val="00882B"/>
                </a:solidFill>
                <a:latin typeface="Calibri" panose="020F0502020204030204" pitchFamily="34" charset="0"/>
                <a:cs typeface="Calibri" panose="020F0502020204030204" pitchFamily="34" charset="0"/>
              </a:rPr>
              <a:t>3</a:t>
            </a:r>
            <a:endParaRPr sz="1266" dirty="0">
              <a:latin typeface="Calibri" panose="020F0502020204030204" pitchFamily="34" charset="0"/>
              <a:cs typeface="Calibri" panose="020F0502020204030204" pitchFamily="34" charset="0"/>
            </a:endParaRPr>
          </a:p>
        </p:txBody>
      </p:sp>
      <p:grpSp>
        <p:nvGrpSpPr>
          <p:cNvPr id="24" name="object 24"/>
          <p:cNvGrpSpPr/>
          <p:nvPr/>
        </p:nvGrpSpPr>
        <p:grpSpPr>
          <a:xfrm>
            <a:off x="5534512" y="1169439"/>
            <a:ext cx="2171700" cy="921544"/>
            <a:chOff x="7871306" y="1663203"/>
            <a:chExt cx="3088640" cy="1310640"/>
          </a:xfrm>
        </p:grpSpPr>
        <p:sp>
          <p:nvSpPr>
            <p:cNvPr id="25" name="object 25"/>
            <p:cNvSpPr/>
            <p:nvPr/>
          </p:nvSpPr>
          <p:spPr>
            <a:xfrm>
              <a:off x="7871306" y="2317879"/>
              <a:ext cx="1740535" cy="76200"/>
            </a:xfrm>
            <a:custGeom>
              <a:avLst/>
              <a:gdLst/>
              <a:ahLst/>
              <a:cxnLst/>
              <a:rect l="l" t="t" r="r" b="b"/>
              <a:pathLst>
                <a:path w="1740534" h="76200">
                  <a:moveTo>
                    <a:pt x="1689239" y="38100"/>
                  </a:moveTo>
                  <a:lnTo>
                    <a:pt x="1663839" y="76200"/>
                  </a:lnTo>
                  <a:lnTo>
                    <a:pt x="1714639" y="50800"/>
                  </a:lnTo>
                  <a:lnTo>
                    <a:pt x="1689239" y="50800"/>
                  </a:lnTo>
                  <a:lnTo>
                    <a:pt x="1689239" y="38100"/>
                  </a:lnTo>
                  <a:close/>
                </a:path>
                <a:path w="1740534" h="76200">
                  <a:moveTo>
                    <a:pt x="1680773" y="25400"/>
                  </a:moveTo>
                  <a:lnTo>
                    <a:pt x="0" y="25400"/>
                  </a:lnTo>
                  <a:lnTo>
                    <a:pt x="0" y="50800"/>
                  </a:lnTo>
                  <a:lnTo>
                    <a:pt x="1680773" y="50800"/>
                  </a:lnTo>
                  <a:lnTo>
                    <a:pt x="1689239" y="38100"/>
                  </a:lnTo>
                  <a:lnTo>
                    <a:pt x="1680773" y="25400"/>
                  </a:lnTo>
                  <a:close/>
                </a:path>
                <a:path w="1740534" h="76200">
                  <a:moveTo>
                    <a:pt x="1714639" y="25400"/>
                  </a:moveTo>
                  <a:lnTo>
                    <a:pt x="1689239" y="25400"/>
                  </a:lnTo>
                  <a:lnTo>
                    <a:pt x="1689239" y="50800"/>
                  </a:lnTo>
                  <a:lnTo>
                    <a:pt x="1714639" y="50800"/>
                  </a:lnTo>
                  <a:lnTo>
                    <a:pt x="1740039" y="38100"/>
                  </a:lnTo>
                  <a:lnTo>
                    <a:pt x="1714639" y="25400"/>
                  </a:lnTo>
                  <a:close/>
                </a:path>
                <a:path w="1740534"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26" name="object 26"/>
            <p:cNvSpPr/>
            <p:nvPr/>
          </p:nvSpPr>
          <p:spPr>
            <a:xfrm>
              <a:off x="8289733" y="1955929"/>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27" name="object 27"/>
            <p:cNvSpPr/>
            <p:nvPr/>
          </p:nvSpPr>
          <p:spPr>
            <a:xfrm>
              <a:off x="8289733" y="1955929"/>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sp>
          <p:nvSpPr>
            <p:cNvPr id="28" name="object 28"/>
            <p:cNvSpPr/>
            <p:nvPr/>
          </p:nvSpPr>
          <p:spPr>
            <a:xfrm>
              <a:off x="9662171" y="1675894"/>
              <a:ext cx="1285875" cy="1285875"/>
            </a:xfrm>
            <a:custGeom>
              <a:avLst/>
              <a:gdLst/>
              <a:ahLst/>
              <a:cxnLst/>
              <a:rect l="l" t="t" r="r" b="b"/>
              <a:pathLst>
                <a:path w="1285875" h="1285875">
                  <a:moveTo>
                    <a:pt x="642772" y="0"/>
                  </a:moveTo>
                  <a:lnTo>
                    <a:pt x="594801" y="1763"/>
                  </a:lnTo>
                  <a:lnTo>
                    <a:pt x="547788" y="6969"/>
                  </a:lnTo>
                  <a:lnTo>
                    <a:pt x="501857" y="15494"/>
                  </a:lnTo>
                  <a:lnTo>
                    <a:pt x="457132" y="27214"/>
                  </a:lnTo>
                  <a:lnTo>
                    <a:pt x="413737" y="42004"/>
                  </a:lnTo>
                  <a:lnTo>
                    <a:pt x="371797" y="59741"/>
                  </a:lnTo>
                  <a:lnTo>
                    <a:pt x="331435" y="80299"/>
                  </a:lnTo>
                  <a:lnTo>
                    <a:pt x="292777" y="103555"/>
                  </a:lnTo>
                  <a:lnTo>
                    <a:pt x="255946" y="129384"/>
                  </a:lnTo>
                  <a:lnTo>
                    <a:pt x="221067" y="157662"/>
                  </a:lnTo>
                  <a:lnTo>
                    <a:pt x="188264" y="188264"/>
                  </a:lnTo>
                  <a:lnTo>
                    <a:pt x="157662" y="221067"/>
                  </a:lnTo>
                  <a:lnTo>
                    <a:pt x="129384" y="255946"/>
                  </a:lnTo>
                  <a:lnTo>
                    <a:pt x="103555" y="292777"/>
                  </a:lnTo>
                  <a:lnTo>
                    <a:pt x="80299" y="331435"/>
                  </a:lnTo>
                  <a:lnTo>
                    <a:pt x="59741" y="371797"/>
                  </a:lnTo>
                  <a:lnTo>
                    <a:pt x="42004" y="413737"/>
                  </a:lnTo>
                  <a:lnTo>
                    <a:pt x="27214" y="457132"/>
                  </a:lnTo>
                  <a:lnTo>
                    <a:pt x="15494" y="501857"/>
                  </a:lnTo>
                  <a:lnTo>
                    <a:pt x="6969" y="547788"/>
                  </a:lnTo>
                  <a:lnTo>
                    <a:pt x="1763" y="594801"/>
                  </a:lnTo>
                  <a:lnTo>
                    <a:pt x="0" y="642772"/>
                  </a:lnTo>
                  <a:lnTo>
                    <a:pt x="1763" y="690742"/>
                  </a:lnTo>
                  <a:lnTo>
                    <a:pt x="6969" y="737755"/>
                  </a:lnTo>
                  <a:lnTo>
                    <a:pt x="15494" y="783687"/>
                  </a:lnTo>
                  <a:lnTo>
                    <a:pt x="27214" y="828412"/>
                  </a:lnTo>
                  <a:lnTo>
                    <a:pt x="42004" y="871807"/>
                  </a:lnTo>
                  <a:lnTo>
                    <a:pt x="59741" y="913747"/>
                  </a:lnTo>
                  <a:lnTo>
                    <a:pt x="80299" y="954109"/>
                  </a:lnTo>
                  <a:lnTo>
                    <a:pt x="103555" y="992767"/>
                  </a:lnTo>
                  <a:lnTo>
                    <a:pt x="129384" y="1029598"/>
                  </a:lnTo>
                  <a:lnTo>
                    <a:pt x="157662" y="1064477"/>
                  </a:lnTo>
                  <a:lnTo>
                    <a:pt x="188264" y="1097279"/>
                  </a:lnTo>
                  <a:lnTo>
                    <a:pt x="221067" y="1127882"/>
                  </a:lnTo>
                  <a:lnTo>
                    <a:pt x="255946" y="1156160"/>
                  </a:lnTo>
                  <a:lnTo>
                    <a:pt x="292777" y="1181989"/>
                  </a:lnTo>
                  <a:lnTo>
                    <a:pt x="331435" y="1205245"/>
                  </a:lnTo>
                  <a:lnTo>
                    <a:pt x="371797" y="1225803"/>
                  </a:lnTo>
                  <a:lnTo>
                    <a:pt x="413737" y="1243539"/>
                  </a:lnTo>
                  <a:lnTo>
                    <a:pt x="457132" y="1258330"/>
                  </a:lnTo>
                  <a:lnTo>
                    <a:pt x="501857" y="1270050"/>
                  </a:lnTo>
                  <a:lnTo>
                    <a:pt x="547788" y="1278575"/>
                  </a:lnTo>
                  <a:lnTo>
                    <a:pt x="594801" y="1283781"/>
                  </a:lnTo>
                  <a:lnTo>
                    <a:pt x="642772" y="1285544"/>
                  </a:lnTo>
                  <a:lnTo>
                    <a:pt x="690742" y="1283781"/>
                  </a:lnTo>
                  <a:lnTo>
                    <a:pt x="737755" y="1278575"/>
                  </a:lnTo>
                  <a:lnTo>
                    <a:pt x="783687" y="1270050"/>
                  </a:lnTo>
                  <a:lnTo>
                    <a:pt x="828412" y="1258330"/>
                  </a:lnTo>
                  <a:lnTo>
                    <a:pt x="871807" y="1243539"/>
                  </a:lnTo>
                  <a:lnTo>
                    <a:pt x="913747" y="1225803"/>
                  </a:lnTo>
                  <a:lnTo>
                    <a:pt x="954109" y="1205245"/>
                  </a:lnTo>
                  <a:lnTo>
                    <a:pt x="992767" y="1181989"/>
                  </a:lnTo>
                  <a:lnTo>
                    <a:pt x="1029598" y="1156160"/>
                  </a:lnTo>
                  <a:lnTo>
                    <a:pt x="1064477" y="1127882"/>
                  </a:lnTo>
                  <a:lnTo>
                    <a:pt x="1097280" y="1097279"/>
                  </a:lnTo>
                  <a:lnTo>
                    <a:pt x="1127882" y="1064477"/>
                  </a:lnTo>
                  <a:lnTo>
                    <a:pt x="1156160" y="1029598"/>
                  </a:lnTo>
                  <a:lnTo>
                    <a:pt x="1181989" y="992767"/>
                  </a:lnTo>
                  <a:lnTo>
                    <a:pt x="1205245" y="954109"/>
                  </a:lnTo>
                  <a:lnTo>
                    <a:pt x="1225803" y="913747"/>
                  </a:lnTo>
                  <a:lnTo>
                    <a:pt x="1243539" y="871807"/>
                  </a:lnTo>
                  <a:lnTo>
                    <a:pt x="1258330" y="828412"/>
                  </a:lnTo>
                  <a:lnTo>
                    <a:pt x="1270050" y="783687"/>
                  </a:lnTo>
                  <a:lnTo>
                    <a:pt x="1278575" y="737755"/>
                  </a:lnTo>
                  <a:lnTo>
                    <a:pt x="1283781" y="690742"/>
                  </a:lnTo>
                  <a:lnTo>
                    <a:pt x="1285544" y="642772"/>
                  </a:lnTo>
                  <a:lnTo>
                    <a:pt x="1283781" y="594801"/>
                  </a:lnTo>
                  <a:lnTo>
                    <a:pt x="1278575" y="547788"/>
                  </a:lnTo>
                  <a:lnTo>
                    <a:pt x="1270050" y="501857"/>
                  </a:lnTo>
                  <a:lnTo>
                    <a:pt x="1258330" y="457132"/>
                  </a:lnTo>
                  <a:lnTo>
                    <a:pt x="1243539" y="413737"/>
                  </a:lnTo>
                  <a:lnTo>
                    <a:pt x="1225803" y="371797"/>
                  </a:lnTo>
                  <a:lnTo>
                    <a:pt x="1205245" y="331435"/>
                  </a:lnTo>
                  <a:lnTo>
                    <a:pt x="1181989" y="292777"/>
                  </a:lnTo>
                  <a:lnTo>
                    <a:pt x="1156160" y="255946"/>
                  </a:lnTo>
                  <a:lnTo>
                    <a:pt x="1127882" y="221067"/>
                  </a:lnTo>
                  <a:lnTo>
                    <a:pt x="1097280" y="188264"/>
                  </a:lnTo>
                  <a:lnTo>
                    <a:pt x="1064477" y="157662"/>
                  </a:lnTo>
                  <a:lnTo>
                    <a:pt x="1029598" y="129384"/>
                  </a:lnTo>
                  <a:lnTo>
                    <a:pt x="992767" y="103555"/>
                  </a:lnTo>
                  <a:lnTo>
                    <a:pt x="954109" y="80299"/>
                  </a:lnTo>
                  <a:lnTo>
                    <a:pt x="913747" y="59741"/>
                  </a:lnTo>
                  <a:lnTo>
                    <a:pt x="871807" y="42004"/>
                  </a:lnTo>
                  <a:lnTo>
                    <a:pt x="828412" y="27214"/>
                  </a:lnTo>
                  <a:lnTo>
                    <a:pt x="783687" y="15494"/>
                  </a:lnTo>
                  <a:lnTo>
                    <a:pt x="737755" y="6969"/>
                  </a:lnTo>
                  <a:lnTo>
                    <a:pt x="690742" y="1763"/>
                  </a:lnTo>
                  <a:lnTo>
                    <a:pt x="642772" y="0"/>
                  </a:lnTo>
                  <a:close/>
                </a:path>
              </a:pathLst>
            </a:custGeom>
            <a:solidFill>
              <a:srgbClr val="FFFFFF"/>
            </a:solidFill>
          </p:spPr>
          <p:txBody>
            <a:bodyPr wrap="square" lIns="0" tIns="0" rIns="0" bIns="0" rtlCol="0"/>
            <a:lstStyle/>
            <a:p>
              <a:endParaRPr sz="1266"/>
            </a:p>
          </p:txBody>
        </p:sp>
        <p:sp>
          <p:nvSpPr>
            <p:cNvPr id="29" name="object 29"/>
            <p:cNvSpPr/>
            <p:nvPr/>
          </p:nvSpPr>
          <p:spPr>
            <a:xfrm>
              <a:off x="9662171" y="1675897"/>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30" name="object 30"/>
            <p:cNvSpPr/>
            <p:nvPr/>
          </p:nvSpPr>
          <p:spPr>
            <a:xfrm>
              <a:off x="10304941" y="1906336"/>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pic>
          <p:nvPicPr>
            <p:cNvPr id="31" name="object 31"/>
            <p:cNvPicPr/>
            <p:nvPr/>
          </p:nvPicPr>
          <p:blipFill>
            <a:blip r:embed="rId9" cstate="print"/>
            <a:stretch>
              <a:fillRect/>
            </a:stretch>
          </p:blipFill>
          <p:spPr>
            <a:xfrm>
              <a:off x="9830193" y="2172615"/>
              <a:ext cx="393694" cy="292098"/>
            </a:xfrm>
            <a:prstGeom prst="rect">
              <a:avLst/>
            </a:prstGeom>
          </p:spPr>
        </p:pic>
        <p:pic>
          <p:nvPicPr>
            <p:cNvPr id="32" name="object 32"/>
            <p:cNvPicPr/>
            <p:nvPr/>
          </p:nvPicPr>
          <p:blipFill>
            <a:blip r:embed="rId10" cstate="print"/>
            <a:stretch>
              <a:fillRect/>
            </a:stretch>
          </p:blipFill>
          <p:spPr>
            <a:xfrm>
              <a:off x="8468639" y="2225030"/>
              <a:ext cx="482595" cy="292097"/>
            </a:xfrm>
            <a:prstGeom prst="rect">
              <a:avLst/>
            </a:prstGeom>
          </p:spPr>
        </p:pic>
        <p:pic>
          <p:nvPicPr>
            <p:cNvPr id="33" name="object 33"/>
            <p:cNvPicPr/>
            <p:nvPr/>
          </p:nvPicPr>
          <p:blipFill>
            <a:blip r:embed="rId11" cstate="print"/>
            <a:stretch>
              <a:fillRect/>
            </a:stretch>
          </p:blipFill>
          <p:spPr>
            <a:xfrm>
              <a:off x="10436611" y="2102765"/>
              <a:ext cx="381001" cy="431798"/>
            </a:xfrm>
            <a:prstGeom prst="rect">
              <a:avLst/>
            </a:prstGeom>
          </p:spPr>
        </p:pic>
      </p:grpSp>
      <p:sp>
        <p:nvSpPr>
          <p:cNvPr id="34" name="object 34"/>
          <p:cNvSpPr txBox="1"/>
          <p:nvPr/>
        </p:nvSpPr>
        <p:spPr>
          <a:xfrm>
            <a:off x="6982200" y="2187774"/>
            <a:ext cx="527745" cy="405009"/>
          </a:xfrm>
          <a:prstGeom prst="rect">
            <a:avLst/>
          </a:prstGeom>
        </p:spPr>
        <p:txBody>
          <a:bodyPr vert="horz" wrap="square" lIns="0" tIns="20092" rIns="0" bIns="0" rtlCol="0">
            <a:spAutoFit/>
          </a:bodyPr>
          <a:lstStyle/>
          <a:p>
            <a:pPr marL="8929" marR="3572" indent="4465">
              <a:lnSpc>
                <a:spcPts val="1469"/>
              </a:lnSpc>
              <a:spcBef>
                <a:spcPts val="158"/>
              </a:spcBef>
            </a:pPr>
            <a:r>
              <a:rPr sz="1266" spc="-7" dirty="0">
                <a:solidFill>
                  <a:srgbClr val="00882B"/>
                </a:solidFill>
                <a:latin typeface="Calibri" panose="020F0502020204030204" pitchFamily="34" charset="0"/>
                <a:cs typeface="Calibri" panose="020F0502020204030204" pitchFamily="34" charset="0"/>
              </a:rPr>
              <a:t>output </a:t>
            </a:r>
            <a:r>
              <a:rPr sz="1266" dirty="0">
                <a:solidFill>
                  <a:srgbClr val="00882B"/>
                </a:solidFill>
                <a:latin typeface="Calibri" panose="020F0502020204030204" pitchFamily="34" charset="0"/>
                <a:cs typeface="Calibri" panose="020F0502020204030204" pitchFamily="34" charset="0"/>
              </a:rPr>
              <a:t>layer </a:t>
            </a:r>
            <a:r>
              <a:rPr sz="1266" spc="-35" dirty="0">
                <a:solidFill>
                  <a:srgbClr val="00882B"/>
                </a:solidFill>
                <a:latin typeface="Calibri" panose="020F0502020204030204" pitchFamily="34" charset="0"/>
                <a:cs typeface="Calibri" panose="020F0502020204030204" pitchFamily="34" charset="0"/>
              </a:rPr>
              <a:t>4</a:t>
            </a:r>
            <a:endParaRPr sz="1266" dirty="0">
              <a:latin typeface="Calibri" panose="020F0502020204030204" pitchFamily="34" charset="0"/>
              <a:cs typeface="Calibri" panose="020F0502020204030204" pitchFamily="34" charset="0"/>
            </a:endParaRPr>
          </a:p>
        </p:txBody>
      </p:sp>
      <p:sp>
        <p:nvSpPr>
          <p:cNvPr id="35" name="object 35"/>
          <p:cNvSpPr txBox="1"/>
          <p:nvPr/>
        </p:nvSpPr>
        <p:spPr>
          <a:xfrm>
            <a:off x="1638400" y="1117639"/>
            <a:ext cx="385316" cy="170600"/>
          </a:xfrm>
          <a:prstGeom prst="rect">
            <a:avLst/>
          </a:prstGeom>
        </p:spPr>
        <p:txBody>
          <a:bodyPr vert="horz" wrap="square" lIns="0" tIns="8930" rIns="0" bIns="0" rtlCol="0">
            <a:spAutoFit/>
          </a:bodyPr>
          <a:lstStyle/>
          <a:p>
            <a:pPr marL="8929">
              <a:spcBef>
                <a:spcPts val="70"/>
              </a:spcBef>
            </a:pPr>
            <a:r>
              <a:rPr sz="1050" spc="-7" dirty="0">
                <a:latin typeface="Calibri" panose="020F0502020204030204" pitchFamily="34" charset="0"/>
                <a:cs typeface="Calibri" panose="020F0502020204030204" pitchFamily="34" charset="0"/>
              </a:rPr>
              <a:t>weight</a:t>
            </a:r>
            <a:endParaRPr sz="1050" dirty="0">
              <a:latin typeface="Calibri" panose="020F0502020204030204" pitchFamily="34" charset="0"/>
              <a:cs typeface="Calibri" panose="020F0502020204030204" pitchFamily="34" charset="0"/>
            </a:endParaRPr>
          </a:p>
        </p:txBody>
      </p:sp>
      <p:sp>
        <p:nvSpPr>
          <p:cNvPr id="36" name="object 36"/>
          <p:cNvSpPr txBox="1"/>
          <p:nvPr/>
        </p:nvSpPr>
        <p:spPr>
          <a:xfrm>
            <a:off x="866304" y="1117639"/>
            <a:ext cx="295125" cy="170600"/>
          </a:xfrm>
          <a:prstGeom prst="rect">
            <a:avLst/>
          </a:prstGeom>
        </p:spPr>
        <p:txBody>
          <a:bodyPr vert="horz" wrap="square" lIns="0" tIns="8930" rIns="0" bIns="0" rtlCol="0">
            <a:spAutoFit/>
          </a:bodyPr>
          <a:lstStyle/>
          <a:p>
            <a:pPr marL="8929">
              <a:spcBef>
                <a:spcPts val="70"/>
              </a:spcBef>
            </a:pPr>
            <a:r>
              <a:rPr sz="1050" spc="-7" dirty="0">
                <a:latin typeface="Calibri" panose="020F0502020204030204" pitchFamily="34" charset="0"/>
                <a:cs typeface="Calibri" panose="020F0502020204030204" pitchFamily="34" charset="0"/>
              </a:rPr>
              <a:t>input</a:t>
            </a:r>
            <a:endParaRPr sz="1050" dirty="0">
              <a:latin typeface="Calibri" panose="020F0502020204030204" pitchFamily="34" charset="0"/>
              <a:cs typeface="Calibri" panose="020F0502020204030204" pitchFamily="34" charset="0"/>
            </a:endParaRPr>
          </a:p>
        </p:txBody>
      </p:sp>
      <p:sp>
        <p:nvSpPr>
          <p:cNvPr id="37" name="object 37"/>
          <p:cNvSpPr txBox="1"/>
          <p:nvPr/>
        </p:nvSpPr>
        <p:spPr>
          <a:xfrm>
            <a:off x="2540137" y="982622"/>
            <a:ext cx="977801" cy="170600"/>
          </a:xfrm>
          <a:prstGeom prst="rect">
            <a:avLst/>
          </a:prstGeom>
        </p:spPr>
        <p:txBody>
          <a:bodyPr vert="horz" wrap="square" lIns="0" tIns="8930" rIns="0" bIns="0" rtlCol="0">
            <a:spAutoFit/>
          </a:bodyPr>
          <a:lstStyle/>
          <a:p>
            <a:pPr marL="8929">
              <a:spcBef>
                <a:spcPts val="70"/>
              </a:spcBef>
              <a:tabLst>
                <a:tab pos="434414" algn="l"/>
              </a:tabLst>
            </a:pPr>
            <a:r>
              <a:rPr lang="en-US" sz="1050" spc="-18" dirty="0">
                <a:latin typeface="Calibri" panose="020F0502020204030204" pitchFamily="34" charset="0"/>
                <a:cs typeface="Calibri" panose="020F0502020204030204" pitchFamily="34" charset="0"/>
              </a:rPr>
              <a:t>S</a:t>
            </a:r>
            <a:r>
              <a:rPr sz="1050" spc="-18" dirty="0">
                <a:latin typeface="Calibri" panose="020F0502020204030204" pitchFamily="34" charset="0"/>
                <a:cs typeface="Calibri" panose="020F0502020204030204" pitchFamily="34" charset="0"/>
              </a:rPr>
              <a:t>um</a:t>
            </a:r>
            <a:r>
              <a:rPr lang="en-US" sz="1050" spc="-18" dirty="0">
                <a:latin typeface="Calibri" panose="020F0502020204030204" pitchFamily="34" charset="0"/>
                <a:cs typeface="Calibri" panose="020F0502020204030204" pitchFamily="34" charset="0"/>
              </a:rPr>
              <a:t> </a:t>
            </a:r>
            <a:r>
              <a:rPr sz="1050" spc="-7" dirty="0">
                <a:latin typeface="Calibri" panose="020F0502020204030204" pitchFamily="34" charset="0"/>
                <a:cs typeface="Calibri" panose="020F0502020204030204" pitchFamily="34" charset="0"/>
              </a:rPr>
              <a:t>activation</a:t>
            </a:r>
            <a:endParaRPr sz="1050" dirty="0">
              <a:latin typeface="Calibri" panose="020F0502020204030204" pitchFamily="34" charset="0"/>
              <a:cs typeface="Calibri" panose="020F0502020204030204" pitchFamily="34" charset="0"/>
            </a:endParaRPr>
          </a:p>
        </p:txBody>
      </p:sp>
      <p:sp>
        <p:nvSpPr>
          <p:cNvPr id="38" name="object 38"/>
          <p:cNvSpPr txBox="1"/>
          <p:nvPr/>
        </p:nvSpPr>
        <p:spPr>
          <a:xfrm>
            <a:off x="3746164" y="1117639"/>
            <a:ext cx="385316" cy="170600"/>
          </a:xfrm>
          <a:prstGeom prst="rect">
            <a:avLst/>
          </a:prstGeom>
        </p:spPr>
        <p:txBody>
          <a:bodyPr vert="horz" wrap="square" lIns="0" tIns="8930" rIns="0" bIns="0" rtlCol="0">
            <a:spAutoFit/>
          </a:bodyPr>
          <a:lstStyle/>
          <a:p>
            <a:pPr marL="8929">
              <a:spcBef>
                <a:spcPts val="70"/>
              </a:spcBef>
            </a:pPr>
            <a:r>
              <a:rPr sz="1050" spc="-7" dirty="0">
                <a:latin typeface="Calibri" panose="020F0502020204030204" pitchFamily="34" charset="0"/>
                <a:cs typeface="Calibri" panose="020F0502020204030204" pitchFamily="34" charset="0"/>
              </a:rPr>
              <a:t>weight</a:t>
            </a:r>
            <a:endParaRPr sz="1050" dirty="0">
              <a:latin typeface="Calibri" panose="020F0502020204030204" pitchFamily="34" charset="0"/>
              <a:cs typeface="Calibri" panose="020F0502020204030204" pitchFamily="34" charset="0"/>
            </a:endParaRPr>
          </a:p>
        </p:txBody>
      </p:sp>
      <p:sp>
        <p:nvSpPr>
          <p:cNvPr id="39" name="object 39"/>
          <p:cNvSpPr txBox="1"/>
          <p:nvPr/>
        </p:nvSpPr>
        <p:spPr>
          <a:xfrm>
            <a:off x="5917436" y="1117639"/>
            <a:ext cx="385316" cy="170600"/>
          </a:xfrm>
          <a:prstGeom prst="rect">
            <a:avLst/>
          </a:prstGeom>
        </p:spPr>
        <p:txBody>
          <a:bodyPr vert="horz" wrap="square" lIns="0" tIns="8930" rIns="0" bIns="0" rtlCol="0">
            <a:spAutoFit/>
          </a:bodyPr>
          <a:lstStyle/>
          <a:p>
            <a:pPr marL="8929">
              <a:spcBef>
                <a:spcPts val="70"/>
              </a:spcBef>
            </a:pPr>
            <a:r>
              <a:rPr sz="1050" spc="-7" dirty="0">
                <a:latin typeface="Calibri" panose="020F0502020204030204" pitchFamily="34" charset="0"/>
                <a:cs typeface="Calibri" panose="020F0502020204030204" pitchFamily="34" charset="0"/>
              </a:rPr>
              <a:t>weight</a:t>
            </a:r>
            <a:endParaRPr sz="1050" dirty="0">
              <a:latin typeface="Calibri" panose="020F0502020204030204" pitchFamily="34" charset="0"/>
              <a:cs typeface="Calibri" panose="020F0502020204030204" pitchFamily="34" charset="0"/>
            </a:endParaRPr>
          </a:p>
        </p:txBody>
      </p:sp>
      <p:pic>
        <p:nvPicPr>
          <p:cNvPr id="40" name="object 40"/>
          <p:cNvPicPr/>
          <p:nvPr/>
        </p:nvPicPr>
        <p:blipFill>
          <a:blip r:embed="rId12" cstate="print"/>
          <a:stretch>
            <a:fillRect/>
          </a:stretch>
        </p:blipFill>
        <p:spPr>
          <a:xfrm>
            <a:off x="4739030" y="1558320"/>
            <a:ext cx="276816" cy="196452"/>
          </a:xfrm>
          <a:prstGeom prst="rect">
            <a:avLst/>
          </a:prstGeom>
        </p:spPr>
      </p:pic>
      <p:sp>
        <p:nvSpPr>
          <p:cNvPr id="43" name="object 43"/>
          <p:cNvSpPr txBox="1"/>
          <p:nvPr/>
        </p:nvSpPr>
        <p:spPr>
          <a:xfrm>
            <a:off x="770654" y="2187774"/>
            <a:ext cx="527745" cy="405009"/>
          </a:xfrm>
          <a:prstGeom prst="rect">
            <a:avLst/>
          </a:prstGeom>
        </p:spPr>
        <p:txBody>
          <a:bodyPr vert="horz" wrap="square" lIns="0" tIns="20092" rIns="0" bIns="0" rtlCol="0">
            <a:spAutoFit/>
          </a:bodyPr>
          <a:lstStyle/>
          <a:p>
            <a:pPr marL="8929" marR="3572" indent="57594">
              <a:lnSpc>
                <a:spcPts val="1469"/>
              </a:lnSpc>
              <a:spcBef>
                <a:spcPts val="158"/>
              </a:spcBef>
            </a:pPr>
            <a:r>
              <a:rPr sz="1266" spc="-7" dirty="0">
                <a:solidFill>
                  <a:srgbClr val="00882B"/>
                </a:solidFill>
                <a:latin typeface="Calibri" panose="020F0502020204030204" pitchFamily="34" charset="0"/>
                <a:cs typeface="Calibri" panose="020F0502020204030204" pitchFamily="34" charset="0"/>
              </a:rPr>
              <a:t>input </a:t>
            </a:r>
            <a:r>
              <a:rPr sz="1266" dirty="0">
                <a:solidFill>
                  <a:srgbClr val="00882B"/>
                </a:solidFill>
                <a:latin typeface="Calibri" panose="020F0502020204030204" pitchFamily="34" charset="0"/>
                <a:cs typeface="Calibri" panose="020F0502020204030204" pitchFamily="34" charset="0"/>
              </a:rPr>
              <a:t>layer </a:t>
            </a:r>
            <a:r>
              <a:rPr sz="1266" spc="-35" dirty="0">
                <a:solidFill>
                  <a:srgbClr val="00882B"/>
                </a:solidFill>
                <a:latin typeface="Calibri" panose="020F0502020204030204" pitchFamily="34" charset="0"/>
                <a:cs typeface="Calibri" panose="020F0502020204030204" pitchFamily="34" charset="0"/>
              </a:rPr>
              <a:t>1</a:t>
            </a:r>
            <a:endParaRPr sz="1266" dirty="0">
              <a:latin typeface="Calibri" panose="020F0502020204030204" pitchFamily="34" charset="0"/>
              <a:cs typeface="Calibri" panose="020F0502020204030204" pitchFamily="34" charset="0"/>
            </a:endParaRPr>
          </a:p>
        </p:txBody>
      </p:sp>
      <p:grpSp>
        <p:nvGrpSpPr>
          <p:cNvPr id="44" name="object 44"/>
          <p:cNvGrpSpPr/>
          <p:nvPr/>
        </p:nvGrpSpPr>
        <p:grpSpPr>
          <a:xfrm>
            <a:off x="1540736" y="1871136"/>
            <a:ext cx="901452" cy="952351"/>
            <a:chOff x="2191269" y="2661170"/>
            <a:chExt cx="1282065" cy="1354455"/>
          </a:xfrm>
        </p:grpSpPr>
        <p:sp>
          <p:nvSpPr>
            <p:cNvPr id="45" name="object 45"/>
            <p:cNvSpPr/>
            <p:nvPr/>
          </p:nvSpPr>
          <p:spPr>
            <a:xfrm>
              <a:off x="2812383" y="2661170"/>
              <a:ext cx="660400" cy="660400"/>
            </a:xfrm>
            <a:custGeom>
              <a:avLst/>
              <a:gdLst/>
              <a:ahLst/>
              <a:cxnLst/>
              <a:rect l="l" t="t" r="r" b="b"/>
              <a:pathLst>
                <a:path w="660400" h="660400">
                  <a:moveTo>
                    <a:pt x="609506" y="32922"/>
                  </a:moveTo>
                  <a:lnTo>
                    <a:pt x="0" y="642442"/>
                  </a:lnTo>
                  <a:lnTo>
                    <a:pt x="17957" y="660400"/>
                  </a:lnTo>
                  <a:lnTo>
                    <a:pt x="627469" y="50888"/>
                  </a:lnTo>
                  <a:lnTo>
                    <a:pt x="624471" y="35915"/>
                  </a:lnTo>
                  <a:lnTo>
                    <a:pt x="609506" y="32922"/>
                  </a:lnTo>
                  <a:close/>
                </a:path>
                <a:path w="660400" h="660400">
                  <a:moveTo>
                    <a:pt x="651422" y="26936"/>
                  </a:moveTo>
                  <a:lnTo>
                    <a:pt x="615492" y="26936"/>
                  </a:lnTo>
                  <a:lnTo>
                    <a:pt x="633463" y="44894"/>
                  </a:lnTo>
                  <a:lnTo>
                    <a:pt x="627469" y="50888"/>
                  </a:lnTo>
                  <a:lnTo>
                    <a:pt x="633463" y="80822"/>
                  </a:lnTo>
                  <a:lnTo>
                    <a:pt x="651422" y="26936"/>
                  </a:lnTo>
                  <a:close/>
                </a:path>
                <a:path w="660400" h="660400">
                  <a:moveTo>
                    <a:pt x="615492" y="26936"/>
                  </a:moveTo>
                  <a:lnTo>
                    <a:pt x="609506" y="32922"/>
                  </a:lnTo>
                  <a:lnTo>
                    <a:pt x="624471" y="35915"/>
                  </a:lnTo>
                  <a:lnTo>
                    <a:pt x="627469" y="50888"/>
                  </a:lnTo>
                  <a:lnTo>
                    <a:pt x="633463" y="44894"/>
                  </a:lnTo>
                  <a:lnTo>
                    <a:pt x="615492" y="26936"/>
                  </a:lnTo>
                  <a:close/>
                </a:path>
                <a:path w="660400" h="660400">
                  <a:moveTo>
                    <a:pt x="660399" y="0"/>
                  </a:moveTo>
                  <a:lnTo>
                    <a:pt x="579577" y="26936"/>
                  </a:lnTo>
                  <a:lnTo>
                    <a:pt x="609506" y="32922"/>
                  </a:lnTo>
                  <a:lnTo>
                    <a:pt x="615492" y="26936"/>
                  </a:lnTo>
                  <a:lnTo>
                    <a:pt x="651422" y="26936"/>
                  </a:lnTo>
                  <a:lnTo>
                    <a:pt x="660399" y="0"/>
                  </a:lnTo>
                  <a:close/>
                </a:path>
              </a:pathLst>
            </a:custGeom>
            <a:solidFill>
              <a:srgbClr val="000000"/>
            </a:solidFill>
          </p:spPr>
          <p:txBody>
            <a:bodyPr wrap="square" lIns="0" tIns="0" rIns="0" bIns="0" rtlCol="0"/>
            <a:lstStyle/>
            <a:p>
              <a:endParaRPr sz="1266"/>
            </a:p>
          </p:txBody>
        </p:sp>
        <p:sp>
          <p:nvSpPr>
            <p:cNvPr id="46" name="object 46"/>
            <p:cNvSpPr/>
            <p:nvPr/>
          </p:nvSpPr>
          <p:spPr>
            <a:xfrm>
              <a:off x="2203963" y="3202975"/>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47" name="object 47"/>
            <p:cNvSpPr/>
            <p:nvPr/>
          </p:nvSpPr>
          <p:spPr>
            <a:xfrm>
              <a:off x="2203963" y="3202975"/>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48" name="object 48"/>
            <p:cNvPicPr/>
            <p:nvPr/>
          </p:nvPicPr>
          <p:blipFill>
            <a:blip r:embed="rId13" cstate="print"/>
            <a:stretch>
              <a:fillRect/>
            </a:stretch>
          </p:blipFill>
          <p:spPr>
            <a:xfrm>
              <a:off x="2453576" y="3399828"/>
              <a:ext cx="342900" cy="406397"/>
            </a:xfrm>
            <a:prstGeom prst="rect">
              <a:avLst/>
            </a:prstGeom>
          </p:spPr>
        </p:pic>
      </p:grpSp>
      <p:sp>
        <p:nvSpPr>
          <p:cNvPr id="49" name="object 37">
            <a:extLst>
              <a:ext uri="{FF2B5EF4-FFF2-40B4-BE49-F238E27FC236}">
                <a16:creationId xmlns:a16="http://schemas.microsoft.com/office/drawing/2014/main" id="{ADDB96F2-37E0-A5AB-15DB-9E1E4C672AC6}"/>
              </a:ext>
            </a:extLst>
          </p:cNvPr>
          <p:cNvSpPr txBox="1"/>
          <p:nvPr/>
        </p:nvSpPr>
        <p:spPr>
          <a:xfrm>
            <a:off x="4695175" y="984563"/>
            <a:ext cx="977801" cy="170600"/>
          </a:xfrm>
          <a:prstGeom prst="rect">
            <a:avLst/>
          </a:prstGeom>
        </p:spPr>
        <p:txBody>
          <a:bodyPr vert="horz" wrap="square" lIns="0" tIns="8930" rIns="0" bIns="0" rtlCol="0">
            <a:spAutoFit/>
          </a:bodyPr>
          <a:lstStyle/>
          <a:p>
            <a:pPr marL="8929">
              <a:spcBef>
                <a:spcPts val="70"/>
              </a:spcBef>
              <a:tabLst>
                <a:tab pos="434414" algn="l"/>
              </a:tabLst>
            </a:pPr>
            <a:r>
              <a:rPr lang="en-US" sz="1050" spc="-18" dirty="0">
                <a:latin typeface="Calibri" panose="020F0502020204030204" pitchFamily="34" charset="0"/>
                <a:cs typeface="Calibri" panose="020F0502020204030204" pitchFamily="34" charset="0"/>
              </a:rPr>
              <a:t>S</a:t>
            </a:r>
            <a:r>
              <a:rPr sz="1050" spc="-18" dirty="0">
                <a:latin typeface="Calibri" panose="020F0502020204030204" pitchFamily="34" charset="0"/>
                <a:cs typeface="Calibri" panose="020F0502020204030204" pitchFamily="34" charset="0"/>
              </a:rPr>
              <a:t>um</a:t>
            </a:r>
            <a:r>
              <a:rPr lang="en-US" sz="1050" spc="-18" dirty="0">
                <a:latin typeface="Calibri" panose="020F0502020204030204" pitchFamily="34" charset="0"/>
                <a:cs typeface="Calibri" panose="020F0502020204030204" pitchFamily="34" charset="0"/>
              </a:rPr>
              <a:t> </a:t>
            </a:r>
            <a:r>
              <a:rPr sz="1050" spc="-7" dirty="0">
                <a:latin typeface="Calibri" panose="020F0502020204030204" pitchFamily="34" charset="0"/>
                <a:cs typeface="Calibri" panose="020F0502020204030204" pitchFamily="34" charset="0"/>
              </a:rPr>
              <a:t>activation</a:t>
            </a:r>
            <a:endParaRPr sz="1050" dirty="0">
              <a:latin typeface="Calibri" panose="020F0502020204030204" pitchFamily="34" charset="0"/>
              <a:cs typeface="Calibri" panose="020F0502020204030204" pitchFamily="34" charset="0"/>
            </a:endParaRPr>
          </a:p>
        </p:txBody>
      </p:sp>
      <p:sp>
        <p:nvSpPr>
          <p:cNvPr id="50" name="object 37">
            <a:extLst>
              <a:ext uri="{FF2B5EF4-FFF2-40B4-BE49-F238E27FC236}">
                <a16:creationId xmlns:a16="http://schemas.microsoft.com/office/drawing/2014/main" id="{D85A675C-0BDC-9507-F902-74B614B59B75}"/>
              </a:ext>
            </a:extLst>
          </p:cNvPr>
          <p:cNvSpPr txBox="1"/>
          <p:nvPr/>
        </p:nvSpPr>
        <p:spPr>
          <a:xfrm>
            <a:off x="6911854" y="984563"/>
            <a:ext cx="977801" cy="170600"/>
          </a:xfrm>
          <a:prstGeom prst="rect">
            <a:avLst/>
          </a:prstGeom>
        </p:spPr>
        <p:txBody>
          <a:bodyPr vert="horz" wrap="square" lIns="0" tIns="8930" rIns="0" bIns="0" rtlCol="0">
            <a:spAutoFit/>
          </a:bodyPr>
          <a:lstStyle/>
          <a:p>
            <a:pPr marL="8929">
              <a:spcBef>
                <a:spcPts val="70"/>
              </a:spcBef>
              <a:tabLst>
                <a:tab pos="434414" algn="l"/>
              </a:tabLst>
            </a:pPr>
            <a:r>
              <a:rPr lang="en-US" sz="1050" spc="-18" dirty="0">
                <a:latin typeface="Calibri" panose="020F0502020204030204" pitchFamily="34" charset="0"/>
                <a:cs typeface="Calibri" panose="020F0502020204030204" pitchFamily="34" charset="0"/>
              </a:rPr>
              <a:t>S</a:t>
            </a:r>
            <a:r>
              <a:rPr sz="1050" spc="-18" dirty="0">
                <a:latin typeface="Calibri" panose="020F0502020204030204" pitchFamily="34" charset="0"/>
                <a:cs typeface="Calibri" panose="020F0502020204030204" pitchFamily="34" charset="0"/>
              </a:rPr>
              <a:t>um</a:t>
            </a:r>
            <a:r>
              <a:rPr lang="en-US" sz="1050" spc="-18" dirty="0">
                <a:latin typeface="Calibri" panose="020F0502020204030204" pitchFamily="34" charset="0"/>
                <a:cs typeface="Calibri" panose="020F0502020204030204" pitchFamily="34" charset="0"/>
              </a:rPr>
              <a:t> </a:t>
            </a:r>
            <a:r>
              <a:rPr sz="1050" spc="-7" dirty="0">
                <a:latin typeface="Calibri" panose="020F0502020204030204" pitchFamily="34" charset="0"/>
                <a:cs typeface="Calibri" panose="020F0502020204030204" pitchFamily="34" charset="0"/>
              </a:rPr>
              <a:t>activation</a:t>
            </a:r>
            <a:endParaRPr sz="1050" dirty="0">
              <a:latin typeface="Calibri" panose="020F0502020204030204" pitchFamily="34" charset="0"/>
              <a:cs typeface="Calibri" panose="020F0502020204030204" pitchFamily="34" charset="0"/>
            </a:endParaRPr>
          </a:p>
        </p:txBody>
      </p:sp>
      <p:pic>
        <p:nvPicPr>
          <p:cNvPr id="51" name="object 49">
            <a:extLst>
              <a:ext uri="{FF2B5EF4-FFF2-40B4-BE49-F238E27FC236}">
                <a16:creationId xmlns:a16="http://schemas.microsoft.com/office/drawing/2014/main" id="{C97D94E4-C1C7-5C9E-423F-C8BE83EA9308}"/>
              </a:ext>
            </a:extLst>
          </p:cNvPr>
          <p:cNvPicPr/>
          <p:nvPr/>
        </p:nvPicPr>
        <p:blipFill>
          <a:blip r:embed="rId14" cstate="print"/>
          <a:stretch>
            <a:fillRect/>
          </a:stretch>
        </p:blipFill>
        <p:spPr>
          <a:xfrm>
            <a:off x="590996" y="727769"/>
            <a:ext cx="2963470" cy="2267971"/>
          </a:xfrm>
          <a:prstGeom prst="rect">
            <a:avLst/>
          </a:prstGeom>
        </p:spPr>
      </p:pic>
      <p:pic>
        <p:nvPicPr>
          <p:cNvPr id="52" name="object 50">
            <a:extLst>
              <a:ext uri="{FF2B5EF4-FFF2-40B4-BE49-F238E27FC236}">
                <a16:creationId xmlns:a16="http://schemas.microsoft.com/office/drawing/2014/main" id="{1B10A26E-F77A-F5F0-7463-F93A8ECB3D1B}"/>
              </a:ext>
            </a:extLst>
          </p:cNvPr>
          <p:cNvPicPr/>
          <p:nvPr/>
        </p:nvPicPr>
        <p:blipFill>
          <a:blip r:embed="rId15" cstate="print"/>
          <a:stretch>
            <a:fillRect/>
          </a:stretch>
        </p:blipFill>
        <p:spPr>
          <a:xfrm>
            <a:off x="794119" y="3375720"/>
            <a:ext cx="7555763" cy="5107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linds(horizontal)">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checkerboard(across)">
                                      <p:cBhvr>
                                        <p:cTn id="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835" y="361932"/>
            <a:ext cx="8228330" cy="452120"/>
          </a:xfrm>
          <a:prstGeom prst="rect">
            <a:avLst/>
          </a:prstGeom>
        </p:spPr>
        <p:txBody>
          <a:bodyPr vert="horz" wrap="square" lIns="0" tIns="12700" rIns="0" bIns="0" rtlCol="0" anchor="ctr">
            <a:spAutoFit/>
          </a:bodyPr>
          <a:lstStyle/>
          <a:p>
            <a:pPr marL="12700">
              <a:lnSpc>
                <a:spcPct val="100000"/>
              </a:lnSpc>
              <a:spcBef>
                <a:spcPts val="100"/>
              </a:spcBef>
            </a:pPr>
            <a:r>
              <a:rPr sz="2800" spc="-5" dirty="0">
                <a:cs typeface="Calibri" panose="020F0502020204030204" pitchFamily="34" charset="0"/>
              </a:rPr>
              <a:t>Interpreting </a:t>
            </a:r>
            <a:r>
              <a:rPr sz="2800" dirty="0">
                <a:cs typeface="Calibri" panose="020F0502020204030204" pitchFamily="34" charset="0"/>
              </a:rPr>
              <a:t>a </a:t>
            </a:r>
            <a:r>
              <a:rPr sz="2800" spc="-5" dirty="0">
                <a:cs typeface="Calibri" panose="020F0502020204030204" pitchFamily="34" charset="0"/>
              </a:rPr>
              <a:t>Linear Classifier: </a:t>
            </a:r>
            <a:r>
              <a:rPr sz="2800" u="heavy" spc="-5" dirty="0">
                <a:uFill>
                  <a:solidFill>
                    <a:srgbClr val="000000"/>
                  </a:solidFill>
                </a:uFill>
                <a:cs typeface="Calibri" panose="020F0502020204030204" pitchFamily="34" charset="0"/>
              </a:rPr>
              <a:t>Geometric</a:t>
            </a:r>
            <a:r>
              <a:rPr sz="2800" u="heavy" spc="-100" dirty="0">
                <a:uFill>
                  <a:solidFill>
                    <a:srgbClr val="000000"/>
                  </a:solidFill>
                </a:uFill>
                <a:cs typeface="Calibri" panose="020F0502020204030204" pitchFamily="34" charset="0"/>
              </a:rPr>
              <a:t> </a:t>
            </a:r>
            <a:r>
              <a:rPr sz="2800" u="heavy" spc="-5" dirty="0">
                <a:uFill>
                  <a:solidFill>
                    <a:srgbClr val="000000"/>
                  </a:solidFill>
                </a:uFill>
                <a:cs typeface="Calibri" panose="020F0502020204030204" pitchFamily="34" charset="0"/>
              </a:rPr>
              <a:t>Viewpoint</a:t>
            </a:r>
            <a:endParaRPr sz="2800" dirty="0">
              <a:cs typeface="Calibri" panose="020F0502020204030204" pitchFamily="34" charset="0"/>
            </a:endParaRPr>
          </a:p>
        </p:txBody>
      </p:sp>
      <p:sp>
        <p:nvSpPr>
          <p:cNvPr id="3" name="object 3"/>
          <p:cNvSpPr/>
          <p:nvPr/>
        </p:nvSpPr>
        <p:spPr>
          <a:xfrm>
            <a:off x="956843" y="1594444"/>
            <a:ext cx="4081566" cy="2994693"/>
          </a:xfrm>
          <a:prstGeom prst="rect">
            <a:avLst/>
          </a:prstGeom>
          <a:blipFill>
            <a:blip r:embed="rId2" cstate="print"/>
            <a:stretch>
              <a:fillRect/>
            </a:stretch>
          </a:blipFill>
        </p:spPr>
        <p:txBody>
          <a:bodyPr wrap="square" lIns="0" tIns="0" rIns="0" bIns="0" rtlCol="0"/>
          <a:lstStyle/>
          <a:p>
            <a:endParaRPr dirty="0">
              <a:latin typeface="Calibri" panose="020F0502020204030204" pitchFamily="34" charset="0"/>
              <a:cs typeface="Calibri" panose="020F0502020204030204" pitchFamily="34" charset="0"/>
            </a:endParaRPr>
          </a:p>
        </p:txBody>
      </p:sp>
      <p:sp>
        <p:nvSpPr>
          <p:cNvPr id="4" name="object 4"/>
          <p:cNvSpPr txBox="1"/>
          <p:nvPr/>
        </p:nvSpPr>
        <p:spPr>
          <a:xfrm>
            <a:off x="5494655" y="2765236"/>
            <a:ext cx="3191510" cy="574040"/>
          </a:xfrm>
          <a:prstGeom prst="rect">
            <a:avLst/>
          </a:prstGeom>
        </p:spPr>
        <p:txBody>
          <a:bodyPr vert="horz" wrap="square" lIns="0" tIns="12700" rIns="0" bIns="0" rtlCol="0">
            <a:spAutoFit/>
          </a:bodyPr>
          <a:lstStyle/>
          <a:p>
            <a:pPr marL="12700">
              <a:spcBef>
                <a:spcPts val="100"/>
              </a:spcBef>
            </a:pPr>
            <a:r>
              <a:rPr sz="3600" spc="-10" dirty="0">
                <a:latin typeface="Calibri" panose="020F0502020204030204" pitchFamily="34" charset="0"/>
                <a:cs typeface="Calibri" panose="020F0502020204030204" pitchFamily="34" charset="0"/>
              </a:rPr>
              <a:t>f(x,W) </a:t>
            </a:r>
            <a:r>
              <a:rPr sz="3600" dirty="0">
                <a:latin typeface="Calibri" panose="020F0502020204030204" pitchFamily="34" charset="0"/>
                <a:cs typeface="Calibri" panose="020F0502020204030204" pitchFamily="34" charset="0"/>
              </a:rPr>
              <a:t>= </a:t>
            </a:r>
            <a:r>
              <a:rPr sz="3600" spc="-5" dirty="0">
                <a:latin typeface="Calibri" panose="020F0502020204030204" pitchFamily="34" charset="0"/>
                <a:cs typeface="Calibri" panose="020F0502020204030204" pitchFamily="34" charset="0"/>
              </a:rPr>
              <a:t>Wx </a:t>
            </a:r>
            <a:r>
              <a:rPr sz="3600" dirty="0">
                <a:latin typeface="Calibri" panose="020F0502020204030204" pitchFamily="34" charset="0"/>
                <a:cs typeface="Calibri" panose="020F0502020204030204" pitchFamily="34" charset="0"/>
              </a:rPr>
              <a:t>+</a:t>
            </a:r>
            <a:r>
              <a:rPr sz="3600" spc="-125" dirty="0">
                <a:latin typeface="Calibri" panose="020F0502020204030204" pitchFamily="34" charset="0"/>
                <a:cs typeface="Calibri" panose="020F0502020204030204" pitchFamily="34" charset="0"/>
              </a:rPr>
              <a:t> </a:t>
            </a:r>
            <a:r>
              <a:rPr sz="3600" dirty="0">
                <a:latin typeface="Calibri" panose="020F0502020204030204" pitchFamily="34" charset="0"/>
                <a:cs typeface="Calibri" panose="020F0502020204030204" pitchFamily="34" charset="0"/>
              </a:rPr>
              <a:t>b</a:t>
            </a:r>
          </a:p>
        </p:txBody>
      </p:sp>
      <p:sp>
        <p:nvSpPr>
          <p:cNvPr id="5" name="object 5"/>
          <p:cNvSpPr/>
          <p:nvPr/>
        </p:nvSpPr>
        <p:spPr>
          <a:xfrm>
            <a:off x="6574330" y="3619948"/>
            <a:ext cx="1177422" cy="1152897"/>
          </a:xfrm>
          <a:prstGeom prst="rect">
            <a:avLst/>
          </a:prstGeom>
          <a:blipFill>
            <a:blip r:embed="rId3" cstate="print"/>
            <a:stretch>
              <a:fillRect/>
            </a:stretch>
          </a:blipFill>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6" name="object 6"/>
          <p:cNvSpPr txBox="1"/>
          <p:nvPr/>
        </p:nvSpPr>
        <p:spPr>
          <a:xfrm>
            <a:off x="5806656" y="4914903"/>
            <a:ext cx="2732405" cy="575945"/>
          </a:xfrm>
          <a:prstGeom prst="rect">
            <a:avLst/>
          </a:prstGeom>
        </p:spPr>
        <p:txBody>
          <a:bodyPr vert="horz" wrap="square" lIns="0" tIns="10795" rIns="0" bIns="0" rtlCol="0">
            <a:spAutoFit/>
          </a:bodyPr>
          <a:lstStyle/>
          <a:p>
            <a:pPr marL="12700" marR="5080">
              <a:lnSpc>
                <a:spcPct val="100699"/>
              </a:lnSpc>
              <a:spcBef>
                <a:spcPts val="85"/>
              </a:spcBef>
            </a:pPr>
            <a:r>
              <a:rPr spc="-5" dirty="0">
                <a:latin typeface="Calibri" panose="020F0502020204030204" pitchFamily="34" charset="0"/>
                <a:cs typeface="Calibri" panose="020F0502020204030204" pitchFamily="34" charset="0"/>
              </a:rPr>
              <a:t>Array of </a:t>
            </a:r>
            <a:r>
              <a:rPr b="1" spc="-5" dirty="0">
                <a:latin typeface="Calibri" panose="020F0502020204030204" pitchFamily="34" charset="0"/>
                <a:cs typeface="Calibri" panose="020F0502020204030204" pitchFamily="34" charset="0"/>
              </a:rPr>
              <a:t>32x32x3 </a:t>
            </a:r>
            <a:r>
              <a:rPr spc="-5" dirty="0">
                <a:latin typeface="Calibri" panose="020F0502020204030204" pitchFamily="34" charset="0"/>
                <a:cs typeface="Calibri" panose="020F0502020204030204" pitchFamily="34" charset="0"/>
              </a:rPr>
              <a:t>numbers  </a:t>
            </a:r>
            <a:r>
              <a:rPr dirty="0">
                <a:latin typeface="Calibri" panose="020F0502020204030204" pitchFamily="34" charset="0"/>
                <a:cs typeface="Calibri" panose="020F0502020204030204" pitchFamily="34" charset="0"/>
              </a:rPr>
              <a:t>(3072 </a:t>
            </a:r>
            <a:r>
              <a:rPr spc="-5" dirty="0">
                <a:latin typeface="Calibri" panose="020F0502020204030204" pitchFamily="34" charset="0"/>
                <a:cs typeface="Calibri" panose="020F0502020204030204" pitchFamily="34" charset="0"/>
              </a:rPr>
              <a:t>numbers</a:t>
            </a:r>
            <a:r>
              <a:rPr spc="-3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total)</a:t>
            </a:r>
            <a:endParaRPr dirty="0">
              <a:latin typeface="Calibri" panose="020F0502020204030204" pitchFamily="34" charset="0"/>
              <a:cs typeface="Calibri" panose="020F0502020204030204" pitchFamily="34" charset="0"/>
            </a:endParaRPr>
          </a:p>
        </p:txBody>
      </p:sp>
      <p:sp>
        <p:nvSpPr>
          <p:cNvPr id="7" name="object 7"/>
          <p:cNvSpPr/>
          <p:nvPr/>
        </p:nvSpPr>
        <p:spPr>
          <a:xfrm>
            <a:off x="500597" y="4711687"/>
            <a:ext cx="2351452" cy="1953064"/>
          </a:xfrm>
          <a:prstGeom prst="rect">
            <a:avLst/>
          </a:prstGeom>
          <a:blipFill>
            <a:blip r:embed="rId4" cstate="print"/>
            <a:stretch>
              <a:fillRect/>
            </a:stretch>
          </a:blipFill>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8" name="object 8"/>
          <p:cNvSpPr/>
          <p:nvPr/>
        </p:nvSpPr>
        <p:spPr>
          <a:xfrm>
            <a:off x="3452668" y="4209692"/>
            <a:ext cx="840823" cy="798548"/>
          </a:xfrm>
          <a:prstGeom prst="rect">
            <a:avLst/>
          </a:prstGeom>
          <a:blipFill>
            <a:blip r:embed="rId5" cstate="print"/>
            <a:stretch>
              <a:fillRect/>
            </a:stretch>
          </a:blipFill>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9" name="object 9"/>
          <p:cNvSpPr/>
          <p:nvPr/>
        </p:nvSpPr>
        <p:spPr>
          <a:xfrm>
            <a:off x="4293491" y="1383598"/>
            <a:ext cx="775148" cy="798548"/>
          </a:xfrm>
          <a:prstGeom prst="rect">
            <a:avLst/>
          </a:prstGeom>
          <a:blipFill>
            <a:blip r:embed="rId6" cstate="print"/>
            <a:stretch>
              <a:fillRect/>
            </a:stretch>
          </a:blipFill>
        </p:spPr>
        <p:txBody>
          <a:bodyPr wrap="square" lIns="0" tIns="0" rIns="0" bIns="0" rtlCol="0"/>
          <a:lstStyle/>
          <a:p>
            <a:endParaRPr>
              <a:latin typeface="Calibri" panose="020F0502020204030204" pitchFamily="34" charset="0"/>
              <a:cs typeface="Calibri" panose="020F0502020204030204" pitchFamily="34" charset="0"/>
            </a:endParaRPr>
          </a:p>
        </p:txBody>
      </p:sp>
      <p:sp>
        <p:nvSpPr>
          <p:cNvPr id="10" name="object 10"/>
          <p:cNvSpPr/>
          <p:nvPr/>
        </p:nvSpPr>
        <p:spPr>
          <a:xfrm>
            <a:off x="787674" y="1622823"/>
            <a:ext cx="801975" cy="798548"/>
          </a:xfrm>
          <a:prstGeom prst="rect">
            <a:avLst/>
          </a:prstGeom>
          <a:blipFill>
            <a:blip r:embed="rId7" cstate="print"/>
            <a:stretch>
              <a:fillRect/>
            </a:stretch>
          </a:blipFill>
        </p:spPr>
        <p:txBody>
          <a:bodyPr wrap="square" lIns="0" tIns="0" rIns="0" bIns="0" rtlCol="0"/>
          <a:lstStyle/>
          <a:p>
            <a:endParaRPr>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81340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8885" y="1621382"/>
            <a:ext cx="1104156" cy="53578"/>
          </a:xfrm>
          <a:custGeom>
            <a:avLst/>
            <a:gdLst/>
            <a:ahLst/>
            <a:cxnLst/>
            <a:rect l="l" t="t" r="r" b="b"/>
            <a:pathLst>
              <a:path w="1570354" h="76200">
                <a:moveTo>
                  <a:pt x="1519516" y="38100"/>
                </a:moveTo>
                <a:lnTo>
                  <a:pt x="1494116" y="76200"/>
                </a:lnTo>
                <a:lnTo>
                  <a:pt x="1544916" y="50800"/>
                </a:lnTo>
                <a:lnTo>
                  <a:pt x="1519516" y="50800"/>
                </a:lnTo>
                <a:lnTo>
                  <a:pt x="1519516" y="38100"/>
                </a:lnTo>
                <a:close/>
              </a:path>
              <a:path w="1570354" h="76200">
                <a:moveTo>
                  <a:pt x="1511050" y="25400"/>
                </a:moveTo>
                <a:lnTo>
                  <a:pt x="0" y="25400"/>
                </a:lnTo>
                <a:lnTo>
                  <a:pt x="0" y="50800"/>
                </a:lnTo>
                <a:lnTo>
                  <a:pt x="1511050" y="50800"/>
                </a:lnTo>
                <a:lnTo>
                  <a:pt x="1519516" y="38100"/>
                </a:lnTo>
                <a:lnTo>
                  <a:pt x="1511050" y="25400"/>
                </a:lnTo>
                <a:close/>
              </a:path>
              <a:path w="1570354" h="76200">
                <a:moveTo>
                  <a:pt x="1544916" y="25400"/>
                </a:moveTo>
                <a:lnTo>
                  <a:pt x="1519516" y="25400"/>
                </a:lnTo>
                <a:lnTo>
                  <a:pt x="1519516" y="50800"/>
                </a:lnTo>
                <a:lnTo>
                  <a:pt x="1544916" y="50800"/>
                </a:lnTo>
                <a:lnTo>
                  <a:pt x="1570316" y="38100"/>
                </a:lnTo>
                <a:lnTo>
                  <a:pt x="1544916" y="25400"/>
                </a:lnTo>
                <a:close/>
              </a:path>
              <a:path w="1570354" h="76200">
                <a:moveTo>
                  <a:pt x="1494116" y="0"/>
                </a:moveTo>
                <a:lnTo>
                  <a:pt x="1519516" y="38100"/>
                </a:lnTo>
                <a:lnTo>
                  <a:pt x="1519516" y="25400"/>
                </a:lnTo>
                <a:lnTo>
                  <a:pt x="1544916" y="25400"/>
                </a:lnTo>
                <a:lnTo>
                  <a:pt x="1494116" y="0"/>
                </a:lnTo>
                <a:close/>
              </a:path>
            </a:pathLst>
          </a:custGeom>
          <a:solidFill>
            <a:srgbClr val="000000"/>
          </a:solidFill>
        </p:spPr>
        <p:txBody>
          <a:bodyPr wrap="square" lIns="0" tIns="0" rIns="0" bIns="0" rtlCol="0"/>
          <a:lstStyle/>
          <a:p>
            <a:endParaRPr sz="1266"/>
          </a:p>
        </p:txBody>
      </p:sp>
      <p:pic>
        <p:nvPicPr>
          <p:cNvPr id="3" name="object 3"/>
          <p:cNvPicPr/>
          <p:nvPr/>
        </p:nvPicPr>
        <p:blipFill>
          <a:blip r:embed="rId2" cstate="print"/>
          <a:stretch>
            <a:fillRect/>
          </a:stretch>
        </p:blipFill>
        <p:spPr>
          <a:xfrm>
            <a:off x="949234" y="1572269"/>
            <a:ext cx="169661" cy="151803"/>
          </a:xfrm>
          <a:prstGeom prst="rect">
            <a:avLst/>
          </a:prstGeom>
        </p:spPr>
      </p:pic>
      <p:sp>
        <p:nvSpPr>
          <p:cNvPr id="4" name="object 4"/>
          <p:cNvSpPr/>
          <p:nvPr/>
        </p:nvSpPr>
        <p:spPr>
          <a:xfrm>
            <a:off x="2432889" y="1196225"/>
            <a:ext cx="903684" cy="903684"/>
          </a:xfrm>
          <a:custGeom>
            <a:avLst/>
            <a:gdLst/>
            <a:ahLst/>
            <a:cxnLst/>
            <a:rect l="l" t="t" r="r" b="b"/>
            <a:pathLst>
              <a:path w="1285239"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grpSp>
        <p:nvGrpSpPr>
          <p:cNvPr id="5" name="object 5"/>
          <p:cNvGrpSpPr/>
          <p:nvPr/>
        </p:nvGrpSpPr>
        <p:grpSpPr>
          <a:xfrm>
            <a:off x="1540736" y="1357961"/>
            <a:ext cx="580430" cy="580430"/>
            <a:chOff x="2191269" y="1931322"/>
            <a:chExt cx="825500" cy="825500"/>
          </a:xfrm>
        </p:grpSpPr>
        <p:sp>
          <p:nvSpPr>
            <p:cNvPr id="6" name="object 6"/>
            <p:cNvSpPr/>
            <p:nvPr/>
          </p:nvSpPr>
          <p:spPr>
            <a:xfrm>
              <a:off x="2203963" y="1944015"/>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7" name="object 7"/>
            <p:cNvSpPr/>
            <p:nvPr/>
          </p:nvSpPr>
          <p:spPr>
            <a:xfrm>
              <a:off x="2203963" y="1944015"/>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8" name="object 8"/>
            <p:cNvPicPr/>
            <p:nvPr/>
          </p:nvPicPr>
          <p:blipFill>
            <a:blip r:embed="rId3" cstate="print"/>
            <a:stretch>
              <a:fillRect/>
            </a:stretch>
          </p:blipFill>
          <p:spPr>
            <a:xfrm>
              <a:off x="2369063" y="2204366"/>
              <a:ext cx="469894" cy="279398"/>
            </a:xfrm>
            <a:prstGeom prst="rect">
              <a:avLst/>
            </a:prstGeom>
          </p:spPr>
        </p:pic>
      </p:grpSp>
      <p:sp>
        <p:nvSpPr>
          <p:cNvPr id="9" name="object 9"/>
          <p:cNvSpPr/>
          <p:nvPr/>
        </p:nvSpPr>
        <p:spPr>
          <a:xfrm>
            <a:off x="2884836" y="1349875"/>
            <a:ext cx="0" cy="580430"/>
          </a:xfrm>
          <a:custGeom>
            <a:avLst/>
            <a:gdLst/>
            <a:ahLst/>
            <a:cxnLst/>
            <a:rect l="l" t="t" r="r" b="b"/>
            <a:pathLst>
              <a:path h="825500">
                <a:moveTo>
                  <a:pt x="0" y="825081"/>
                </a:moveTo>
                <a:lnTo>
                  <a:pt x="0" y="0"/>
                </a:lnTo>
              </a:path>
            </a:pathLst>
          </a:custGeom>
          <a:ln w="25387">
            <a:solidFill>
              <a:srgbClr val="000000"/>
            </a:solidFill>
          </a:ln>
        </p:spPr>
        <p:txBody>
          <a:bodyPr wrap="square" lIns="0" tIns="0" rIns="0" bIns="0" rtlCol="0"/>
          <a:lstStyle/>
          <a:p>
            <a:endParaRPr sz="1266"/>
          </a:p>
        </p:txBody>
      </p:sp>
      <p:pic>
        <p:nvPicPr>
          <p:cNvPr id="10" name="object 10"/>
          <p:cNvPicPr/>
          <p:nvPr/>
        </p:nvPicPr>
        <p:blipFill>
          <a:blip r:embed="rId4" cstate="print"/>
          <a:stretch>
            <a:fillRect/>
          </a:stretch>
        </p:blipFill>
        <p:spPr>
          <a:xfrm>
            <a:off x="2532933" y="1549944"/>
            <a:ext cx="267889" cy="196452"/>
          </a:xfrm>
          <a:prstGeom prst="rect">
            <a:avLst/>
          </a:prstGeom>
        </p:spPr>
      </p:pic>
      <p:pic>
        <p:nvPicPr>
          <p:cNvPr id="11" name="object 11"/>
          <p:cNvPicPr/>
          <p:nvPr/>
        </p:nvPicPr>
        <p:blipFill>
          <a:blip r:embed="rId5" cstate="print"/>
          <a:stretch>
            <a:fillRect/>
          </a:stretch>
        </p:blipFill>
        <p:spPr>
          <a:xfrm>
            <a:off x="2960812" y="1487990"/>
            <a:ext cx="258956" cy="303609"/>
          </a:xfrm>
          <a:prstGeom prst="rect">
            <a:avLst/>
          </a:prstGeom>
        </p:spPr>
      </p:pic>
      <p:grpSp>
        <p:nvGrpSpPr>
          <p:cNvPr id="12" name="object 12"/>
          <p:cNvGrpSpPr/>
          <p:nvPr/>
        </p:nvGrpSpPr>
        <p:grpSpPr>
          <a:xfrm>
            <a:off x="3372521" y="1169439"/>
            <a:ext cx="2171700" cy="921544"/>
            <a:chOff x="4796475" y="1663203"/>
            <a:chExt cx="3088640" cy="1310640"/>
          </a:xfrm>
        </p:grpSpPr>
        <p:sp>
          <p:nvSpPr>
            <p:cNvPr id="13" name="object 13"/>
            <p:cNvSpPr/>
            <p:nvPr/>
          </p:nvSpPr>
          <p:spPr>
            <a:xfrm>
              <a:off x="4796475" y="2317879"/>
              <a:ext cx="1740535" cy="76200"/>
            </a:xfrm>
            <a:custGeom>
              <a:avLst/>
              <a:gdLst/>
              <a:ahLst/>
              <a:cxnLst/>
              <a:rect l="l" t="t" r="r" b="b"/>
              <a:pathLst>
                <a:path w="1740534" h="76200">
                  <a:moveTo>
                    <a:pt x="1689239" y="38100"/>
                  </a:moveTo>
                  <a:lnTo>
                    <a:pt x="1663839" y="76200"/>
                  </a:lnTo>
                  <a:lnTo>
                    <a:pt x="1714639" y="50800"/>
                  </a:lnTo>
                  <a:lnTo>
                    <a:pt x="1689239" y="50800"/>
                  </a:lnTo>
                  <a:lnTo>
                    <a:pt x="1689239" y="38100"/>
                  </a:lnTo>
                  <a:close/>
                </a:path>
                <a:path w="1740534" h="76200">
                  <a:moveTo>
                    <a:pt x="1680773" y="25400"/>
                  </a:moveTo>
                  <a:lnTo>
                    <a:pt x="0" y="25400"/>
                  </a:lnTo>
                  <a:lnTo>
                    <a:pt x="0" y="50800"/>
                  </a:lnTo>
                  <a:lnTo>
                    <a:pt x="1680773" y="50800"/>
                  </a:lnTo>
                  <a:lnTo>
                    <a:pt x="1689239" y="38100"/>
                  </a:lnTo>
                  <a:lnTo>
                    <a:pt x="1680773" y="25400"/>
                  </a:lnTo>
                  <a:close/>
                </a:path>
                <a:path w="1740534" h="76200">
                  <a:moveTo>
                    <a:pt x="1714639" y="25400"/>
                  </a:moveTo>
                  <a:lnTo>
                    <a:pt x="1689239" y="25400"/>
                  </a:lnTo>
                  <a:lnTo>
                    <a:pt x="1689239" y="50800"/>
                  </a:lnTo>
                  <a:lnTo>
                    <a:pt x="1714639" y="50800"/>
                  </a:lnTo>
                  <a:lnTo>
                    <a:pt x="1740039" y="38100"/>
                  </a:lnTo>
                  <a:lnTo>
                    <a:pt x="1714639" y="25400"/>
                  </a:lnTo>
                  <a:close/>
                </a:path>
                <a:path w="1740534"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14" name="object 14"/>
            <p:cNvSpPr/>
            <p:nvPr/>
          </p:nvSpPr>
          <p:spPr>
            <a:xfrm>
              <a:off x="5214903" y="1955929"/>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15" name="object 15"/>
            <p:cNvSpPr/>
            <p:nvPr/>
          </p:nvSpPr>
          <p:spPr>
            <a:xfrm>
              <a:off x="5214903" y="1955929"/>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16" name="object 16"/>
            <p:cNvPicPr/>
            <p:nvPr/>
          </p:nvPicPr>
          <p:blipFill>
            <a:blip r:embed="rId6" cstate="print"/>
            <a:stretch>
              <a:fillRect/>
            </a:stretch>
          </p:blipFill>
          <p:spPr>
            <a:xfrm>
              <a:off x="5373653" y="2228192"/>
              <a:ext cx="482596" cy="279397"/>
            </a:xfrm>
            <a:prstGeom prst="rect">
              <a:avLst/>
            </a:prstGeom>
          </p:spPr>
        </p:pic>
        <p:sp>
          <p:nvSpPr>
            <p:cNvPr id="17" name="object 17"/>
            <p:cNvSpPr/>
            <p:nvPr/>
          </p:nvSpPr>
          <p:spPr>
            <a:xfrm>
              <a:off x="6587341" y="1675897"/>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18" name="object 18"/>
            <p:cNvSpPr/>
            <p:nvPr/>
          </p:nvSpPr>
          <p:spPr>
            <a:xfrm>
              <a:off x="7230110" y="1906336"/>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grpSp>
      <p:sp>
        <p:nvSpPr>
          <p:cNvPr id="19" name="object 19"/>
          <p:cNvSpPr/>
          <p:nvPr/>
        </p:nvSpPr>
        <p:spPr>
          <a:xfrm>
            <a:off x="7652358" y="1613005"/>
            <a:ext cx="448717" cy="53578"/>
          </a:xfrm>
          <a:custGeom>
            <a:avLst/>
            <a:gdLst/>
            <a:ahLst/>
            <a:cxnLst/>
            <a:rect l="l" t="t" r="r" b="b"/>
            <a:pathLst>
              <a:path w="638175" h="76200">
                <a:moveTo>
                  <a:pt x="587121" y="38100"/>
                </a:moveTo>
                <a:lnTo>
                  <a:pt x="561721" y="76200"/>
                </a:lnTo>
                <a:lnTo>
                  <a:pt x="612521" y="50800"/>
                </a:lnTo>
                <a:lnTo>
                  <a:pt x="587121" y="50800"/>
                </a:lnTo>
                <a:lnTo>
                  <a:pt x="587121" y="38100"/>
                </a:lnTo>
                <a:close/>
              </a:path>
              <a:path w="638175" h="76200">
                <a:moveTo>
                  <a:pt x="578654" y="25400"/>
                </a:moveTo>
                <a:lnTo>
                  <a:pt x="0" y="25400"/>
                </a:lnTo>
                <a:lnTo>
                  <a:pt x="0" y="50800"/>
                </a:lnTo>
                <a:lnTo>
                  <a:pt x="578654" y="50800"/>
                </a:lnTo>
                <a:lnTo>
                  <a:pt x="587121" y="38100"/>
                </a:lnTo>
                <a:lnTo>
                  <a:pt x="578654" y="25400"/>
                </a:lnTo>
                <a:close/>
              </a:path>
              <a:path w="638175" h="76200">
                <a:moveTo>
                  <a:pt x="612521" y="25400"/>
                </a:moveTo>
                <a:lnTo>
                  <a:pt x="587121" y="25400"/>
                </a:lnTo>
                <a:lnTo>
                  <a:pt x="587121" y="50800"/>
                </a:lnTo>
                <a:lnTo>
                  <a:pt x="612521" y="50800"/>
                </a:lnTo>
                <a:lnTo>
                  <a:pt x="637921" y="38100"/>
                </a:lnTo>
                <a:lnTo>
                  <a:pt x="612521" y="25400"/>
                </a:lnTo>
                <a:close/>
              </a:path>
              <a:path w="638175" h="76200">
                <a:moveTo>
                  <a:pt x="561721" y="0"/>
                </a:moveTo>
                <a:lnTo>
                  <a:pt x="587121" y="38100"/>
                </a:lnTo>
                <a:lnTo>
                  <a:pt x="587121" y="25400"/>
                </a:lnTo>
                <a:lnTo>
                  <a:pt x="612521" y="25400"/>
                </a:lnTo>
                <a:lnTo>
                  <a:pt x="561721" y="0"/>
                </a:lnTo>
                <a:close/>
              </a:path>
            </a:pathLst>
          </a:custGeom>
          <a:solidFill>
            <a:srgbClr val="000000"/>
          </a:solidFill>
        </p:spPr>
        <p:txBody>
          <a:bodyPr wrap="square" lIns="0" tIns="0" rIns="0" bIns="0" rtlCol="0"/>
          <a:lstStyle/>
          <a:p>
            <a:endParaRPr sz="1266"/>
          </a:p>
        </p:txBody>
      </p:sp>
      <p:pic>
        <p:nvPicPr>
          <p:cNvPr id="20" name="object 20"/>
          <p:cNvPicPr/>
          <p:nvPr/>
        </p:nvPicPr>
        <p:blipFill>
          <a:blip r:embed="rId7" cstate="print"/>
          <a:stretch>
            <a:fillRect/>
          </a:stretch>
        </p:blipFill>
        <p:spPr>
          <a:xfrm>
            <a:off x="8244104" y="1560010"/>
            <a:ext cx="160732" cy="214310"/>
          </a:xfrm>
          <a:prstGeom prst="rect">
            <a:avLst/>
          </a:prstGeom>
        </p:spPr>
      </p:pic>
      <p:pic>
        <p:nvPicPr>
          <p:cNvPr id="21" name="object 21"/>
          <p:cNvPicPr/>
          <p:nvPr/>
        </p:nvPicPr>
        <p:blipFill>
          <a:blip r:embed="rId8" cstate="print"/>
          <a:stretch>
            <a:fillRect/>
          </a:stretch>
        </p:blipFill>
        <p:spPr>
          <a:xfrm>
            <a:off x="5184076" y="1486883"/>
            <a:ext cx="258960" cy="303608"/>
          </a:xfrm>
          <a:prstGeom prst="rect">
            <a:avLst/>
          </a:prstGeom>
        </p:spPr>
      </p:pic>
      <p:sp>
        <p:nvSpPr>
          <p:cNvPr id="22" name="object 22"/>
          <p:cNvSpPr txBox="1"/>
          <p:nvPr/>
        </p:nvSpPr>
        <p:spPr>
          <a:xfrm>
            <a:off x="2612480" y="2187774"/>
            <a:ext cx="544711" cy="405009"/>
          </a:xfrm>
          <a:prstGeom prst="rect">
            <a:avLst/>
          </a:prstGeom>
        </p:spPr>
        <p:txBody>
          <a:bodyPr vert="horz" wrap="square" lIns="0" tIns="20092" rIns="0" bIns="0" rtlCol="0">
            <a:spAutoFit/>
          </a:bodyPr>
          <a:lstStyle/>
          <a:p>
            <a:pPr marL="17859" marR="3572" indent="-9376">
              <a:lnSpc>
                <a:spcPts val="1469"/>
              </a:lnSpc>
              <a:spcBef>
                <a:spcPts val="158"/>
              </a:spcBef>
            </a:pPr>
            <a:r>
              <a:rPr sz="1266" spc="-7" dirty="0">
                <a:solidFill>
                  <a:srgbClr val="00882B"/>
                </a:solidFill>
                <a:latin typeface="Calibri" panose="020F0502020204030204" pitchFamily="34" charset="0"/>
                <a:cs typeface="Calibri" panose="020F0502020204030204" pitchFamily="34" charset="0"/>
              </a:rPr>
              <a:t>hidden </a:t>
            </a:r>
            <a:r>
              <a:rPr sz="1266" dirty="0">
                <a:solidFill>
                  <a:srgbClr val="00882B"/>
                </a:solidFill>
                <a:latin typeface="Calibri" panose="020F0502020204030204" pitchFamily="34" charset="0"/>
                <a:cs typeface="Calibri" panose="020F0502020204030204" pitchFamily="34" charset="0"/>
              </a:rPr>
              <a:t>layer </a:t>
            </a:r>
            <a:r>
              <a:rPr sz="1266" spc="-35" dirty="0">
                <a:solidFill>
                  <a:srgbClr val="00882B"/>
                </a:solidFill>
                <a:latin typeface="Calibri" panose="020F0502020204030204" pitchFamily="34" charset="0"/>
                <a:cs typeface="Calibri" panose="020F0502020204030204" pitchFamily="34" charset="0"/>
              </a:rPr>
              <a:t>2</a:t>
            </a:r>
            <a:endParaRPr sz="1266" dirty="0">
              <a:latin typeface="Calibri" panose="020F0502020204030204" pitchFamily="34" charset="0"/>
              <a:cs typeface="Calibri" panose="020F0502020204030204" pitchFamily="34" charset="0"/>
            </a:endParaRPr>
          </a:p>
        </p:txBody>
      </p:sp>
      <p:sp>
        <p:nvSpPr>
          <p:cNvPr id="23" name="object 23"/>
          <p:cNvSpPr txBox="1"/>
          <p:nvPr/>
        </p:nvSpPr>
        <p:spPr>
          <a:xfrm>
            <a:off x="4811326" y="2187774"/>
            <a:ext cx="544711" cy="405009"/>
          </a:xfrm>
          <a:prstGeom prst="rect">
            <a:avLst/>
          </a:prstGeom>
        </p:spPr>
        <p:txBody>
          <a:bodyPr vert="horz" wrap="square" lIns="0" tIns="20092" rIns="0" bIns="0" rtlCol="0">
            <a:spAutoFit/>
          </a:bodyPr>
          <a:lstStyle/>
          <a:p>
            <a:pPr marL="17859" marR="3572" indent="-9376">
              <a:lnSpc>
                <a:spcPts val="1469"/>
              </a:lnSpc>
              <a:spcBef>
                <a:spcPts val="158"/>
              </a:spcBef>
            </a:pPr>
            <a:r>
              <a:rPr sz="1266" spc="-7" dirty="0">
                <a:solidFill>
                  <a:srgbClr val="00882B"/>
                </a:solidFill>
                <a:latin typeface="Calibri" panose="020F0502020204030204" pitchFamily="34" charset="0"/>
                <a:cs typeface="Calibri" panose="020F0502020204030204" pitchFamily="34" charset="0"/>
              </a:rPr>
              <a:t>hidden </a:t>
            </a:r>
            <a:r>
              <a:rPr sz="1266" dirty="0">
                <a:solidFill>
                  <a:srgbClr val="00882B"/>
                </a:solidFill>
                <a:latin typeface="Calibri" panose="020F0502020204030204" pitchFamily="34" charset="0"/>
                <a:cs typeface="Calibri" panose="020F0502020204030204" pitchFamily="34" charset="0"/>
              </a:rPr>
              <a:t>layer </a:t>
            </a:r>
            <a:r>
              <a:rPr sz="1266" spc="-35" dirty="0">
                <a:solidFill>
                  <a:srgbClr val="00882B"/>
                </a:solidFill>
                <a:latin typeface="Calibri" panose="020F0502020204030204" pitchFamily="34" charset="0"/>
                <a:cs typeface="Calibri" panose="020F0502020204030204" pitchFamily="34" charset="0"/>
              </a:rPr>
              <a:t>3</a:t>
            </a:r>
            <a:endParaRPr sz="1266" dirty="0">
              <a:latin typeface="Calibri" panose="020F0502020204030204" pitchFamily="34" charset="0"/>
              <a:cs typeface="Calibri" panose="020F0502020204030204" pitchFamily="34" charset="0"/>
            </a:endParaRPr>
          </a:p>
        </p:txBody>
      </p:sp>
      <p:grpSp>
        <p:nvGrpSpPr>
          <p:cNvPr id="24" name="object 24"/>
          <p:cNvGrpSpPr/>
          <p:nvPr/>
        </p:nvGrpSpPr>
        <p:grpSpPr>
          <a:xfrm>
            <a:off x="5534512" y="1169439"/>
            <a:ext cx="2171700" cy="921544"/>
            <a:chOff x="7871306" y="1663203"/>
            <a:chExt cx="3088640" cy="1310640"/>
          </a:xfrm>
        </p:grpSpPr>
        <p:sp>
          <p:nvSpPr>
            <p:cNvPr id="25" name="object 25"/>
            <p:cNvSpPr/>
            <p:nvPr/>
          </p:nvSpPr>
          <p:spPr>
            <a:xfrm>
              <a:off x="7871306" y="2317879"/>
              <a:ext cx="1740535" cy="76200"/>
            </a:xfrm>
            <a:custGeom>
              <a:avLst/>
              <a:gdLst/>
              <a:ahLst/>
              <a:cxnLst/>
              <a:rect l="l" t="t" r="r" b="b"/>
              <a:pathLst>
                <a:path w="1740534" h="76200">
                  <a:moveTo>
                    <a:pt x="1689239" y="38100"/>
                  </a:moveTo>
                  <a:lnTo>
                    <a:pt x="1663839" y="76200"/>
                  </a:lnTo>
                  <a:lnTo>
                    <a:pt x="1714639" y="50800"/>
                  </a:lnTo>
                  <a:lnTo>
                    <a:pt x="1689239" y="50800"/>
                  </a:lnTo>
                  <a:lnTo>
                    <a:pt x="1689239" y="38100"/>
                  </a:lnTo>
                  <a:close/>
                </a:path>
                <a:path w="1740534" h="76200">
                  <a:moveTo>
                    <a:pt x="1680773" y="25400"/>
                  </a:moveTo>
                  <a:lnTo>
                    <a:pt x="0" y="25400"/>
                  </a:lnTo>
                  <a:lnTo>
                    <a:pt x="0" y="50800"/>
                  </a:lnTo>
                  <a:lnTo>
                    <a:pt x="1680773" y="50800"/>
                  </a:lnTo>
                  <a:lnTo>
                    <a:pt x="1689239" y="38100"/>
                  </a:lnTo>
                  <a:lnTo>
                    <a:pt x="1680773" y="25400"/>
                  </a:lnTo>
                  <a:close/>
                </a:path>
                <a:path w="1740534" h="76200">
                  <a:moveTo>
                    <a:pt x="1714639" y="25400"/>
                  </a:moveTo>
                  <a:lnTo>
                    <a:pt x="1689239" y="25400"/>
                  </a:lnTo>
                  <a:lnTo>
                    <a:pt x="1689239" y="50800"/>
                  </a:lnTo>
                  <a:lnTo>
                    <a:pt x="1714639" y="50800"/>
                  </a:lnTo>
                  <a:lnTo>
                    <a:pt x="1740039" y="38100"/>
                  </a:lnTo>
                  <a:lnTo>
                    <a:pt x="1714639" y="25400"/>
                  </a:lnTo>
                  <a:close/>
                </a:path>
                <a:path w="1740534"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26" name="object 26"/>
            <p:cNvSpPr/>
            <p:nvPr/>
          </p:nvSpPr>
          <p:spPr>
            <a:xfrm>
              <a:off x="8289733" y="1955929"/>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27" name="object 27"/>
            <p:cNvSpPr/>
            <p:nvPr/>
          </p:nvSpPr>
          <p:spPr>
            <a:xfrm>
              <a:off x="8289733" y="1955929"/>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sp>
          <p:nvSpPr>
            <p:cNvPr id="28" name="object 28"/>
            <p:cNvSpPr/>
            <p:nvPr/>
          </p:nvSpPr>
          <p:spPr>
            <a:xfrm>
              <a:off x="9662171" y="1675894"/>
              <a:ext cx="1285875" cy="1285875"/>
            </a:xfrm>
            <a:custGeom>
              <a:avLst/>
              <a:gdLst/>
              <a:ahLst/>
              <a:cxnLst/>
              <a:rect l="l" t="t" r="r" b="b"/>
              <a:pathLst>
                <a:path w="1285875" h="1285875">
                  <a:moveTo>
                    <a:pt x="642772" y="0"/>
                  </a:moveTo>
                  <a:lnTo>
                    <a:pt x="594801" y="1763"/>
                  </a:lnTo>
                  <a:lnTo>
                    <a:pt x="547788" y="6969"/>
                  </a:lnTo>
                  <a:lnTo>
                    <a:pt x="501857" y="15494"/>
                  </a:lnTo>
                  <a:lnTo>
                    <a:pt x="457132" y="27214"/>
                  </a:lnTo>
                  <a:lnTo>
                    <a:pt x="413737" y="42004"/>
                  </a:lnTo>
                  <a:lnTo>
                    <a:pt x="371797" y="59741"/>
                  </a:lnTo>
                  <a:lnTo>
                    <a:pt x="331435" y="80299"/>
                  </a:lnTo>
                  <a:lnTo>
                    <a:pt x="292777" y="103555"/>
                  </a:lnTo>
                  <a:lnTo>
                    <a:pt x="255946" y="129384"/>
                  </a:lnTo>
                  <a:lnTo>
                    <a:pt x="221067" y="157662"/>
                  </a:lnTo>
                  <a:lnTo>
                    <a:pt x="188264" y="188264"/>
                  </a:lnTo>
                  <a:lnTo>
                    <a:pt x="157662" y="221067"/>
                  </a:lnTo>
                  <a:lnTo>
                    <a:pt x="129384" y="255946"/>
                  </a:lnTo>
                  <a:lnTo>
                    <a:pt x="103555" y="292777"/>
                  </a:lnTo>
                  <a:lnTo>
                    <a:pt x="80299" y="331435"/>
                  </a:lnTo>
                  <a:lnTo>
                    <a:pt x="59741" y="371797"/>
                  </a:lnTo>
                  <a:lnTo>
                    <a:pt x="42004" y="413737"/>
                  </a:lnTo>
                  <a:lnTo>
                    <a:pt x="27214" y="457132"/>
                  </a:lnTo>
                  <a:lnTo>
                    <a:pt x="15494" y="501857"/>
                  </a:lnTo>
                  <a:lnTo>
                    <a:pt x="6969" y="547788"/>
                  </a:lnTo>
                  <a:lnTo>
                    <a:pt x="1763" y="594801"/>
                  </a:lnTo>
                  <a:lnTo>
                    <a:pt x="0" y="642772"/>
                  </a:lnTo>
                  <a:lnTo>
                    <a:pt x="1763" y="690742"/>
                  </a:lnTo>
                  <a:lnTo>
                    <a:pt x="6969" y="737755"/>
                  </a:lnTo>
                  <a:lnTo>
                    <a:pt x="15494" y="783687"/>
                  </a:lnTo>
                  <a:lnTo>
                    <a:pt x="27214" y="828412"/>
                  </a:lnTo>
                  <a:lnTo>
                    <a:pt x="42004" y="871807"/>
                  </a:lnTo>
                  <a:lnTo>
                    <a:pt x="59741" y="913747"/>
                  </a:lnTo>
                  <a:lnTo>
                    <a:pt x="80299" y="954109"/>
                  </a:lnTo>
                  <a:lnTo>
                    <a:pt x="103555" y="992767"/>
                  </a:lnTo>
                  <a:lnTo>
                    <a:pt x="129384" y="1029598"/>
                  </a:lnTo>
                  <a:lnTo>
                    <a:pt x="157662" y="1064477"/>
                  </a:lnTo>
                  <a:lnTo>
                    <a:pt x="188264" y="1097279"/>
                  </a:lnTo>
                  <a:lnTo>
                    <a:pt x="221067" y="1127882"/>
                  </a:lnTo>
                  <a:lnTo>
                    <a:pt x="255946" y="1156160"/>
                  </a:lnTo>
                  <a:lnTo>
                    <a:pt x="292777" y="1181989"/>
                  </a:lnTo>
                  <a:lnTo>
                    <a:pt x="331435" y="1205245"/>
                  </a:lnTo>
                  <a:lnTo>
                    <a:pt x="371797" y="1225803"/>
                  </a:lnTo>
                  <a:lnTo>
                    <a:pt x="413737" y="1243539"/>
                  </a:lnTo>
                  <a:lnTo>
                    <a:pt x="457132" y="1258330"/>
                  </a:lnTo>
                  <a:lnTo>
                    <a:pt x="501857" y="1270050"/>
                  </a:lnTo>
                  <a:lnTo>
                    <a:pt x="547788" y="1278575"/>
                  </a:lnTo>
                  <a:lnTo>
                    <a:pt x="594801" y="1283781"/>
                  </a:lnTo>
                  <a:lnTo>
                    <a:pt x="642772" y="1285544"/>
                  </a:lnTo>
                  <a:lnTo>
                    <a:pt x="690742" y="1283781"/>
                  </a:lnTo>
                  <a:lnTo>
                    <a:pt x="737755" y="1278575"/>
                  </a:lnTo>
                  <a:lnTo>
                    <a:pt x="783687" y="1270050"/>
                  </a:lnTo>
                  <a:lnTo>
                    <a:pt x="828412" y="1258330"/>
                  </a:lnTo>
                  <a:lnTo>
                    <a:pt x="871807" y="1243539"/>
                  </a:lnTo>
                  <a:lnTo>
                    <a:pt x="913747" y="1225803"/>
                  </a:lnTo>
                  <a:lnTo>
                    <a:pt x="954109" y="1205245"/>
                  </a:lnTo>
                  <a:lnTo>
                    <a:pt x="992767" y="1181989"/>
                  </a:lnTo>
                  <a:lnTo>
                    <a:pt x="1029598" y="1156160"/>
                  </a:lnTo>
                  <a:lnTo>
                    <a:pt x="1064477" y="1127882"/>
                  </a:lnTo>
                  <a:lnTo>
                    <a:pt x="1097280" y="1097279"/>
                  </a:lnTo>
                  <a:lnTo>
                    <a:pt x="1127882" y="1064477"/>
                  </a:lnTo>
                  <a:lnTo>
                    <a:pt x="1156160" y="1029598"/>
                  </a:lnTo>
                  <a:lnTo>
                    <a:pt x="1181989" y="992767"/>
                  </a:lnTo>
                  <a:lnTo>
                    <a:pt x="1205245" y="954109"/>
                  </a:lnTo>
                  <a:lnTo>
                    <a:pt x="1225803" y="913747"/>
                  </a:lnTo>
                  <a:lnTo>
                    <a:pt x="1243539" y="871807"/>
                  </a:lnTo>
                  <a:lnTo>
                    <a:pt x="1258330" y="828412"/>
                  </a:lnTo>
                  <a:lnTo>
                    <a:pt x="1270050" y="783687"/>
                  </a:lnTo>
                  <a:lnTo>
                    <a:pt x="1278575" y="737755"/>
                  </a:lnTo>
                  <a:lnTo>
                    <a:pt x="1283781" y="690742"/>
                  </a:lnTo>
                  <a:lnTo>
                    <a:pt x="1285544" y="642772"/>
                  </a:lnTo>
                  <a:lnTo>
                    <a:pt x="1283781" y="594801"/>
                  </a:lnTo>
                  <a:lnTo>
                    <a:pt x="1278575" y="547788"/>
                  </a:lnTo>
                  <a:lnTo>
                    <a:pt x="1270050" y="501857"/>
                  </a:lnTo>
                  <a:lnTo>
                    <a:pt x="1258330" y="457132"/>
                  </a:lnTo>
                  <a:lnTo>
                    <a:pt x="1243539" y="413737"/>
                  </a:lnTo>
                  <a:lnTo>
                    <a:pt x="1225803" y="371797"/>
                  </a:lnTo>
                  <a:lnTo>
                    <a:pt x="1205245" y="331435"/>
                  </a:lnTo>
                  <a:lnTo>
                    <a:pt x="1181989" y="292777"/>
                  </a:lnTo>
                  <a:lnTo>
                    <a:pt x="1156160" y="255946"/>
                  </a:lnTo>
                  <a:lnTo>
                    <a:pt x="1127882" y="221067"/>
                  </a:lnTo>
                  <a:lnTo>
                    <a:pt x="1097280" y="188264"/>
                  </a:lnTo>
                  <a:lnTo>
                    <a:pt x="1064477" y="157662"/>
                  </a:lnTo>
                  <a:lnTo>
                    <a:pt x="1029598" y="129384"/>
                  </a:lnTo>
                  <a:lnTo>
                    <a:pt x="992767" y="103555"/>
                  </a:lnTo>
                  <a:lnTo>
                    <a:pt x="954109" y="80299"/>
                  </a:lnTo>
                  <a:lnTo>
                    <a:pt x="913747" y="59741"/>
                  </a:lnTo>
                  <a:lnTo>
                    <a:pt x="871807" y="42004"/>
                  </a:lnTo>
                  <a:lnTo>
                    <a:pt x="828412" y="27214"/>
                  </a:lnTo>
                  <a:lnTo>
                    <a:pt x="783687" y="15494"/>
                  </a:lnTo>
                  <a:lnTo>
                    <a:pt x="737755" y="6969"/>
                  </a:lnTo>
                  <a:lnTo>
                    <a:pt x="690742" y="1763"/>
                  </a:lnTo>
                  <a:lnTo>
                    <a:pt x="642772" y="0"/>
                  </a:lnTo>
                  <a:close/>
                </a:path>
              </a:pathLst>
            </a:custGeom>
            <a:solidFill>
              <a:srgbClr val="FFFFFF"/>
            </a:solidFill>
          </p:spPr>
          <p:txBody>
            <a:bodyPr wrap="square" lIns="0" tIns="0" rIns="0" bIns="0" rtlCol="0"/>
            <a:lstStyle/>
            <a:p>
              <a:endParaRPr sz="1266"/>
            </a:p>
          </p:txBody>
        </p:sp>
        <p:sp>
          <p:nvSpPr>
            <p:cNvPr id="29" name="object 29"/>
            <p:cNvSpPr/>
            <p:nvPr/>
          </p:nvSpPr>
          <p:spPr>
            <a:xfrm>
              <a:off x="9662171" y="1675897"/>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30" name="object 30"/>
            <p:cNvSpPr/>
            <p:nvPr/>
          </p:nvSpPr>
          <p:spPr>
            <a:xfrm>
              <a:off x="10304941" y="1906336"/>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pic>
          <p:nvPicPr>
            <p:cNvPr id="31" name="object 31"/>
            <p:cNvPicPr/>
            <p:nvPr/>
          </p:nvPicPr>
          <p:blipFill>
            <a:blip r:embed="rId9" cstate="print"/>
            <a:stretch>
              <a:fillRect/>
            </a:stretch>
          </p:blipFill>
          <p:spPr>
            <a:xfrm>
              <a:off x="9830193" y="2172615"/>
              <a:ext cx="393694" cy="292098"/>
            </a:xfrm>
            <a:prstGeom prst="rect">
              <a:avLst/>
            </a:prstGeom>
          </p:spPr>
        </p:pic>
        <p:pic>
          <p:nvPicPr>
            <p:cNvPr id="32" name="object 32"/>
            <p:cNvPicPr/>
            <p:nvPr/>
          </p:nvPicPr>
          <p:blipFill>
            <a:blip r:embed="rId10" cstate="print"/>
            <a:stretch>
              <a:fillRect/>
            </a:stretch>
          </p:blipFill>
          <p:spPr>
            <a:xfrm>
              <a:off x="8468639" y="2225030"/>
              <a:ext cx="482595" cy="292097"/>
            </a:xfrm>
            <a:prstGeom prst="rect">
              <a:avLst/>
            </a:prstGeom>
          </p:spPr>
        </p:pic>
        <p:pic>
          <p:nvPicPr>
            <p:cNvPr id="33" name="object 33"/>
            <p:cNvPicPr/>
            <p:nvPr/>
          </p:nvPicPr>
          <p:blipFill>
            <a:blip r:embed="rId11" cstate="print"/>
            <a:stretch>
              <a:fillRect/>
            </a:stretch>
          </p:blipFill>
          <p:spPr>
            <a:xfrm>
              <a:off x="10436611" y="2102765"/>
              <a:ext cx="381001" cy="431798"/>
            </a:xfrm>
            <a:prstGeom prst="rect">
              <a:avLst/>
            </a:prstGeom>
          </p:spPr>
        </p:pic>
      </p:grpSp>
      <p:sp>
        <p:nvSpPr>
          <p:cNvPr id="34" name="object 34"/>
          <p:cNvSpPr txBox="1"/>
          <p:nvPr/>
        </p:nvSpPr>
        <p:spPr>
          <a:xfrm>
            <a:off x="6982200" y="2187774"/>
            <a:ext cx="527745" cy="405009"/>
          </a:xfrm>
          <a:prstGeom prst="rect">
            <a:avLst/>
          </a:prstGeom>
        </p:spPr>
        <p:txBody>
          <a:bodyPr vert="horz" wrap="square" lIns="0" tIns="20092" rIns="0" bIns="0" rtlCol="0">
            <a:spAutoFit/>
          </a:bodyPr>
          <a:lstStyle/>
          <a:p>
            <a:pPr marL="8929" marR="3572" indent="4465">
              <a:lnSpc>
                <a:spcPts val="1469"/>
              </a:lnSpc>
              <a:spcBef>
                <a:spcPts val="158"/>
              </a:spcBef>
            </a:pPr>
            <a:r>
              <a:rPr sz="1266" spc="-7" dirty="0">
                <a:solidFill>
                  <a:srgbClr val="00882B"/>
                </a:solidFill>
                <a:latin typeface="Calibri" panose="020F0502020204030204" pitchFamily="34" charset="0"/>
                <a:cs typeface="Calibri" panose="020F0502020204030204" pitchFamily="34" charset="0"/>
              </a:rPr>
              <a:t>output </a:t>
            </a:r>
            <a:r>
              <a:rPr sz="1266" dirty="0">
                <a:solidFill>
                  <a:srgbClr val="00882B"/>
                </a:solidFill>
                <a:latin typeface="Calibri" panose="020F0502020204030204" pitchFamily="34" charset="0"/>
                <a:cs typeface="Calibri" panose="020F0502020204030204" pitchFamily="34" charset="0"/>
              </a:rPr>
              <a:t>layer </a:t>
            </a:r>
            <a:r>
              <a:rPr sz="1266" spc="-35" dirty="0">
                <a:solidFill>
                  <a:srgbClr val="00882B"/>
                </a:solidFill>
                <a:latin typeface="Calibri" panose="020F0502020204030204" pitchFamily="34" charset="0"/>
                <a:cs typeface="Calibri" panose="020F0502020204030204" pitchFamily="34" charset="0"/>
              </a:rPr>
              <a:t>4</a:t>
            </a:r>
            <a:endParaRPr sz="1266" dirty="0">
              <a:latin typeface="Calibri" panose="020F0502020204030204" pitchFamily="34" charset="0"/>
              <a:cs typeface="Calibri" panose="020F0502020204030204" pitchFamily="34" charset="0"/>
            </a:endParaRPr>
          </a:p>
        </p:txBody>
      </p:sp>
      <p:sp>
        <p:nvSpPr>
          <p:cNvPr id="35" name="object 35"/>
          <p:cNvSpPr txBox="1"/>
          <p:nvPr/>
        </p:nvSpPr>
        <p:spPr>
          <a:xfrm>
            <a:off x="1638400" y="1117639"/>
            <a:ext cx="385316" cy="170600"/>
          </a:xfrm>
          <a:prstGeom prst="rect">
            <a:avLst/>
          </a:prstGeom>
        </p:spPr>
        <p:txBody>
          <a:bodyPr vert="horz" wrap="square" lIns="0" tIns="8930" rIns="0" bIns="0" rtlCol="0">
            <a:spAutoFit/>
          </a:bodyPr>
          <a:lstStyle/>
          <a:p>
            <a:pPr marL="8929">
              <a:spcBef>
                <a:spcPts val="70"/>
              </a:spcBef>
            </a:pPr>
            <a:r>
              <a:rPr sz="1050" spc="-7" dirty="0">
                <a:latin typeface="Calibri" panose="020F0502020204030204" pitchFamily="34" charset="0"/>
                <a:cs typeface="Calibri" panose="020F0502020204030204" pitchFamily="34" charset="0"/>
              </a:rPr>
              <a:t>weight</a:t>
            </a:r>
            <a:endParaRPr sz="1050" dirty="0">
              <a:latin typeface="Calibri" panose="020F0502020204030204" pitchFamily="34" charset="0"/>
              <a:cs typeface="Calibri" panose="020F0502020204030204" pitchFamily="34" charset="0"/>
            </a:endParaRPr>
          </a:p>
        </p:txBody>
      </p:sp>
      <p:sp>
        <p:nvSpPr>
          <p:cNvPr id="36" name="object 36"/>
          <p:cNvSpPr txBox="1"/>
          <p:nvPr/>
        </p:nvSpPr>
        <p:spPr>
          <a:xfrm>
            <a:off x="866304" y="1117639"/>
            <a:ext cx="295125" cy="170600"/>
          </a:xfrm>
          <a:prstGeom prst="rect">
            <a:avLst/>
          </a:prstGeom>
        </p:spPr>
        <p:txBody>
          <a:bodyPr vert="horz" wrap="square" lIns="0" tIns="8930" rIns="0" bIns="0" rtlCol="0">
            <a:spAutoFit/>
          </a:bodyPr>
          <a:lstStyle/>
          <a:p>
            <a:pPr marL="8929">
              <a:spcBef>
                <a:spcPts val="70"/>
              </a:spcBef>
            </a:pPr>
            <a:r>
              <a:rPr sz="1050" spc="-7" dirty="0">
                <a:latin typeface="Calibri" panose="020F0502020204030204" pitchFamily="34" charset="0"/>
                <a:cs typeface="Calibri" panose="020F0502020204030204" pitchFamily="34" charset="0"/>
              </a:rPr>
              <a:t>input</a:t>
            </a:r>
            <a:endParaRPr sz="1050" dirty="0">
              <a:latin typeface="Calibri" panose="020F0502020204030204" pitchFamily="34" charset="0"/>
              <a:cs typeface="Calibri" panose="020F0502020204030204" pitchFamily="34" charset="0"/>
            </a:endParaRPr>
          </a:p>
        </p:txBody>
      </p:sp>
      <p:sp>
        <p:nvSpPr>
          <p:cNvPr id="37" name="object 37"/>
          <p:cNvSpPr txBox="1"/>
          <p:nvPr/>
        </p:nvSpPr>
        <p:spPr>
          <a:xfrm>
            <a:off x="2540137" y="982622"/>
            <a:ext cx="977801" cy="170600"/>
          </a:xfrm>
          <a:prstGeom prst="rect">
            <a:avLst/>
          </a:prstGeom>
        </p:spPr>
        <p:txBody>
          <a:bodyPr vert="horz" wrap="square" lIns="0" tIns="8930" rIns="0" bIns="0" rtlCol="0">
            <a:spAutoFit/>
          </a:bodyPr>
          <a:lstStyle/>
          <a:p>
            <a:pPr marL="8929">
              <a:spcBef>
                <a:spcPts val="70"/>
              </a:spcBef>
              <a:tabLst>
                <a:tab pos="434414" algn="l"/>
              </a:tabLst>
            </a:pPr>
            <a:r>
              <a:rPr lang="en-US" sz="1050" spc="-18" dirty="0">
                <a:latin typeface="Calibri" panose="020F0502020204030204" pitchFamily="34" charset="0"/>
                <a:cs typeface="Calibri" panose="020F0502020204030204" pitchFamily="34" charset="0"/>
              </a:rPr>
              <a:t>S</a:t>
            </a:r>
            <a:r>
              <a:rPr sz="1050" spc="-18" dirty="0">
                <a:latin typeface="Calibri" panose="020F0502020204030204" pitchFamily="34" charset="0"/>
                <a:cs typeface="Calibri" panose="020F0502020204030204" pitchFamily="34" charset="0"/>
              </a:rPr>
              <a:t>um</a:t>
            </a:r>
            <a:r>
              <a:rPr lang="en-US" sz="1050" spc="-18" dirty="0">
                <a:latin typeface="Calibri" panose="020F0502020204030204" pitchFamily="34" charset="0"/>
                <a:cs typeface="Calibri" panose="020F0502020204030204" pitchFamily="34" charset="0"/>
              </a:rPr>
              <a:t> </a:t>
            </a:r>
            <a:r>
              <a:rPr sz="1050" spc="-7" dirty="0">
                <a:latin typeface="Calibri" panose="020F0502020204030204" pitchFamily="34" charset="0"/>
                <a:cs typeface="Calibri" panose="020F0502020204030204" pitchFamily="34" charset="0"/>
              </a:rPr>
              <a:t>activation</a:t>
            </a:r>
            <a:endParaRPr sz="1050" dirty="0">
              <a:latin typeface="Calibri" panose="020F0502020204030204" pitchFamily="34" charset="0"/>
              <a:cs typeface="Calibri" panose="020F0502020204030204" pitchFamily="34" charset="0"/>
            </a:endParaRPr>
          </a:p>
        </p:txBody>
      </p:sp>
      <p:sp>
        <p:nvSpPr>
          <p:cNvPr id="38" name="object 38"/>
          <p:cNvSpPr txBox="1"/>
          <p:nvPr/>
        </p:nvSpPr>
        <p:spPr>
          <a:xfrm>
            <a:off x="3746164" y="1117639"/>
            <a:ext cx="385316" cy="170600"/>
          </a:xfrm>
          <a:prstGeom prst="rect">
            <a:avLst/>
          </a:prstGeom>
        </p:spPr>
        <p:txBody>
          <a:bodyPr vert="horz" wrap="square" lIns="0" tIns="8930" rIns="0" bIns="0" rtlCol="0">
            <a:spAutoFit/>
          </a:bodyPr>
          <a:lstStyle/>
          <a:p>
            <a:pPr marL="8929">
              <a:spcBef>
                <a:spcPts val="70"/>
              </a:spcBef>
            </a:pPr>
            <a:r>
              <a:rPr sz="1050" spc="-7" dirty="0">
                <a:latin typeface="Calibri" panose="020F0502020204030204" pitchFamily="34" charset="0"/>
                <a:cs typeface="Calibri" panose="020F0502020204030204" pitchFamily="34" charset="0"/>
              </a:rPr>
              <a:t>weight</a:t>
            </a:r>
            <a:endParaRPr sz="1050" dirty="0">
              <a:latin typeface="Calibri" panose="020F0502020204030204" pitchFamily="34" charset="0"/>
              <a:cs typeface="Calibri" panose="020F0502020204030204" pitchFamily="34" charset="0"/>
            </a:endParaRPr>
          </a:p>
        </p:txBody>
      </p:sp>
      <p:sp>
        <p:nvSpPr>
          <p:cNvPr id="39" name="object 39"/>
          <p:cNvSpPr txBox="1"/>
          <p:nvPr/>
        </p:nvSpPr>
        <p:spPr>
          <a:xfrm>
            <a:off x="5917436" y="1117639"/>
            <a:ext cx="385316" cy="170600"/>
          </a:xfrm>
          <a:prstGeom prst="rect">
            <a:avLst/>
          </a:prstGeom>
        </p:spPr>
        <p:txBody>
          <a:bodyPr vert="horz" wrap="square" lIns="0" tIns="8930" rIns="0" bIns="0" rtlCol="0">
            <a:spAutoFit/>
          </a:bodyPr>
          <a:lstStyle/>
          <a:p>
            <a:pPr marL="8929">
              <a:spcBef>
                <a:spcPts val="70"/>
              </a:spcBef>
            </a:pPr>
            <a:r>
              <a:rPr sz="1050" spc="-7" dirty="0">
                <a:latin typeface="Calibri" panose="020F0502020204030204" pitchFamily="34" charset="0"/>
                <a:cs typeface="Calibri" panose="020F0502020204030204" pitchFamily="34" charset="0"/>
              </a:rPr>
              <a:t>weight</a:t>
            </a:r>
            <a:endParaRPr sz="1050" dirty="0">
              <a:latin typeface="Calibri" panose="020F0502020204030204" pitchFamily="34" charset="0"/>
              <a:cs typeface="Calibri" panose="020F0502020204030204" pitchFamily="34" charset="0"/>
            </a:endParaRPr>
          </a:p>
        </p:txBody>
      </p:sp>
      <p:pic>
        <p:nvPicPr>
          <p:cNvPr id="40" name="object 40"/>
          <p:cNvPicPr/>
          <p:nvPr/>
        </p:nvPicPr>
        <p:blipFill>
          <a:blip r:embed="rId12" cstate="print"/>
          <a:stretch>
            <a:fillRect/>
          </a:stretch>
        </p:blipFill>
        <p:spPr>
          <a:xfrm>
            <a:off x="4739030" y="1558320"/>
            <a:ext cx="276816" cy="196452"/>
          </a:xfrm>
          <a:prstGeom prst="rect">
            <a:avLst/>
          </a:prstGeom>
        </p:spPr>
      </p:pic>
      <p:sp>
        <p:nvSpPr>
          <p:cNvPr id="43" name="object 43"/>
          <p:cNvSpPr txBox="1"/>
          <p:nvPr/>
        </p:nvSpPr>
        <p:spPr>
          <a:xfrm>
            <a:off x="770654" y="2187774"/>
            <a:ext cx="527745" cy="405009"/>
          </a:xfrm>
          <a:prstGeom prst="rect">
            <a:avLst/>
          </a:prstGeom>
        </p:spPr>
        <p:txBody>
          <a:bodyPr vert="horz" wrap="square" lIns="0" tIns="20092" rIns="0" bIns="0" rtlCol="0">
            <a:spAutoFit/>
          </a:bodyPr>
          <a:lstStyle/>
          <a:p>
            <a:pPr marL="8929" marR="3572" indent="57594">
              <a:lnSpc>
                <a:spcPts val="1469"/>
              </a:lnSpc>
              <a:spcBef>
                <a:spcPts val="158"/>
              </a:spcBef>
            </a:pPr>
            <a:r>
              <a:rPr sz="1266" spc="-7" dirty="0">
                <a:solidFill>
                  <a:srgbClr val="00882B"/>
                </a:solidFill>
                <a:latin typeface="Calibri" panose="020F0502020204030204" pitchFamily="34" charset="0"/>
                <a:cs typeface="Calibri" panose="020F0502020204030204" pitchFamily="34" charset="0"/>
              </a:rPr>
              <a:t>input </a:t>
            </a:r>
            <a:r>
              <a:rPr sz="1266" dirty="0">
                <a:solidFill>
                  <a:srgbClr val="00882B"/>
                </a:solidFill>
                <a:latin typeface="Calibri" panose="020F0502020204030204" pitchFamily="34" charset="0"/>
                <a:cs typeface="Calibri" panose="020F0502020204030204" pitchFamily="34" charset="0"/>
              </a:rPr>
              <a:t>layer </a:t>
            </a:r>
            <a:r>
              <a:rPr sz="1266" spc="-35" dirty="0">
                <a:solidFill>
                  <a:srgbClr val="00882B"/>
                </a:solidFill>
                <a:latin typeface="Calibri" panose="020F0502020204030204" pitchFamily="34" charset="0"/>
                <a:cs typeface="Calibri" panose="020F0502020204030204" pitchFamily="34" charset="0"/>
              </a:rPr>
              <a:t>1</a:t>
            </a:r>
            <a:endParaRPr sz="1266" dirty="0">
              <a:latin typeface="Calibri" panose="020F0502020204030204" pitchFamily="34" charset="0"/>
              <a:cs typeface="Calibri" panose="020F0502020204030204" pitchFamily="34" charset="0"/>
            </a:endParaRPr>
          </a:p>
        </p:txBody>
      </p:sp>
      <p:grpSp>
        <p:nvGrpSpPr>
          <p:cNvPr id="44" name="object 44"/>
          <p:cNvGrpSpPr/>
          <p:nvPr/>
        </p:nvGrpSpPr>
        <p:grpSpPr>
          <a:xfrm>
            <a:off x="1540736" y="1871136"/>
            <a:ext cx="901452" cy="952351"/>
            <a:chOff x="2191269" y="2661170"/>
            <a:chExt cx="1282065" cy="1354455"/>
          </a:xfrm>
        </p:grpSpPr>
        <p:sp>
          <p:nvSpPr>
            <p:cNvPr id="45" name="object 45"/>
            <p:cNvSpPr/>
            <p:nvPr/>
          </p:nvSpPr>
          <p:spPr>
            <a:xfrm>
              <a:off x="2812383" y="2661170"/>
              <a:ext cx="660400" cy="660400"/>
            </a:xfrm>
            <a:custGeom>
              <a:avLst/>
              <a:gdLst/>
              <a:ahLst/>
              <a:cxnLst/>
              <a:rect l="l" t="t" r="r" b="b"/>
              <a:pathLst>
                <a:path w="660400" h="660400">
                  <a:moveTo>
                    <a:pt x="609506" y="32922"/>
                  </a:moveTo>
                  <a:lnTo>
                    <a:pt x="0" y="642442"/>
                  </a:lnTo>
                  <a:lnTo>
                    <a:pt x="17957" y="660400"/>
                  </a:lnTo>
                  <a:lnTo>
                    <a:pt x="627469" y="50888"/>
                  </a:lnTo>
                  <a:lnTo>
                    <a:pt x="624471" y="35915"/>
                  </a:lnTo>
                  <a:lnTo>
                    <a:pt x="609506" y="32922"/>
                  </a:lnTo>
                  <a:close/>
                </a:path>
                <a:path w="660400" h="660400">
                  <a:moveTo>
                    <a:pt x="651422" y="26936"/>
                  </a:moveTo>
                  <a:lnTo>
                    <a:pt x="615492" y="26936"/>
                  </a:lnTo>
                  <a:lnTo>
                    <a:pt x="633463" y="44894"/>
                  </a:lnTo>
                  <a:lnTo>
                    <a:pt x="627469" y="50888"/>
                  </a:lnTo>
                  <a:lnTo>
                    <a:pt x="633463" y="80822"/>
                  </a:lnTo>
                  <a:lnTo>
                    <a:pt x="651422" y="26936"/>
                  </a:lnTo>
                  <a:close/>
                </a:path>
                <a:path w="660400" h="660400">
                  <a:moveTo>
                    <a:pt x="615492" y="26936"/>
                  </a:moveTo>
                  <a:lnTo>
                    <a:pt x="609506" y="32922"/>
                  </a:lnTo>
                  <a:lnTo>
                    <a:pt x="624471" y="35915"/>
                  </a:lnTo>
                  <a:lnTo>
                    <a:pt x="627469" y="50888"/>
                  </a:lnTo>
                  <a:lnTo>
                    <a:pt x="633463" y="44894"/>
                  </a:lnTo>
                  <a:lnTo>
                    <a:pt x="615492" y="26936"/>
                  </a:lnTo>
                  <a:close/>
                </a:path>
                <a:path w="660400" h="660400">
                  <a:moveTo>
                    <a:pt x="660399" y="0"/>
                  </a:moveTo>
                  <a:lnTo>
                    <a:pt x="579577" y="26936"/>
                  </a:lnTo>
                  <a:lnTo>
                    <a:pt x="609506" y="32922"/>
                  </a:lnTo>
                  <a:lnTo>
                    <a:pt x="615492" y="26936"/>
                  </a:lnTo>
                  <a:lnTo>
                    <a:pt x="651422" y="26936"/>
                  </a:lnTo>
                  <a:lnTo>
                    <a:pt x="660399" y="0"/>
                  </a:lnTo>
                  <a:close/>
                </a:path>
              </a:pathLst>
            </a:custGeom>
            <a:solidFill>
              <a:srgbClr val="000000"/>
            </a:solidFill>
          </p:spPr>
          <p:txBody>
            <a:bodyPr wrap="square" lIns="0" tIns="0" rIns="0" bIns="0" rtlCol="0"/>
            <a:lstStyle/>
            <a:p>
              <a:endParaRPr sz="1266"/>
            </a:p>
          </p:txBody>
        </p:sp>
        <p:sp>
          <p:nvSpPr>
            <p:cNvPr id="46" name="object 46"/>
            <p:cNvSpPr/>
            <p:nvPr/>
          </p:nvSpPr>
          <p:spPr>
            <a:xfrm>
              <a:off x="2203963" y="3202975"/>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47" name="object 47"/>
            <p:cNvSpPr/>
            <p:nvPr/>
          </p:nvSpPr>
          <p:spPr>
            <a:xfrm>
              <a:off x="2203963" y="3202975"/>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48" name="object 48"/>
            <p:cNvPicPr/>
            <p:nvPr/>
          </p:nvPicPr>
          <p:blipFill>
            <a:blip r:embed="rId13" cstate="print"/>
            <a:stretch>
              <a:fillRect/>
            </a:stretch>
          </p:blipFill>
          <p:spPr>
            <a:xfrm>
              <a:off x="2453576" y="3399828"/>
              <a:ext cx="342900" cy="406397"/>
            </a:xfrm>
            <a:prstGeom prst="rect">
              <a:avLst/>
            </a:prstGeom>
          </p:spPr>
        </p:pic>
      </p:grpSp>
      <p:sp>
        <p:nvSpPr>
          <p:cNvPr id="49" name="object 37">
            <a:extLst>
              <a:ext uri="{FF2B5EF4-FFF2-40B4-BE49-F238E27FC236}">
                <a16:creationId xmlns:a16="http://schemas.microsoft.com/office/drawing/2014/main" id="{ADDB96F2-37E0-A5AB-15DB-9E1E4C672AC6}"/>
              </a:ext>
            </a:extLst>
          </p:cNvPr>
          <p:cNvSpPr txBox="1"/>
          <p:nvPr/>
        </p:nvSpPr>
        <p:spPr>
          <a:xfrm>
            <a:off x="4695175" y="984563"/>
            <a:ext cx="977801" cy="170600"/>
          </a:xfrm>
          <a:prstGeom prst="rect">
            <a:avLst/>
          </a:prstGeom>
        </p:spPr>
        <p:txBody>
          <a:bodyPr vert="horz" wrap="square" lIns="0" tIns="8930" rIns="0" bIns="0" rtlCol="0">
            <a:spAutoFit/>
          </a:bodyPr>
          <a:lstStyle/>
          <a:p>
            <a:pPr marL="8929">
              <a:spcBef>
                <a:spcPts val="70"/>
              </a:spcBef>
              <a:tabLst>
                <a:tab pos="434414" algn="l"/>
              </a:tabLst>
            </a:pPr>
            <a:r>
              <a:rPr lang="en-US" sz="1050" spc="-18" dirty="0">
                <a:latin typeface="Calibri" panose="020F0502020204030204" pitchFamily="34" charset="0"/>
                <a:cs typeface="Calibri" panose="020F0502020204030204" pitchFamily="34" charset="0"/>
              </a:rPr>
              <a:t>S</a:t>
            </a:r>
            <a:r>
              <a:rPr sz="1050" spc="-18" dirty="0">
                <a:latin typeface="Calibri" panose="020F0502020204030204" pitchFamily="34" charset="0"/>
                <a:cs typeface="Calibri" panose="020F0502020204030204" pitchFamily="34" charset="0"/>
              </a:rPr>
              <a:t>um</a:t>
            </a:r>
            <a:r>
              <a:rPr lang="en-US" sz="1050" spc="-18" dirty="0">
                <a:latin typeface="Calibri" panose="020F0502020204030204" pitchFamily="34" charset="0"/>
                <a:cs typeface="Calibri" panose="020F0502020204030204" pitchFamily="34" charset="0"/>
              </a:rPr>
              <a:t> </a:t>
            </a:r>
            <a:r>
              <a:rPr sz="1050" spc="-7" dirty="0">
                <a:latin typeface="Calibri" panose="020F0502020204030204" pitchFamily="34" charset="0"/>
                <a:cs typeface="Calibri" panose="020F0502020204030204" pitchFamily="34" charset="0"/>
              </a:rPr>
              <a:t>activation</a:t>
            </a:r>
            <a:endParaRPr sz="1050" dirty="0">
              <a:latin typeface="Calibri" panose="020F0502020204030204" pitchFamily="34" charset="0"/>
              <a:cs typeface="Calibri" panose="020F0502020204030204" pitchFamily="34" charset="0"/>
            </a:endParaRPr>
          </a:p>
        </p:txBody>
      </p:sp>
      <p:sp>
        <p:nvSpPr>
          <p:cNvPr id="50" name="object 37">
            <a:extLst>
              <a:ext uri="{FF2B5EF4-FFF2-40B4-BE49-F238E27FC236}">
                <a16:creationId xmlns:a16="http://schemas.microsoft.com/office/drawing/2014/main" id="{D85A675C-0BDC-9507-F902-74B614B59B75}"/>
              </a:ext>
            </a:extLst>
          </p:cNvPr>
          <p:cNvSpPr txBox="1"/>
          <p:nvPr/>
        </p:nvSpPr>
        <p:spPr>
          <a:xfrm>
            <a:off x="6911854" y="984563"/>
            <a:ext cx="977801" cy="170600"/>
          </a:xfrm>
          <a:prstGeom prst="rect">
            <a:avLst/>
          </a:prstGeom>
        </p:spPr>
        <p:txBody>
          <a:bodyPr vert="horz" wrap="square" lIns="0" tIns="8930" rIns="0" bIns="0" rtlCol="0">
            <a:spAutoFit/>
          </a:bodyPr>
          <a:lstStyle/>
          <a:p>
            <a:pPr marL="8929">
              <a:spcBef>
                <a:spcPts val="70"/>
              </a:spcBef>
              <a:tabLst>
                <a:tab pos="434414" algn="l"/>
              </a:tabLst>
            </a:pPr>
            <a:r>
              <a:rPr lang="en-US" sz="1050" spc="-18" dirty="0">
                <a:latin typeface="Calibri" panose="020F0502020204030204" pitchFamily="34" charset="0"/>
                <a:cs typeface="Calibri" panose="020F0502020204030204" pitchFamily="34" charset="0"/>
              </a:rPr>
              <a:t>S</a:t>
            </a:r>
            <a:r>
              <a:rPr sz="1050" spc="-18" dirty="0">
                <a:latin typeface="Calibri" panose="020F0502020204030204" pitchFamily="34" charset="0"/>
                <a:cs typeface="Calibri" panose="020F0502020204030204" pitchFamily="34" charset="0"/>
              </a:rPr>
              <a:t>um</a:t>
            </a:r>
            <a:r>
              <a:rPr lang="en-US" sz="1050" spc="-18" dirty="0">
                <a:latin typeface="Calibri" panose="020F0502020204030204" pitchFamily="34" charset="0"/>
                <a:cs typeface="Calibri" panose="020F0502020204030204" pitchFamily="34" charset="0"/>
              </a:rPr>
              <a:t> </a:t>
            </a:r>
            <a:r>
              <a:rPr sz="1050" spc="-7" dirty="0">
                <a:latin typeface="Calibri" panose="020F0502020204030204" pitchFamily="34" charset="0"/>
                <a:cs typeface="Calibri" panose="020F0502020204030204" pitchFamily="34" charset="0"/>
              </a:rPr>
              <a:t>activation</a:t>
            </a:r>
            <a:endParaRPr sz="1050" dirty="0">
              <a:latin typeface="Calibri" panose="020F0502020204030204" pitchFamily="34" charset="0"/>
              <a:cs typeface="Calibri" panose="020F0502020204030204" pitchFamily="34" charset="0"/>
            </a:endParaRPr>
          </a:p>
        </p:txBody>
      </p:sp>
      <p:pic>
        <p:nvPicPr>
          <p:cNvPr id="52" name="object 50">
            <a:extLst>
              <a:ext uri="{FF2B5EF4-FFF2-40B4-BE49-F238E27FC236}">
                <a16:creationId xmlns:a16="http://schemas.microsoft.com/office/drawing/2014/main" id="{1B10A26E-F77A-F5F0-7463-F93A8ECB3D1B}"/>
              </a:ext>
            </a:extLst>
          </p:cNvPr>
          <p:cNvPicPr/>
          <p:nvPr/>
        </p:nvPicPr>
        <p:blipFill>
          <a:blip r:embed="rId14" cstate="print"/>
          <a:stretch>
            <a:fillRect/>
          </a:stretch>
        </p:blipFill>
        <p:spPr>
          <a:xfrm>
            <a:off x="794119" y="3375720"/>
            <a:ext cx="7555763" cy="510729"/>
          </a:xfrm>
          <a:prstGeom prst="rect">
            <a:avLst/>
          </a:prstGeom>
        </p:spPr>
      </p:pic>
      <p:pic>
        <p:nvPicPr>
          <p:cNvPr id="41" name="object 49">
            <a:extLst>
              <a:ext uri="{FF2B5EF4-FFF2-40B4-BE49-F238E27FC236}">
                <a16:creationId xmlns:a16="http://schemas.microsoft.com/office/drawing/2014/main" id="{77A35B8A-061B-9D02-BBA2-D22C026C7DE9}"/>
              </a:ext>
            </a:extLst>
          </p:cNvPr>
          <p:cNvPicPr/>
          <p:nvPr/>
        </p:nvPicPr>
        <p:blipFill>
          <a:blip r:embed="rId15" cstate="print"/>
          <a:stretch>
            <a:fillRect/>
          </a:stretch>
        </p:blipFill>
        <p:spPr>
          <a:xfrm>
            <a:off x="2327049" y="885228"/>
            <a:ext cx="3330800" cy="1353292"/>
          </a:xfrm>
          <a:prstGeom prst="rect">
            <a:avLst/>
          </a:prstGeom>
        </p:spPr>
      </p:pic>
      <p:pic>
        <p:nvPicPr>
          <p:cNvPr id="42" name="object 50">
            <a:extLst>
              <a:ext uri="{FF2B5EF4-FFF2-40B4-BE49-F238E27FC236}">
                <a16:creationId xmlns:a16="http://schemas.microsoft.com/office/drawing/2014/main" id="{4C992983-D54E-2535-3D16-EBF70B9B0EFB}"/>
              </a:ext>
            </a:extLst>
          </p:cNvPr>
          <p:cNvPicPr/>
          <p:nvPr/>
        </p:nvPicPr>
        <p:blipFill rotWithShape="1">
          <a:blip r:embed="rId16" cstate="print"/>
          <a:srcRect t="49700"/>
          <a:stretch/>
        </p:blipFill>
        <p:spPr>
          <a:xfrm>
            <a:off x="794119" y="4043339"/>
            <a:ext cx="7555763" cy="675679"/>
          </a:xfrm>
          <a:prstGeom prst="rect">
            <a:avLst/>
          </a:prstGeom>
        </p:spPr>
      </p:pic>
    </p:spTree>
    <p:extLst>
      <p:ext uri="{BB962C8B-B14F-4D97-AF65-F5344CB8AC3E}">
        <p14:creationId xmlns:p14="http://schemas.microsoft.com/office/powerpoint/2010/main" val="73966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blinds(horizontal)">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8885" y="1621382"/>
            <a:ext cx="1104156" cy="53578"/>
          </a:xfrm>
          <a:custGeom>
            <a:avLst/>
            <a:gdLst/>
            <a:ahLst/>
            <a:cxnLst/>
            <a:rect l="l" t="t" r="r" b="b"/>
            <a:pathLst>
              <a:path w="1570354" h="76200">
                <a:moveTo>
                  <a:pt x="1519516" y="38100"/>
                </a:moveTo>
                <a:lnTo>
                  <a:pt x="1494116" y="76200"/>
                </a:lnTo>
                <a:lnTo>
                  <a:pt x="1544916" y="50800"/>
                </a:lnTo>
                <a:lnTo>
                  <a:pt x="1519516" y="50800"/>
                </a:lnTo>
                <a:lnTo>
                  <a:pt x="1519516" y="38100"/>
                </a:lnTo>
                <a:close/>
              </a:path>
              <a:path w="1570354" h="76200">
                <a:moveTo>
                  <a:pt x="1511050" y="25400"/>
                </a:moveTo>
                <a:lnTo>
                  <a:pt x="0" y="25400"/>
                </a:lnTo>
                <a:lnTo>
                  <a:pt x="0" y="50800"/>
                </a:lnTo>
                <a:lnTo>
                  <a:pt x="1511050" y="50800"/>
                </a:lnTo>
                <a:lnTo>
                  <a:pt x="1519516" y="38100"/>
                </a:lnTo>
                <a:lnTo>
                  <a:pt x="1511050" y="25400"/>
                </a:lnTo>
                <a:close/>
              </a:path>
              <a:path w="1570354" h="76200">
                <a:moveTo>
                  <a:pt x="1544916" y="25400"/>
                </a:moveTo>
                <a:lnTo>
                  <a:pt x="1519516" y="25400"/>
                </a:lnTo>
                <a:lnTo>
                  <a:pt x="1519516" y="50800"/>
                </a:lnTo>
                <a:lnTo>
                  <a:pt x="1544916" y="50800"/>
                </a:lnTo>
                <a:lnTo>
                  <a:pt x="1570316" y="38100"/>
                </a:lnTo>
                <a:lnTo>
                  <a:pt x="1544916" y="25400"/>
                </a:lnTo>
                <a:close/>
              </a:path>
              <a:path w="1570354" h="76200">
                <a:moveTo>
                  <a:pt x="1494116" y="0"/>
                </a:moveTo>
                <a:lnTo>
                  <a:pt x="1519516" y="38100"/>
                </a:lnTo>
                <a:lnTo>
                  <a:pt x="1519516" y="25400"/>
                </a:lnTo>
                <a:lnTo>
                  <a:pt x="1544916" y="25400"/>
                </a:lnTo>
                <a:lnTo>
                  <a:pt x="1494116" y="0"/>
                </a:lnTo>
                <a:close/>
              </a:path>
            </a:pathLst>
          </a:custGeom>
          <a:solidFill>
            <a:srgbClr val="000000"/>
          </a:solidFill>
        </p:spPr>
        <p:txBody>
          <a:bodyPr wrap="square" lIns="0" tIns="0" rIns="0" bIns="0" rtlCol="0"/>
          <a:lstStyle/>
          <a:p>
            <a:endParaRPr sz="1266"/>
          </a:p>
        </p:txBody>
      </p:sp>
      <p:pic>
        <p:nvPicPr>
          <p:cNvPr id="3" name="object 3"/>
          <p:cNvPicPr/>
          <p:nvPr/>
        </p:nvPicPr>
        <p:blipFill>
          <a:blip r:embed="rId2" cstate="print"/>
          <a:stretch>
            <a:fillRect/>
          </a:stretch>
        </p:blipFill>
        <p:spPr>
          <a:xfrm>
            <a:off x="949234" y="1572269"/>
            <a:ext cx="169661" cy="151803"/>
          </a:xfrm>
          <a:prstGeom prst="rect">
            <a:avLst/>
          </a:prstGeom>
        </p:spPr>
      </p:pic>
      <p:sp>
        <p:nvSpPr>
          <p:cNvPr id="4" name="object 4"/>
          <p:cNvSpPr/>
          <p:nvPr/>
        </p:nvSpPr>
        <p:spPr>
          <a:xfrm>
            <a:off x="2432889" y="1196225"/>
            <a:ext cx="903684" cy="903684"/>
          </a:xfrm>
          <a:custGeom>
            <a:avLst/>
            <a:gdLst/>
            <a:ahLst/>
            <a:cxnLst/>
            <a:rect l="l" t="t" r="r" b="b"/>
            <a:pathLst>
              <a:path w="1285239"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grpSp>
        <p:nvGrpSpPr>
          <p:cNvPr id="5" name="object 5"/>
          <p:cNvGrpSpPr/>
          <p:nvPr/>
        </p:nvGrpSpPr>
        <p:grpSpPr>
          <a:xfrm>
            <a:off x="1540736" y="1357961"/>
            <a:ext cx="580430" cy="580430"/>
            <a:chOff x="2191269" y="1931322"/>
            <a:chExt cx="825500" cy="825500"/>
          </a:xfrm>
        </p:grpSpPr>
        <p:sp>
          <p:nvSpPr>
            <p:cNvPr id="6" name="object 6"/>
            <p:cNvSpPr/>
            <p:nvPr/>
          </p:nvSpPr>
          <p:spPr>
            <a:xfrm>
              <a:off x="2203963" y="1944015"/>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7" name="object 7"/>
            <p:cNvSpPr/>
            <p:nvPr/>
          </p:nvSpPr>
          <p:spPr>
            <a:xfrm>
              <a:off x="2203963" y="1944015"/>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8" name="object 8"/>
            <p:cNvPicPr/>
            <p:nvPr/>
          </p:nvPicPr>
          <p:blipFill>
            <a:blip r:embed="rId3" cstate="print"/>
            <a:stretch>
              <a:fillRect/>
            </a:stretch>
          </p:blipFill>
          <p:spPr>
            <a:xfrm>
              <a:off x="2369063" y="2204366"/>
              <a:ext cx="469894" cy="279398"/>
            </a:xfrm>
            <a:prstGeom prst="rect">
              <a:avLst/>
            </a:prstGeom>
          </p:spPr>
        </p:pic>
      </p:grpSp>
      <p:sp>
        <p:nvSpPr>
          <p:cNvPr id="9" name="object 9"/>
          <p:cNvSpPr/>
          <p:nvPr/>
        </p:nvSpPr>
        <p:spPr>
          <a:xfrm>
            <a:off x="2884836" y="1349875"/>
            <a:ext cx="0" cy="580430"/>
          </a:xfrm>
          <a:custGeom>
            <a:avLst/>
            <a:gdLst/>
            <a:ahLst/>
            <a:cxnLst/>
            <a:rect l="l" t="t" r="r" b="b"/>
            <a:pathLst>
              <a:path h="825500">
                <a:moveTo>
                  <a:pt x="0" y="825081"/>
                </a:moveTo>
                <a:lnTo>
                  <a:pt x="0" y="0"/>
                </a:lnTo>
              </a:path>
            </a:pathLst>
          </a:custGeom>
          <a:ln w="25387">
            <a:solidFill>
              <a:srgbClr val="000000"/>
            </a:solidFill>
          </a:ln>
        </p:spPr>
        <p:txBody>
          <a:bodyPr wrap="square" lIns="0" tIns="0" rIns="0" bIns="0" rtlCol="0"/>
          <a:lstStyle/>
          <a:p>
            <a:endParaRPr sz="1266"/>
          </a:p>
        </p:txBody>
      </p:sp>
      <p:pic>
        <p:nvPicPr>
          <p:cNvPr id="10" name="object 10"/>
          <p:cNvPicPr/>
          <p:nvPr/>
        </p:nvPicPr>
        <p:blipFill>
          <a:blip r:embed="rId4" cstate="print"/>
          <a:stretch>
            <a:fillRect/>
          </a:stretch>
        </p:blipFill>
        <p:spPr>
          <a:xfrm>
            <a:off x="2532933" y="1549944"/>
            <a:ext cx="267889" cy="196452"/>
          </a:xfrm>
          <a:prstGeom prst="rect">
            <a:avLst/>
          </a:prstGeom>
        </p:spPr>
      </p:pic>
      <p:pic>
        <p:nvPicPr>
          <p:cNvPr id="11" name="object 11"/>
          <p:cNvPicPr/>
          <p:nvPr/>
        </p:nvPicPr>
        <p:blipFill>
          <a:blip r:embed="rId5" cstate="print"/>
          <a:stretch>
            <a:fillRect/>
          </a:stretch>
        </p:blipFill>
        <p:spPr>
          <a:xfrm>
            <a:off x="2960812" y="1487990"/>
            <a:ext cx="258956" cy="303609"/>
          </a:xfrm>
          <a:prstGeom prst="rect">
            <a:avLst/>
          </a:prstGeom>
        </p:spPr>
      </p:pic>
      <p:grpSp>
        <p:nvGrpSpPr>
          <p:cNvPr id="12" name="object 12"/>
          <p:cNvGrpSpPr/>
          <p:nvPr/>
        </p:nvGrpSpPr>
        <p:grpSpPr>
          <a:xfrm>
            <a:off x="3372521" y="1169439"/>
            <a:ext cx="2171700" cy="921544"/>
            <a:chOff x="4796475" y="1663203"/>
            <a:chExt cx="3088640" cy="1310640"/>
          </a:xfrm>
        </p:grpSpPr>
        <p:sp>
          <p:nvSpPr>
            <p:cNvPr id="13" name="object 13"/>
            <p:cNvSpPr/>
            <p:nvPr/>
          </p:nvSpPr>
          <p:spPr>
            <a:xfrm>
              <a:off x="4796475" y="2317879"/>
              <a:ext cx="1740535" cy="76200"/>
            </a:xfrm>
            <a:custGeom>
              <a:avLst/>
              <a:gdLst/>
              <a:ahLst/>
              <a:cxnLst/>
              <a:rect l="l" t="t" r="r" b="b"/>
              <a:pathLst>
                <a:path w="1740534" h="76200">
                  <a:moveTo>
                    <a:pt x="1689239" y="38100"/>
                  </a:moveTo>
                  <a:lnTo>
                    <a:pt x="1663839" y="76200"/>
                  </a:lnTo>
                  <a:lnTo>
                    <a:pt x="1714639" y="50800"/>
                  </a:lnTo>
                  <a:lnTo>
                    <a:pt x="1689239" y="50800"/>
                  </a:lnTo>
                  <a:lnTo>
                    <a:pt x="1689239" y="38100"/>
                  </a:lnTo>
                  <a:close/>
                </a:path>
                <a:path w="1740534" h="76200">
                  <a:moveTo>
                    <a:pt x="1680773" y="25400"/>
                  </a:moveTo>
                  <a:lnTo>
                    <a:pt x="0" y="25400"/>
                  </a:lnTo>
                  <a:lnTo>
                    <a:pt x="0" y="50800"/>
                  </a:lnTo>
                  <a:lnTo>
                    <a:pt x="1680773" y="50800"/>
                  </a:lnTo>
                  <a:lnTo>
                    <a:pt x="1689239" y="38100"/>
                  </a:lnTo>
                  <a:lnTo>
                    <a:pt x="1680773" y="25400"/>
                  </a:lnTo>
                  <a:close/>
                </a:path>
                <a:path w="1740534" h="76200">
                  <a:moveTo>
                    <a:pt x="1714639" y="25400"/>
                  </a:moveTo>
                  <a:lnTo>
                    <a:pt x="1689239" y="25400"/>
                  </a:lnTo>
                  <a:lnTo>
                    <a:pt x="1689239" y="50800"/>
                  </a:lnTo>
                  <a:lnTo>
                    <a:pt x="1714639" y="50800"/>
                  </a:lnTo>
                  <a:lnTo>
                    <a:pt x="1740039" y="38100"/>
                  </a:lnTo>
                  <a:lnTo>
                    <a:pt x="1714639" y="25400"/>
                  </a:lnTo>
                  <a:close/>
                </a:path>
                <a:path w="1740534"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14" name="object 14"/>
            <p:cNvSpPr/>
            <p:nvPr/>
          </p:nvSpPr>
          <p:spPr>
            <a:xfrm>
              <a:off x="5214903" y="1955929"/>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15" name="object 15"/>
            <p:cNvSpPr/>
            <p:nvPr/>
          </p:nvSpPr>
          <p:spPr>
            <a:xfrm>
              <a:off x="5214903" y="1955929"/>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16" name="object 16"/>
            <p:cNvPicPr/>
            <p:nvPr/>
          </p:nvPicPr>
          <p:blipFill>
            <a:blip r:embed="rId6" cstate="print"/>
            <a:stretch>
              <a:fillRect/>
            </a:stretch>
          </p:blipFill>
          <p:spPr>
            <a:xfrm>
              <a:off x="5373653" y="2228192"/>
              <a:ext cx="482596" cy="279397"/>
            </a:xfrm>
            <a:prstGeom prst="rect">
              <a:avLst/>
            </a:prstGeom>
          </p:spPr>
        </p:pic>
        <p:sp>
          <p:nvSpPr>
            <p:cNvPr id="17" name="object 17"/>
            <p:cNvSpPr/>
            <p:nvPr/>
          </p:nvSpPr>
          <p:spPr>
            <a:xfrm>
              <a:off x="6587341" y="1675897"/>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18" name="object 18"/>
            <p:cNvSpPr/>
            <p:nvPr/>
          </p:nvSpPr>
          <p:spPr>
            <a:xfrm>
              <a:off x="7230110" y="1906336"/>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grpSp>
      <p:sp>
        <p:nvSpPr>
          <p:cNvPr id="19" name="object 19"/>
          <p:cNvSpPr/>
          <p:nvPr/>
        </p:nvSpPr>
        <p:spPr>
          <a:xfrm>
            <a:off x="7652358" y="1613005"/>
            <a:ext cx="448717" cy="53578"/>
          </a:xfrm>
          <a:custGeom>
            <a:avLst/>
            <a:gdLst/>
            <a:ahLst/>
            <a:cxnLst/>
            <a:rect l="l" t="t" r="r" b="b"/>
            <a:pathLst>
              <a:path w="638175" h="76200">
                <a:moveTo>
                  <a:pt x="587121" y="38100"/>
                </a:moveTo>
                <a:lnTo>
                  <a:pt x="561721" y="76200"/>
                </a:lnTo>
                <a:lnTo>
                  <a:pt x="612521" y="50800"/>
                </a:lnTo>
                <a:lnTo>
                  <a:pt x="587121" y="50800"/>
                </a:lnTo>
                <a:lnTo>
                  <a:pt x="587121" y="38100"/>
                </a:lnTo>
                <a:close/>
              </a:path>
              <a:path w="638175" h="76200">
                <a:moveTo>
                  <a:pt x="578654" y="25400"/>
                </a:moveTo>
                <a:lnTo>
                  <a:pt x="0" y="25400"/>
                </a:lnTo>
                <a:lnTo>
                  <a:pt x="0" y="50800"/>
                </a:lnTo>
                <a:lnTo>
                  <a:pt x="578654" y="50800"/>
                </a:lnTo>
                <a:lnTo>
                  <a:pt x="587121" y="38100"/>
                </a:lnTo>
                <a:lnTo>
                  <a:pt x="578654" y="25400"/>
                </a:lnTo>
                <a:close/>
              </a:path>
              <a:path w="638175" h="76200">
                <a:moveTo>
                  <a:pt x="612521" y="25400"/>
                </a:moveTo>
                <a:lnTo>
                  <a:pt x="587121" y="25400"/>
                </a:lnTo>
                <a:lnTo>
                  <a:pt x="587121" y="50800"/>
                </a:lnTo>
                <a:lnTo>
                  <a:pt x="612521" y="50800"/>
                </a:lnTo>
                <a:lnTo>
                  <a:pt x="637921" y="38100"/>
                </a:lnTo>
                <a:lnTo>
                  <a:pt x="612521" y="25400"/>
                </a:lnTo>
                <a:close/>
              </a:path>
              <a:path w="638175" h="76200">
                <a:moveTo>
                  <a:pt x="561721" y="0"/>
                </a:moveTo>
                <a:lnTo>
                  <a:pt x="587121" y="38100"/>
                </a:lnTo>
                <a:lnTo>
                  <a:pt x="587121" y="25400"/>
                </a:lnTo>
                <a:lnTo>
                  <a:pt x="612521" y="25400"/>
                </a:lnTo>
                <a:lnTo>
                  <a:pt x="561721" y="0"/>
                </a:lnTo>
                <a:close/>
              </a:path>
            </a:pathLst>
          </a:custGeom>
          <a:solidFill>
            <a:srgbClr val="000000"/>
          </a:solidFill>
        </p:spPr>
        <p:txBody>
          <a:bodyPr wrap="square" lIns="0" tIns="0" rIns="0" bIns="0" rtlCol="0"/>
          <a:lstStyle/>
          <a:p>
            <a:endParaRPr sz="1266"/>
          </a:p>
        </p:txBody>
      </p:sp>
      <p:pic>
        <p:nvPicPr>
          <p:cNvPr id="20" name="object 20"/>
          <p:cNvPicPr/>
          <p:nvPr/>
        </p:nvPicPr>
        <p:blipFill>
          <a:blip r:embed="rId7" cstate="print"/>
          <a:stretch>
            <a:fillRect/>
          </a:stretch>
        </p:blipFill>
        <p:spPr>
          <a:xfrm>
            <a:off x="8244104" y="1560010"/>
            <a:ext cx="160732" cy="214310"/>
          </a:xfrm>
          <a:prstGeom prst="rect">
            <a:avLst/>
          </a:prstGeom>
        </p:spPr>
      </p:pic>
      <p:pic>
        <p:nvPicPr>
          <p:cNvPr id="21" name="object 21"/>
          <p:cNvPicPr/>
          <p:nvPr/>
        </p:nvPicPr>
        <p:blipFill>
          <a:blip r:embed="rId8" cstate="print"/>
          <a:stretch>
            <a:fillRect/>
          </a:stretch>
        </p:blipFill>
        <p:spPr>
          <a:xfrm>
            <a:off x="5184076" y="1486883"/>
            <a:ext cx="258960" cy="303608"/>
          </a:xfrm>
          <a:prstGeom prst="rect">
            <a:avLst/>
          </a:prstGeom>
        </p:spPr>
      </p:pic>
      <p:sp>
        <p:nvSpPr>
          <p:cNvPr id="22" name="object 22"/>
          <p:cNvSpPr txBox="1"/>
          <p:nvPr/>
        </p:nvSpPr>
        <p:spPr>
          <a:xfrm>
            <a:off x="2612480" y="2187774"/>
            <a:ext cx="544711" cy="405009"/>
          </a:xfrm>
          <a:prstGeom prst="rect">
            <a:avLst/>
          </a:prstGeom>
        </p:spPr>
        <p:txBody>
          <a:bodyPr vert="horz" wrap="square" lIns="0" tIns="20092" rIns="0" bIns="0" rtlCol="0">
            <a:spAutoFit/>
          </a:bodyPr>
          <a:lstStyle/>
          <a:p>
            <a:pPr marL="17859" marR="3572" indent="-9376">
              <a:lnSpc>
                <a:spcPts val="1469"/>
              </a:lnSpc>
              <a:spcBef>
                <a:spcPts val="158"/>
              </a:spcBef>
            </a:pPr>
            <a:r>
              <a:rPr sz="1266" spc="-7" dirty="0">
                <a:solidFill>
                  <a:srgbClr val="00882B"/>
                </a:solidFill>
                <a:latin typeface="Calibri" panose="020F0502020204030204" pitchFamily="34" charset="0"/>
                <a:cs typeface="Calibri" panose="020F0502020204030204" pitchFamily="34" charset="0"/>
              </a:rPr>
              <a:t>hidden </a:t>
            </a:r>
            <a:r>
              <a:rPr sz="1266" dirty="0">
                <a:solidFill>
                  <a:srgbClr val="00882B"/>
                </a:solidFill>
                <a:latin typeface="Calibri" panose="020F0502020204030204" pitchFamily="34" charset="0"/>
                <a:cs typeface="Calibri" panose="020F0502020204030204" pitchFamily="34" charset="0"/>
              </a:rPr>
              <a:t>layer </a:t>
            </a:r>
            <a:r>
              <a:rPr sz="1266" spc="-35" dirty="0">
                <a:solidFill>
                  <a:srgbClr val="00882B"/>
                </a:solidFill>
                <a:latin typeface="Calibri" panose="020F0502020204030204" pitchFamily="34" charset="0"/>
                <a:cs typeface="Calibri" panose="020F0502020204030204" pitchFamily="34" charset="0"/>
              </a:rPr>
              <a:t>2</a:t>
            </a:r>
            <a:endParaRPr sz="1266" dirty="0">
              <a:latin typeface="Calibri" panose="020F0502020204030204" pitchFamily="34" charset="0"/>
              <a:cs typeface="Calibri" panose="020F0502020204030204" pitchFamily="34" charset="0"/>
            </a:endParaRPr>
          </a:p>
        </p:txBody>
      </p:sp>
      <p:sp>
        <p:nvSpPr>
          <p:cNvPr id="23" name="object 23"/>
          <p:cNvSpPr txBox="1"/>
          <p:nvPr/>
        </p:nvSpPr>
        <p:spPr>
          <a:xfrm>
            <a:off x="4811326" y="2187774"/>
            <a:ext cx="544711" cy="405009"/>
          </a:xfrm>
          <a:prstGeom prst="rect">
            <a:avLst/>
          </a:prstGeom>
        </p:spPr>
        <p:txBody>
          <a:bodyPr vert="horz" wrap="square" lIns="0" tIns="20092" rIns="0" bIns="0" rtlCol="0">
            <a:spAutoFit/>
          </a:bodyPr>
          <a:lstStyle/>
          <a:p>
            <a:pPr marL="17859" marR="3572" indent="-9376">
              <a:lnSpc>
                <a:spcPts val="1469"/>
              </a:lnSpc>
              <a:spcBef>
                <a:spcPts val="158"/>
              </a:spcBef>
            </a:pPr>
            <a:r>
              <a:rPr sz="1266" spc="-7" dirty="0">
                <a:solidFill>
                  <a:srgbClr val="00882B"/>
                </a:solidFill>
                <a:latin typeface="Calibri" panose="020F0502020204030204" pitchFamily="34" charset="0"/>
                <a:cs typeface="Calibri" panose="020F0502020204030204" pitchFamily="34" charset="0"/>
              </a:rPr>
              <a:t>hidden </a:t>
            </a:r>
            <a:r>
              <a:rPr sz="1266" dirty="0">
                <a:solidFill>
                  <a:srgbClr val="00882B"/>
                </a:solidFill>
                <a:latin typeface="Calibri" panose="020F0502020204030204" pitchFamily="34" charset="0"/>
                <a:cs typeface="Calibri" panose="020F0502020204030204" pitchFamily="34" charset="0"/>
              </a:rPr>
              <a:t>layer </a:t>
            </a:r>
            <a:r>
              <a:rPr sz="1266" spc="-35" dirty="0">
                <a:solidFill>
                  <a:srgbClr val="00882B"/>
                </a:solidFill>
                <a:latin typeface="Calibri" panose="020F0502020204030204" pitchFamily="34" charset="0"/>
                <a:cs typeface="Calibri" panose="020F0502020204030204" pitchFamily="34" charset="0"/>
              </a:rPr>
              <a:t>3</a:t>
            </a:r>
            <a:endParaRPr sz="1266" dirty="0">
              <a:latin typeface="Calibri" panose="020F0502020204030204" pitchFamily="34" charset="0"/>
              <a:cs typeface="Calibri" panose="020F0502020204030204" pitchFamily="34" charset="0"/>
            </a:endParaRPr>
          </a:p>
        </p:txBody>
      </p:sp>
      <p:grpSp>
        <p:nvGrpSpPr>
          <p:cNvPr id="24" name="object 24"/>
          <p:cNvGrpSpPr/>
          <p:nvPr/>
        </p:nvGrpSpPr>
        <p:grpSpPr>
          <a:xfrm>
            <a:off x="5534512" y="1169439"/>
            <a:ext cx="2171700" cy="921544"/>
            <a:chOff x="7871306" y="1663203"/>
            <a:chExt cx="3088640" cy="1310640"/>
          </a:xfrm>
        </p:grpSpPr>
        <p:sp>
          <p:nvSpPr>
            <p:cNvPr id="25" name="object 25"/>
            <p:cNvSpPr/>
            <p:nvPr/>
          </p:nvSpPr>
          <p:spPr>
            <a:xfrm>
              <a:off x="7871306" y="2317879"/>
              <a:ext cx="1740535" cy="76200"/>
            </a:xfrm>
            <a:custGeom>
              <a:avLst/>
              <a:gdLst/>
              <a:ahLst/>
              <a:cxnLst/>
              <a:rect l="l" t="t" r="r" b="b"/>
              <a:pathLst>
                <a:path w="1740534" h="76200">
                  <a:moveTo>
                    <a:pt x="1689239" y="38100"/>
                  </a:moveTo>
                  <a:lnTo>
                    <a:pt x="1663839" y="76200"/>
                  </a:lnTo>
                  <a:lnTo>
                    <a:pt x="1714639" y="50800"/>
                  </a:lnTo>
                  <a:lnTo>
                    <a:pt x="1689239" y="50800"/>
                  </a:lnTo>
                  <a:lnTo>
                    <a:pt x="1689239" y="38100"/>
                  </a:lnTo>
                  <a:close/>
                </a:path>
                <a:path w="1740534" h="76200">
                  <a:moveTo>
                    <a:pt x="1680773" y="25400"/>
                  </a:moveTo>
                  <a:lnTo>
                    <a:pt x="0" y="25400"/>
                  </a:lnTo>
                  <a:lnTo>
                    <a:pt x="0" y="50800"/>
                  </a:lnTo>
                  <a:lnTo>
                    <a:pt x="1680773" y="50800"/>
                  </a:lnTo>
                  <a:lnTo>
                    <a:pt x="1689239" y="38100"/>
                  </a:lnTo>
                  <a:lnTo>
                    <a:pt x="1680773" y="25400"/>
                  </a:lnTo>
                  <a:close/>
                </a:path>
                <a:path w="1740534" h="76200">
                  <a:moveTo>
                    <a:pt x="1714639" y="25400"/>
                  </a:moveTo>
                  <a:lnTo>
                    <a:pt x="1689239" y="25400"/>
                  </a:lnTo>
                  <a:lnTo>
                    <a:pt x="1689239" y="50800"/>
                  </a:lnTo>
                  <a:lnTo>
                    <a:pt x="1714639" y="50800"/>
                  </a:lnTo>
                  <a:lnTo>
                    <a:pt x="1740039" y="38100"/>
                  </a:lnTo>
                  <a:lnTo>
                    <a:pt x="1714639" y="25400"/>
                  </a:lnTo>
                  <a:close/>
                </a:path>
                <a:path w="1740534"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26" name="object 26"/>
            <p:cNvSpPr/>
            <p:nvPr/>
          </p:nvSpPr>
          <p:spPr>
            <a:xfrm>
              <a:off x="8289733" y="1955929"/>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27" name="object 27"/>
            <p:cNvSpPr/>
            <p:nvPr/>
          </p:nvSpPr>
          <p:spPr>
            <a:xfrm>
              <a:off x="8289733" y="1955929"/>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sp>
          <p:nvSpPr>
            <p:cNvPr id="28" name="object 28"/>
            <p:cNvSpPr/>
            <p:nvPr/>
          </p:nvSpPr>
          <p:spPr>
            <a:xfrm>
              <a:off x="9662171" y="1675894"/>
              <a:ext cx="1285875" cy="1285875"/>
            </a:xfrm>
            <a:custGeom>
              <a:avLst/>
              <a:gdLst/>
              <a:ahLst/>
              <a:cxnLst/>
              <a:rect l="l" t="t" r="r" b="b"/>
              <a:pathLst>
                <a:path w="1285875" h="1285875">
                  <a:moveTo>
                    <a:pt x="642772" y="0"/>
                  </a:moveTo>
                  <a:lnTo>
                    <a:pt x="594801" y="1763"/>
                  </a:lnTo>
                  <a:lnTo>
                    <a:pt x="547788" y="6969"/>
                  </a:lnTo>
                  <a:lnTo>
                    <a:pt x="501857" y="15494"/>
                  </a:lnTo>
                  <a:lnTo>
                    <a:pt x="457132" y="27214"/>
                  </a:lnTo>
                  <a:lnTo>
                    <a:pt x="413737" y="42004"/>
                  </a:lnTo>
                  <a:lnTo>
                    <a:pt x="371797" y="59741"/>
                  </a:lnTo>
                  <a:lnTo>
                    <a:pt x="331435" y="80299"/>
                  </a:lnTo>
                  <a:lnTo>
                    <a:pt x="292777" y="103555"/>
                  </a:lnTo>
                  <a:lnTo>
                    <a:pt x="255946" y="129384"/>
                  </a:lnTo>
                  <a:lnTo>
                    <a:pt x="221067" y="157662"/>
                  </a:lnTo>
                  <a:lnTo>
                    <a:pt x="188264" y="188264"/>
                  </a:lnTo>
                  <a:lnTo>
                    <a:pt x="157662" y="221067"/>
                  </a:lnTo>
                  <a:lnTo>
                    <a:pt x="129384" y="255946"/>
                  </a:lnTo>
                  <a:lnTo>
                    <a:pt x="103555" y="292777"/>
                  </a:lnTo>
                  <a:lnTo>
                    <a:pt x="80299" y="331435"/>
                  </a:lnTo>
                  <a:lnTo>
                    <a:pt x="59741" y="371797"/>
                  </a:lnTo>
                  <a:lnTo>
                    <a:pt x="42004" y="413737"/>
                  </a:lnTo>
                  <a:lnTo>
                    <a:pt x="27214" y="457132"/>
                  </a:lnTo>
                  <a:lnTo>
                    <a:pt x="15494" y="501857"/>
                  </a:lnTo>
                  <a:lnTo>
                    <a:pt x="6969" y="547788"/>
                  </a:lnTo>
                  <a:lnTo>
                    <a:pt x="1763" y="594801"/>
                  </a:lnTo>
                  <a:lnTo>
                    <a:pt x="0" y="642772"/>
                  </a:lnTo>
                  <a:lnTo>
                    <a:pt x="1763" y="690742"/>
                  </a:lnTo>
                  <a:lnTo>
                    <a:pt x="6969" y="737755"/>
                  </a:lnTo>
                  <a:lnTo>
                    <a:pt x="15494" y="783687"/>
                  </a:lnTo>
                  <a:lnTo>
                    <a:pt x="27214" y="828412"/>
                  </a:lnTo>
                  <a:lnTo>
                    <a:pt x="42004" y="871807"/>
                  </a:lnTo>
                  <a:lnTo>
                    <a:pt x="59741" y="913747"/>
                  </a:lnTo>
                  <a:lnTo>
                    <a:pt x="80299" y="954109"/>
                  </a:lnTo>
                  <a:lnTo>
                    <a:pt x="103555" y="992767"/>
                  </a:lnTo>
                  <a:lnTo>
                    <a:pt x="129384" y="1029598"/>
                  </a:lnTo>
                  <a:lnTo>
                    <a:pt x="157662" y="1064477"/>
                  </a:lnTo>
                  <a:lnTo>
                    <a:pt x="188264" y="1097279"/>
                  </a:lnTo>
                  <a:lnTo>
                    <a:pt x="221067" y="1127882"/>
                  </a:lnTo>
                  <a:lnTo>
                    <a:pt x="255946" y="1156160"/>
                  </a:lnTo>
                  <a:lnTo>
                    <a:pt x="292777" y="1181989"/>
                  </a:lnTo>
                  <a:lnTo>
                    <a:pt x="331435" y="1205245"/>
                  </a:lnTo>
                  <a:lnTo>
                    <a:pt x="371797" y="1225803"/>
                  </a:lnTo>
                  <a:lnTo>
                    <a:pt x="413737" y="1243539"/>
                  </a:lnTo>
                  <a:lnTo>
                    <a:pt x="457132" y="1258330"/>
                  </a:lnTo>
                  <a:lnTo>
                    <a:pt x="501857" y="1270050"/>
                  </a:lnTo>
                  <a:lnTo>
                    <a:pt x="547788" y="1278575"/>
                  </a:lnTo>
                  <a:lnTo>
                    <a:pt x="594801" y="1283781"/>
                  </a:lnTo>
                  <a:lnTo>
                    <a:pt x="642772" y="1285544"/>
                  </a:lnTo>
                  <a:lnTo>
                    <a:pt x="690742" y="1283781"/>
                  </a:lnTo>
                  <a:lnTo>
                    <a:pt x="737755" y="1278575"/>
                  </a:lnTo>
                  <a:lnTo>
                    <a:pt x="783687" y="1270050"/>
                  </a:lnTo>
                  <a:lnTo>
                    <a:pt x="828412" y="1258330"/>
                  </a:lnTo>
                  <a:lnTo>
                    <a:pt x="871807" y="1243539"/>
                  </a:lnTo>
                  <a:lnTo>
                    <a:pt x="913747" y="1225803"/>
                  </a:lnTo>
                  <a:lnTo>
                    <a:pt x="954109" y="1205245"/>
                  </a:lnTo>
                  <a:lnTo>
                    <a:pt x="992767" y="1181989"/>
                  </a:lnTo>
                  <a:lnTo>
                    <a:pt x="1029598" y="1156160"/>
                  </a:lnTo>
                  <a:lnTo>
                    <a:pt x="1064477" y="1127882"/>
                  </a:lnTo>
                  <a:lnTo>
                    <a:pt x="1097280" y="1097279"/>
                  </a:lnTo>
                  <a:lnTo>
                    <a:pt x="1127882" y="1064477"/>
                  </a:lnTo>
                  <a:lnTo>
                    <a:pt x="1156160" y="1029598"/>
                  </a:lnTo>
                  <a:lnTo>
                    <a:pt x="1181989" y="992767"/>
                  </a:lnTo>
                  <a:lnTo>
                    <a:pt x="1205245" y="954109"/>
                  </a:lnTo>
                  <a:lnTo>
                    <a:pt x="1225803" y="913747"/>
                  </a:lnTo>
                  <a:lnTo>
                    <a:pt x="1243539" y="871807"/>
                  </a:lnTo>
                  <a:lnTo>
                    <a:pt x="1258330" y="828412"/>
                  </a:lnTo>
                  <a:lnTo>
                    <a:pt x="1270050" y="783687"/>
                  </a:lnTo>
                  <a:lnTo>
                    <a:pt x="1278575" y="737755"/>
                  </a:lnTo>
                  <a:lnTo>
                    <a:pt x="1283781" y="690742"/>
                  </a:lnTo>
                  <a:lnTo>
                    <a:pt x="1285544" y="642772"/>
                  </a:lnTo>
                  <a:lnTo>
                    <a:pt x="1283781" y="594801"/>
                  </a:lnTo>
                  <a:lnTo>
                    <a:pt x="1278575" y="547788"/>
                  </a:lnTo>
                  <a:lnTo>
                    <a:pt x="1270050" y="501857"/>
                  </a:lnTo>
                  <a:lnTo>
                    <a:pt x="1258330" y="457132"/>
                  </a:lnTo>
                  <a:lnTo>
                    <a:pt x="1243539" y="413737"/>
                  </a:lnTo>
                  <a:lnTo>
                    <a:pt x="1225803" y="371797"/>
                  </a:lnTo>
                  <a:lnTo>
                    <a:pt x="1205245" y="331435"/>
                  </a:lnTo>
                  <a:lnTo>
                    <a:pt x="1181989" y="292777"/>
                  </a:lnTo>
                  <a:lnTo>
                    <a:pt x="1156160" y="255946"/>
                  </a:lnTo>
                  <a:lnTo>
                    <a:pt x="1127882" y="221067"/>
                  </a:lnTo>
                  <a:lnTo>
                    <a:pt x="1097280" y="188264"/>
                  </a:lnTo>
                  <a:lnTo>
                    <a:pt x="1064477" y="157662"/>
                  </a:lnTo>
                  <a:lnTo>
                    <a:pt x="1029598" y="129384"/>
                  </a:lnTo>
                  <a:lnTo>
                    <a:pt x="992767" y="103555"/>
                  </a:lnTo>
                  <a:lnTo>
                    <a:pt x="954109" y="80299"/>
                  </a:lnTo>
                  <a:lnTo>
                    <a:pt x="913747" y="59741"/>
                  </a:lnTo>
                  <a:lnTo>
                    <a:pt x="871807" y="42004"/>
                  </a:lnTo>
                  <a:lnTo>
                    <a:pt x="828412" y="27214"/>
                  </a:lnTo>
                  <a:lnTo>
                    <a:pt x="783687" y="15494"/>
                  </a:lnTo>
                  <a:lnTo>
                    <a:pt x="737755" y="6969"/>
                  </a:lnTo>
                  <a:lnTo>
                    <a:pt x="690742" y="1763"/>
                  </a:lnTo>
                  <a:lnTo>
                    <a:pt x="642772" y="0"/>
                  </a:lnTo>
                  <a:close/>
                </a:path>
              </a:pathLst>
            </a:custGeom>
            <a:solidFill>
              <a:srgbClr val="FFFFFF"/>
            </a:solidFill>
          </p:spPr>
          <p:txBody>
            <a:bodyPr wrap="square" lIns="0" tIns="0" rIns="0" bIns="0" rtlCol="0"/>
            <a:lstStyle/>
            <a:p>
              <a:endParaRPr sz="1266"/>
            </a:p>
          </p:txBody>
        </p:sp>
        <p:sp>
          <p:nvSpPr>
            <p:cNvPr id="29" name="object 29"/>
            <p:cNvSpPr/>
            <p:nvPr/>
          </p:nvSpPr>
          <p:spPr>
            <a:xfrm>
              <a:off x="9662171" y="1675897"/>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30" name="object 30"/>
            <p:cNvSpPr/>
            <p:nvPr/>
          </p:nvSpPr>
          <p:spPr>
            <a:xfrm>
              <a:off x="10304941" y="1906336"/>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pic>
          <p:nvPicPr>
            <p:cNvPr id="31" name="object 31"/>
            <p:cNvPicPr/>
            <p:nvPr/>
          </p:nvPicPr>
          <p:blipFill>
            <a:blip r:embed="rId9" cstate="print"/>
            <a:stretch>
              <a:fillRect/>
            </a:stretch>
          </p:blipFill>
          <p:spPr>
            <a:xfrm>
              <a:off x="9830193" y="2172615"/>
              <a:ext cx="393694" cy="292098"/>
            </a:xfrm>
            <a:prstGeom prst="rect">
              <a:avLst/>
            </a:prstGeom>
          </p:spPr>
        </p:pic>
        <p:pic>
          <p:nvPicPr>
            <p:cNvPr id="32" name="object 32"/>
            <p:cNvPicPr/>
            <p:nvPr/>
          </p:nvPicPr>
          <p:blipFill>
            <a:blip r:embed="rId10" cstate="print"/>
            <a:stretch>
              <a:fillRect/>
            </a:stretch>
          </p:blipFill>
          <p:spPr>
            <a:xfrm>
              <a:off x="8468639" y="2225030"/>
              <a:ext cx="482595" cy="292097"/>
            </a:xfrm>
            <a:prstGeom prst="rect">
              <a:avLst/>
            </a:prstGeom>
          </p:spPr>
        </p:pic>
        <p:pic>
          <p:nvPicPr>
            <p:cNvPr id="33" name="object 33"/>
            <p:cNvPicPr/>
            <p:nvPr/>
          </p:nvPicPr>
          <p:blipFill>
            <a:blip r:embed="rId11" cstate="print"/>
            <a:stretch>
              <a:fillRect/>
            </a:stretch>
          </p:blipFill>
          <p:spPr>
            <a:xfrm>
              <a:off x="10436611" y="2102765"/>
              <a:ext cx="381001" cy="431798"/>
            </a:xfrm>
            <a:prstGeom prst="rect">
              <a:avLst/>
            </a:prstGeom>
          </p:spPr>
        </p:pic>
      </p:grpSp>
      <p:sp>
        <p:nvSpPr>
          <p:cNvPr id="34" name="object 34"/>
          <p:cNvSpPr txBox="1"/>
          <p:nvPr/>
        </p:nvSpPr>
        <p:spPr>
          <a:xfrm>
            <a:off x="6982200" y="2187774"/>
            <a:ext cx="527745" cy="405009"/>
          </a:xfrm>
          <a:prstGeom prst="rect">
            <a:avLst/>
          </a:prstGeom>
        </p:spPr>
        <p:txBody>
          <a:bodyPr vert="horz" wrap="square" lIns="0" tIns="20092" rIns="0" bIns="0" rtlCol="0">
            <a:spAutoFit/>
          </a:bodyPr>
          <a:lstStyle/>
          <a:p>
            <a:pPr marL="8929" marR="3572" indent="4465">
              <a:lnSpc>
                <a:spcPts val="1469"/>
              </a:lnSpc>
              <a:spcBef>
                <a:spcPts val="158"/>
              </a:spcBef>
            </a:pPr>
            <a:r>
              <a:rPr sz="1266" spc="-7" dirty="0">
                <a:solidFill>
                  <a:srgbClr val="00882B"/>
                </a:solidFill>
                <a:latin typeface="Calibri" panose="020F0502020204030204" pitchFamily="34" charset="0"/>
                <a:cs typeface="Calibri" panose="020F0502020204030204" pitchFamily="34" charset="0"/>
              </a:rPr>
              <a:t>output </a:t>
            </a:r>
            <a:r>
              <a:rPr sz="1266" dirty="0">
                <a:solidFill>
                  <a:srgbClr val="00882B"/>
                </a:solidFill>
                <a:latin typeface="Calibri" panose="020F0502020204030204" pitchFamily="34" charset="0"/>
                <a:cs typeface="Calibri" panose="020F0502020204030204" pitchFamily="34" charset="0"/>
              </a:rPr>
              <a:t>layer </a:t>
            </a:r>
            <a:r>
              <a:rPr sz="1266" spc="-35" dirty="0">
                <a:solidFill>
                  <a:srgbClr val="00882B"/>
                </a:solidFill>
                <a:latin typeface="Calibri" panose="020F0502020204030204" pitchFamily="34" charset="0"/>
                <a:cs typeface="Calibri" panose="020F0502020204030204" pitchFamily="34" charset="0"/>
              </a:rPr>
              <a:t>4</a:t>
            </a:r>
            <a:endParaRPr sz="1266" dirty="0">
              <a:latin typeface="Calibri" panose="020F0502020204030204" pitchFamily="34" charset="0"/>
              <a:cs typeface="Calibri" panose="020F0502020204030204" pitchFamily="34" charset="0"/>
            </a:endParaRPr>
          </a:p>
        </p:txBody>
      </p:sp>
      <p:sp>
        <p:nvSpPr>
          <p:cNvPr id="35" name="object 35"/>
          <p:cNvSpPr txBox="1"/>
          <p:nvPr/>
        </p:nvSpPr>
        <p:spPr>
          <a:xfrm>
            <a:off x="1638400" y="1117639"/>
            <a:ext cx="385316" cy="160469"/>
          </a:xfrm>
          <a:prstGeom prst="rect">
            <a:avLst/>
          </a:prstGeom>
        </p:spPr>
        <p:txBody>
          <a:bodyPr vert="horz" wrap="square" lIns="0" tIns="8930" rIns="0" bIns="0" rtlCol="0">
            <a:spAutoFit/>
          </a:bodyPr>
          <a:lstStyle/>
          <a:p>
            <a:pPr marL="8929">
              <a:spcBef>
                <a:spcPts val="70"/>
              </a:spcBef>
            </a:pPr>
            <a:r>
              <a:rPr sz="984" spc="-7" dirty="0">
                <a:latin typeface="Calibri" panose="020F0502020204030204" pitchFamily="34" charset="0"/>
                <a:cs typeface="Calibri" panose="020F0502020204030204" pitchFamily="34" charset="0"/>
              </a:rPr>
              <a:t>weight</a:t>
            </a:r>
            <a:endParaRPr sz="984" dirty="0">
              <a:latin typeface="Calibri" panose="020F0502020204030204" pitchFamily="34" charset="0"/>
              <a:cs typeface="Calibri" panose="020F0502020204030204" pitchFamily="34" charset="0"/>
            </a:endParaRPr>
          </a:p>
        </p:txBody>
      </p:sp>
      <p:sp>
        <p:nvSpPr>
          <p:cNvPr id="36" name="object 36"/>
          <p:cNvSpPr txBox="1"/>
          <p:nvPr/>
        </p:nvSpPr>
        <p:spPr>
          <a:xfrm>
            <a:off x="866304" y="1117639"/>
            <a:ext cx="295125" cy="160469"/>
          </a:xfrm>
          <a:prstGeom prst="rect">
            <a:avLst/>
          </a:prstGeom>
        </p:spPr>
        <p:txBody>
          <a:bodyPr vert="horz" wrap="square" lIns="0" tIns="8930" rIns="0" bIns="0" rtlCol="0">
            <a:spAutoFit/>
          </a:bodyPr>
          <a:lstStyle/>
          <a:p>
            <a:pPr marL="8929">
              <a:spcBef>
                <a:spcPts val="70"/>
              </a:spcBef>
            </a:pPr>
            <a:r>
              <a:rPr sz="984" spc="-7" dirty="0">
                <a:latin typeface="Calibri" panose="020F0502020204030204" pitchFamily="34" charset="0"/>
                <a:cs typeface="Calibri" panose="020F0502020204030204" pitchFamily="34" charset="0"/>
              </a:rPr>
              <a:t>input</a:t>
            </a:r>
            <a:endParaRPr sz="984" dirty="0">
              <a:latin typeface="Calibri" panose="020F0502020204030204" pitchFamily="34" charset="0"/>
              <a:cs typeface="Calibri" panose="020F0502020204030204" pitchFamily="34" charset="0"/>
            </a:endParaRPr>
          </a:p>
        </p:txBody>
      </p:sp>
      <p:sp>
        <p:nvSpPr>
          <p:cNvPr id="37" name="object 37"/>
          <p:cNvSpPr txBox="1"/>
          <p:nvPr/>
        </p:nvSpPr>
        <p:spPr>
          <a:xfrm>
            <a:off x="2540137" y="982622"/>
            <a:ext cx="977801" cy="160469"/>
          </a:xfrm>
          <a:prstGeom prst="rect">
            <a:avLst/>
          </a:prstGeom>
        </p:spPr>
        <p:txBody>
          <a:bodyPr vert="horz" wrap="square" lIns="0" tIns="8930" rIns="0" bIns="0" rtlCol="0">
            <a:spAutoFit/>
          </a:bodyPr>
          <a:lstStyle/>
          <a:p>
            <a:pPr marL="8929">
              <a:spcBef>
                <a:spcPts val="70"/>
              </a:spcBef>
              <a:tabLst>
                <a:tab pos="434414" algn="l"/>
              </a:tabLst>
            </a:pPr>
            <a:r>
              <a:rPr sz="984" spc="-18" dirty="0">
                <a:latin typeface="Calibri" panose="020F0502020204030204" pitchFamily="34" charset="0"/>
                <a:cs typeface="Calibri" panose="020F0502020204030204" pitchFamily="34" charset="0"/>
              </a:rPr>
              <a:t>sum</a:t>
            </a:r>
            <a:r>
              <a:rPr sz="984" dirty="0">
                <a:latin typeface="Calibri" panose="020F0502020204030204" pitchFamily="34" charset="0"/>
                <a:cs typeface="Calibri" panose="020F0502020204030204" pitchFamily="34" charset="0"/>
              </a:rPr>
              <a:t>	</a:t>
            </a:r>
            <a:r>
              <a:rPr sz="984" spc="-7" dirty="0">
                <a:latin typeface="Calibri" panose="020F0502020204030204" pitchFamily="34" charset="0"/>
                <a:cs typeface="Calibri" panose="020F0502020204030204" pitchFamily="34" charset="0"/>
              </a:rPr>
              <a:t>activation</a:t>
            </a:r>
            <a:endParaRPr sz="984" dirty="0">
              <a:latin typeface="Calibri" panose="020F0502020204030204" pitchFamily="34" charset="0"/>
              <a:cs typeface="Calibri" panose="020F0502020204030204" pitchFamily="34" charset="0"/>
            </a:endParaRPr>
          </a:p>
        </p:txBody>
      </p:sp>
      <p:sp>
        <p:nvSpPr>
          <p:cNvPr id="38" name="object 38"/>
          <p:cNvSpPr txBox="1"/>
          <p:nvPr/>
        </p:nvSpPr>
        <p:spPr>
          <a:xfrm>
            <a:off x="3746164" y="1117639"/>
            <a:ext cx="385316" cy="160469"/>
          </a:xfrm>
          <a:prstGeom prst="rect">
            <a:avLst/>
          </a:prstGeom>
        </p:spPr>
        <p:txBody>
          <a:bodyPr vert="horz" wrap="square" lIns="0" tIns="8930" rIns="0" bIns="0" rtlCol="0">
            <a:spAutoFit/>
          </a:bodyPr>
          <a:lstStyle/>
          <a:p>
            <a:pPr marL="8929">
              <a:spcBef>
                <a:spcPts val="70"/>
              </a:spcBef>
            </a:pPr>
            <a:r>
              <a:rPr sz="984" spc="-7" dirty="0">
                <a:latin typeface="Calibri" panose="020F0502020204030204" pitchFamily="34" charset="0"/>
                <a:cs typeface="Calibri" panose="020F0502020204030204" pitchFamily="34" charset="0"/>
              </a:rPr>
              <a:t>weight</a:t>
            </a:r>
            <a:endParaRPr sz="984" dirty="0">
              <a:latin typeface="Calibri" panose="020F0502020204030204" pitchFamily="34" charset="0"/>
              <a:cs typeface="Calibri" panose="020F0502020204030204" pitchFamily="34" charset="0"/>
            </a:endParaRPr>
          </a:p>
        </p:txBody>
      </p:sp>
      <p:sp>
        <p:nvSpPr>
          <p:cNvPr id="39" name="object 39"/>
          <p:cNvSpPr txBox="1"/>
          <p:nvPr/>
        </p:nvSpPr>
        <p:spPr>
          <a:xfrm>
            <a:off x="5917436" y="1117639"/>
            <a:ext cx="385316" cy="160469"/>
          </a:xfrm>
          <a:prstGeom prst="rect">
            <a:avLst/>
          </a:prstGeom>
        </p:spPr>
        <p:txBody>
          <a:bodyPr vert="horz" wrap="square" lIns="0" tIns="8930" rIns="0" bIns="0" rtlCol="0">
            <a:spAutoFit/>
          </a:bodyPr>
          <a:lstStyle/>
          <a:p>
            <a:pPr marL="8929">
              <a:spcBef>
                <a:spcPts val="70"/>
              </a:spcBef>
            </a:pPr>
            <a:r>
              <a:rPr sz="984" spc="-7" dirty="0">
                <a:latin typeface="Calibri" panose="020F0502020204030204" pitchFamily="34" charset="0"/>
                <a:cs typeface="Calibri" panose="020F0502020204030204" pitchFamily="34" charset="0"/>
              </a:rPr>
              <a:t>weight</a:t>
            </a:r>
            <a:endParaRPr sz="984" dirty="0">
              <a:latin typeface="Calibri" panose="020F0502020204030204" pitchFamily="34" charset="0"/>
              <a:cs typeface="Calibri" panose="020F0502020204030204" pitchFamily="34" charset="0"/>
            </a:endParaRPr>
          </a:p>
        </p:txBody>
      </p:sp>
      <p:pic>
        <p:nvPicPr>
          <p:cNvPr id="40" name="object 40"/>
          <p:cNvPicPr/>
          <p:nvPr/>
        </p:nvPicPr>
        <p:blipFill>
          <a:blip r:embed="rId12" cstate="print"/>
          <a:stretch>
            <a:fillRect/>
          </a:stretch>
        </p:blipFill>
        <p:spPr>
          <a:xfrm>
            <a:off x="4739030" y="1558320"/>
            <a:ext cx="276816" cy="196452"/>
          </a:xfrm>
          <a:prstGeom prst="rect">
            <a:avLst/>
          </a:prstGeom>
        </p:spPr>
      </p:pic>
      <p:sp>
        <p:nvSpPr>
          <p:cNvPr id="41" name="object 41"/>
          <p:cNvSpPr txBox="1"/>
          <p:nvPr/>
        </p:nvSpPr>
        <p:spPr>
          <a:xfrm>
            <a:off x="5264703" y="982622"/>
            <a:ext cx="551855" cy="160469"/>
          </a:xfrm>
          <a:prstGeom prst="rect">
            <a:avLst/>
          </a:prstGeom>
        </p:spPr>
        <p:txBody>
          <a:bodyPr vert="horz" wrap="square" lIns="0" tIns="8930" rIns="0" bIns="0" rtlCol="0">
            <a:spAutoFit/>
          </a:bodyPr>
          <a:lstStyle/>
          <a:p>
            <a:pPr marL="8929">
              <a:spcBef>
                <a:spcPts val="70"/>
              </a:spcBef>
            </a:pPr>
            <a:r>
              <a:rPr sz="984" spc="-7" dirty="0">
                <a:latin typeface="Calibri" panose="020F0502020204030204" pitchFamily="34" charset="0"/>
                <a:cs typeface="Calibri" panose="020F0502020204030204" pitchFamily="34" charset="0"/>
              </a:rPr>
              <a:t>activation</a:t>
            </a:r>
            <a:endParaRPr sz="984" dirty="0">
              <a:latin typeface="Calibri" panose="020F0502020204030204" pitchFamily="34" charset="0"/>
              <a:cs typeface="Calibri" panose="020F0502020204030204" pitchFamily="34" charset="0"/>
            </a:endParaRPr>
          </a:p>
        </p:txBody>
      </p:sp>
      <p:sp>
        <p:nvSpPr>
          <p:cNvPr id="42" name="object 42"/>
          <p:cNvSpPr txBox="1"/>
          <p:nvPr/>
        </p:nvSpPr>
        <p:spPr>
          <a:xfrm>
            <a:off x="7288081" y="982622"/>
            <a:ext cx="551855" cy="160469"/>
          </a:xfrm>
          <a:prstGeom prst="rect">
            <a:avLst/>
          </a:prstGeom>
        </p:spPr>
        <p:txBody>
          <a:bodyPr vert="horz" wrap="square" lIns="0" tIns="8930" rIns="0" bIns="0" rtlCol="0">
            <a:spAutoFit/>
          </a:bodyPr>
          <a:lstStyle/>
          <a:p>
            <a:pPr marL="8929">
              <a:spcBef>
                <a:spcPts val="70"/>
              </a:spcBef>
            </a:pPr>
            <a:r>
              <a:rPr sz="984" spc="-7" dirty="0">
                <a:latin typeface="Calibri" panose="020F0502020204030204" pitchFamily="34" charset="0"/>
                <a:cs typeface="Calibri" panose="020F0502020204030204" pitchFamily="34" charset="0"/>
              </a:rPr>
              <a:t>activation</a:t>
            </a:r>
            <a:endParaRPr sz="984" dirty="0">
              <a:latin typeface="Calibri" panose="020F0502020204030204" pitchFamily="34" charset="0"/>
              <a:cs typeface="Calibri" panose="020F0502020204030204" pitchFamily="34" charset="0"/>
            </a:endParaRPr>
          </a:p>
        </p:txBody>
      </p:sp>
      <p:sp>
        <p:nvSpPr>
          <p:cNvPr id="43" name="object 43"/>
          <p:cNvSpPr txBox="1"/>
          <p:nvPr/>
        </p:nvSpPr>
        <p:spPr>
          <a:xfrm>
            <a:off x="770654" y="2187774"/>
            <a:ext cx="527745" cy="405009"/>
          </a:xfrm>
          <a:prstGeom prst="rect">
            <a:avLst/>
          </a:prstGeom>
        </p:spPr>
        <p:txBody>
          <a:bodyPr vert="horz" wrap="square" lIns="0" tIns="20092" rIns="0" bIns="0" rtlCol="0">
            <a:spAutoFit/>
          </a:bodyPr>
          <a:lstStyle/>
          <a:p>
            <a:pPr marL="8929" marR="3572" indent="57594">
              <a:lnSpc>
                <a:spcPts val="1469"/>
              </a:lnSpc>
              <a:spcBef>
                <a:spcPts val="158"/>
              </a:spcBef>
            </a:pPr>
            <a:r>
              <a:rPr sz="1266" spc="-7" dirty="0">
                <a:solidFill>
                  <a:srgbClr val="00882B"/>
                </a:solidFill>
                <a:latin typeface="Calibri" panose="020F0502020204030204" pitchFamily="34" charset="0"/>
                <a:cs typeface="Calibri" panose="020F0502020204030204" pitchFamily="34" charset="0"/>
              </a:rPr>
              <a:t>input </a:t>
            </a:r>
            <a:r>
              <a:rPr sz="1266" dirty="0">
                <a:solidFill>
                  <a:srgbClr val="00882B"/>
                </a:solidFill>
                <a:latin typeface="Calibri" panose="020F0502020204030204" pitchFamily="34" charset="0"/>
                <a:cs typeface="Calibri" panose="020F0502020204030204" pitchFamily="34" charset="0"/>
              </a:rPr>
              <a:t>layer </a:t>
            </a:r>
            <a:r>
              <a:rPr sz="1266" spc="-35" dirty="0">
                <a:solidFill>
                  <a:srgbClr val="00882B"/>
                </a:solidFill>
                <a:latin typeface="Calibri" panose="020F0502020204030204" pitchFamily="34" charset="0"/>
                <a:cs typeface="Calibri" panose="020F0502020204030204" pitchFamily="34" charset="0"/>
              </a:rPr>
              <a:t>1</a:t>
            </a:r>
            <a:endParaRPr sz="1266" dirty="0">
              <a:latin typeface="Calibri" panose="020F0502020204030204" pitchFamily="34" charset="0"/>
              <a:cs typeface="Calibri" panose="020F0502020204030204" pitchFamily="34" charset="0"/>
            </a:endParaRPr>
          </a:p>
        </p:txBody>
      </p:sp>
      <p:grpSp>
        <p:nvGrpSpPr>
          <p:cNvPr id="44" name="object 44"/>
          <p:cNvGrpSpPr/>
          <p:nvPr/>
        </p:nvGrpSpPr>
        <p:grpSpPr>
          <a:xfrm>
            <a:off x="1540736" y="1871136"/>
            <a:ext cx="901452" cy="952351"/>
            <a:chOff x="2191269" y="2661170"/>
            <a:chExt cx="1282065" cy="1354455"/>
          </a:xfrm>
        </p:grpSpPr>
        <p:sp>
          <p:nvSpPr>
            <p:cNvPr id="45" name="object 45"/>
            <p:cNvSpPr/>
            <p:nvPr/>
          </p:nvSpPr>
          <p:spPr>
            <a:xfrm>
              <a:off x="2812383" y="2661170"/>
              <a:ext cx="660400" cy="660400"/>
            </a:xfrm>
            <a:custGeom>
              <a:avLst/>
              <a:gdLst/>
              <a:ahLst/>
              <a:cxnLst/>
              <a:rect l="l" t="t" r="r" b="b"/>
              <a:pathLst>
                <a:path w="660400" h="660400">
                  <a:moveTo>
                    <a:pt x="609506" y="32922"/>
                  </a:moveTo>
                  <a:lnTo>
                    <a:pt x="0" y="642442"/>
                  </a:lnTo>
                  <a:lnTo>
                    <a:pt x="17957" y="660400"/>
                  </a:lnTo>
                  <a:lnTo>
                    <a:pt x="627469" y="50888"/>
                  </a:lnTo>
                  <a:lnTo>
                    <a:pt x="624471" y="35915"/>
                  </a:lnTo>
                  <a:lnTo>
                    <a:pt x="609506" y="32922"/>
                  </a:lnTo>
                  <a:close/>
                </a:path>
                <a:path w="660400" h="660400">
                  <a:moveTo>
                    <a:pt x="651422" y="26936"/>
                  </a:moveTo>
                  <a:lnTo>
                    <a:pt x="615492" y="26936"/>
                  </a:lnTo>
                  <a:lnTo>
                    <a:pt x="633463" y="44894"/>
                  </a:lnTo>
                  <a:lnTo>
                    <a:pt x="627469" y="50888"/>
                  </a:lnTo>
                  <a:lnTo>
                    <a:pt x="633463" y="80822"/>
                  </a:lnTo>
                  <a:lnTo>
                    <a:pt x="651422" y="26936"/>
                  </a:lnTo>
                  <a:close/>
                </a:path>
                <a:path w="660400" h="660400">
                  <a:moveTo>
                    <a:pt x="615492" y="26936"/>
                  </a:moveTo>
                  <a:lnTo>
                    <a:pt x="609506" y="32922"/>
                  </a:lnTo>
                  <a:lnTo>
                    <a:pt x="624471" y="35915"/>
                  </a:lnTo>
                  <a:lnTo>
                    <a:pt x="627469" y="50888"/>
                  </a:lnTo>
                  <a:lnTo>
                    <a:pt x="633463" y="44894"/>
                  </a:lnTo>
                  <a:lnTo>
                    <a:pt x="615492" y="26936"/>
                  </a:lnTo>
                  <a:close/>
                </a:path>
                <a:path w="660400" h="660400">
                  <a:moveTo>
                    <a:pt x="660399" y="0"/>
                  </a:moveTo>
                  <a:lnTo>
                    <a:pt x="579577" y="26936"/>
                  </a:lnTo>
                  <a:lnTo>
                    <a:pt x="609506" y="32922"/>
                  </a:lnTo>
                  <a:lnTo>
                    <a:pt x="615492" y="26936"/>
                  </a:lnTo>
                  <a:lnTo>
                    <a:pt x="651422" y="26936"/>
                  </a:lnTo>
                  <a:lnTo>
                    <a:pt x="660399" y="0"/>
                  </a:lnTo>
                  <a:close/>
                </a:path>
              </a:pathLst>
            </a:custGeom>
            <a:solidFill>
              <a:srgbClr val="000000"/>
            </a:solidFill>
          </p:spPr>
          <p:txBody>
            <a:bodyPr wrap="square" lIns="0" tIns="0" rIns="0" bIns="0" rtlCol="0"/>
            <a:lstStyle/>
            <a:p>
              <a:endParaRPr sz="1266"/>
            </a:p>
          </p:txBody>
        </p:sp>
        <p:sp>
          <p:nvSpPr>
            <p:cNvPr id="46" name="object 46"/>
            <p:cNvSpPr/>
            <p:nvPr/>
          </p:nvSpPr>
          <p:spPr>
            <a:xfrm>
              <a:off x="2203963" y="3202975"/>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47" name="object 47"/>
            <p:cNvSpPr/>
            <p:nvPr/>
          </p:nvSpPr>
          <p:spPr>
            <a:xfrm>
              <a:off x="2203963" y="3202975"/>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48" name="object 48"/>
            <p:cNvPicPr/>
            <p:nvPr/>
          </p:nvPicPr>
          <p:blipFill>
            <a:blip r:embed="rId13" cstate="print"/>
            <a:stretch>
              <a:fillRect/>
            </a:stretch>
          </p:blipFill>
          <p:spPr>
            <a:xfrm>
              <a:off x="2453576" y="3399828"/>
              <a:ext cx="342900" cy="406397"/>
            </a:xfrm>
            <a:prstGeom prst="rect">
              <a:avLst/>
            </a:prstGeom>
          </p:spPr>
        </p:pic>
      </p:grpSp>
      <p:pic>
        <p:nvPicPr>
          <p:cNvPr id="49" name="object 49"/>
          <p:cNvPicPr/>
          <p:nvPr/>
        </p:nvPicPr>
        <p:blipFill>
          <a:blip r:embed="rId14" cstate="print"/>
          <a:stretch>
            <a:fillRect/>
          </a:stretch>
        </p:blipFill>
        <p:spPr>
          <a:xfrm>
            <a:off x="4527210" y="953663"/>
            <a:ext cx="3330805" cy="1274829"/>
          </a:xfrm>
          <a:prstGeom prst="rect">
            <a:avLst/>
          </a:prstGeom>
        </p:spPr>
      </p:pic>
      <p:pic>
        <p:nvPicPr>
          <p:cNvPr id="50" name="object 50"/>
          <p:cNvPicPr/>
          <p:nvPr/>
        </p:nvPicPr>
        <p:blipFill>
          <a:blip r:embed="rId15" cstate="print"/>
          <a:stretch>
            <a:fillRect/>
          </a:stretch>
        </p:blipFill>
        <p:spPr>
          <a:xfrm>
            <a:off x="794119" y="3375721"/>
            <a:ext cx="7555763" cy="1343297"/>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8885" y="1621382"/>
            <a:ext cx="1104156" cy="53578"/>
          </a:xfrm>
          <a:custGeom>
            <a:avLst/>
            <a:gdLst/>
            <a:ahLst/>
            <a:cxnLst/>
            <a:rect l="l" t="t" r="r" b="b"/>
            <a:pathLst>
              <a:path w="1570354" h="76200">
                <a:moveTo>
                  <a:pt x="1519516" y="38100"/>
                </a:moveTo>
                <a:lnTo>
                  <a:pt x="1494116" y="76200"/>
                </a:lnTo>
                <a:lnTo>
                  <a:pt x="1544916" y="50800"/>
                </a:lnTo>
                <a:lnTo>
                  <a:pt x="1519516" y="50800"/>
                </a:lnTo>
                <a:lnTo>
                  <a:pt x="1519516" y="38100"/>
                </a:lnTo>
                <a:close/>
              </a:path>
              <a:path w="1570354" h="76200">
                <a:moveTo>
                  <a:pt x="1511050" y="25400"/>
                </a:moveTo>
                <a:lnTo>
                  <a:pt x="0" y="25400"/>
                </a:lnTo>
                <a:lnTo>
                  <a:pt x="0" y="50800"/>
                </a:lnTo>
                <a:lnTo>
                  <a:pt x="1511050" y="50800"/>
                </a:lnTo>
                <a:lnTo>
                  <a:pt x="1519516" y="38100"/>
                </a:lnTo>
                <a:lnTo>
                  <a:pt x="1511050" y="25400"/>
                </a:lnTo>
                <a:close/>
              </a:path>
              <a:path w="1570354" h="76200">
                <a:moveTo>
                  <a:pt x="1544916" y="25400"/>
                </a:moveTo>
                <a:lnTo>
                  <a:pt x="1519516" y="25400"/>
                </a:lnTo>
                <a:lnTo>
                  <a:pt x="1519516" y="50800"/>
                </a:lnTo>
                <a:lnTo>
                  <a:pt x="1544916" y="50800"/>
                </a:lnTo>
                <a:lnTo>
                  <a:pt x="1570316" y="38100"/>
                </a:lnTo>
                <a:lnTo>
                  <a:pt x="1544916" y="25400"/>
                </a:lnTo>
                <a:close/>
              </a:path>
              <a:path w="1570354" h="76200">
                <a:moveTo>
                  <a:pt x="1494116" y="0"/>
                </a:moveTo>
                <a:lnTo>
                  <a:pt x="1519516" y="38100"/>
                </a:lnTo>
                <a:lnTo>
                  <a:pt x="1519516" y="25400"/>
                </a:lnTo>
                <a:lnTo>
                  <a:pt x="1544916" y="25400"/>
                </a:lnTo>
                <a:lnTo>
                  <a:pt x="1494116" y="0"/>
                </a:lnTo>
                <a:close/>
              </a:path>
            </a:pathLst>
          </a:custGeom>
          <a:solidFill>
            <a:srgbClr val="000000"/>
          </a:solidFill>
        </p:spPr>
        <p:txBody>
          <a:bodyPr wrap="square" lIns="0" tIns="0" rIns="0" bIns="0" rtlCol="0"/>
          <a:lstStyle/>
          <a:p>
            <a:endParaRPr sz="1266"/>
          </a:p>
        </p:txBody>
      </p:sp>
      <p:pic>
        <p:nvPicPr>
          <p:cNvPr id="3" name="object 3"/>
          <p:cNvPicPr/>
          <p:nvPr/>
        </p:nvPicPr>
        <p:blipFill>
          <a:blip r:embed="rId2" cstate="print"/>
          <a:stretch>
            <a:fillRect/>
          </a:stretch>
        </p:blipFill>
        <p:spPr>
          <a:xfrm>
            <a:off x="949234" y="1572269"/>
            <a:ext cx="169661" cy="151803"/>
          </a:xfrm>
          <a:prstGeom prst="rect">
            <a:avLst/>
          </a:prstGeom>
        </p:spPr>
      </p:pic>
      <p:sp>
        <p:nvSpPr>
          <p:cNvPr id="4" name="object 4"/>
          <p:cNvSpPr/>
          <p:nvPr/>
        </p:nvSpPr>
        <p:spPr>
          <a:xfrm>
            <a:off x="2432889" y="1196225"/>
            <a:ext cx="903684" cy="903684"/>
          </a:xfrm>
          <a:custGeom>
            <a:avLst/>
            <a:gdLst/>
            <a:ahLst/>
            <a:cxnLst/>
            <a:rect l="l" t="t" r="r" b="b"/>
            <a:pathLst>
              <a:path w="1285239"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grpSp>
        <p:nvGrpSpPr>
          <p:cNvPr id="5" name="object 5"/>
          <p:cNvGrpSpPr/>
          <p:nvPr/>
        </p:nvGrpSpPr>
        <p:grpSpPr>
          <a:xfrm>
            <a:off x="1540736" y="1357961"/>
            <a:ext cx="580430" cy="580430"/>
            <a:chOff x="2191269" y="1931322"/>
            <a:chExt cx="825500" cy="825500"/>
          </a:xfrm>
        </p:grpSpPr>
        <p:sp>
          <p:nvSpPr>
            <p:cNvPr id="6" name="object 6"/>
            <p:cNvSpPr/>
            <p:nvPr/>
          </p:nvSpPr>
          <p:spPr>
            <a:xfrm>
              <a:off x="2203963" y="1944015"/>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7" name="object 7"/>
            <p:cNvSpPr/>
            <p:nvPr/>
          </p:nvSpPr>
          <p:spPr>
            <a:xfrm>
              <a:off x="2203963" y="1944015"/>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8" name="object 8"/>
            <p:cNvPicPr/>
            <p:nvPr/>
          </p:nvPicPr>
          <p:blipFill>
            <a:blip r:embed="rId3" cstate="print"/>
            <a:stretch>
              <a:fillRect/>
            </a:stretch>
          </p:blipFill>
          <p:spPr>
            <a:xfrm>
              <a:off x="2369063" y="2204366"/>
              <a:ext cx="469894" cy="279398"/>
            </a:xfrm>
            <a:prstGeom prst="rect">
              <a:avLst/>
            </a:prstGeom>
          </p:spPr>
        </p:pic>
      </p:grpSp>
      <p:sp>
        <p:nvSpPr>
          <p:cNvPr id="9" name="object 9"/>
          <p:cNvSpPr/>
          <p:nvPr/>
        </p:nvSpPr>
        <p:spPr>
          <a:xfrm>
            <a:off x="2884836" y="1349875"/>
            <a:ext cx="0" cy="580430"/>
          </a:xfrm>
          <a:custGeom>
            <a:avLst/>
            <a:gdLst/>
            <a:ahLst/>
            <a:cxnLst/>
            <a:rect l="l" t="t" r="r" b="b"/>
            <a:pathLst>
              <a:path h="825500">
                <a:moveTo>
                  <a:pt x="0" y="825081"/>
                </a:moveTo>
                <a:lnTo>
                  <a:pt x="0" y="0"/>
                </a:lnTo>
              </a:path>
            </a:pathLst>
          </a:custGeom>
          <a:ln w="25387">
            <a:solidFill>
              <a:srgbClr val="000000"/>
            </a:solidFill>
          </a:ln>
        </p:spPr>
        <p:txBody>
          <a:bodyPr wrap="square" lIns="0" tIns="0" rIns="0" bIns="0" rtlCol="0"/>
          <a:lstStyle/>
          <a:p>
            <a:endParaRPr sz="1266"/>
          </a:p>
        </p:txBody>
      </p:sp>
      <p:pic>
        <p:nvPicPr>
          <p:cNvPr id="10" name="object 10"/>
          <p:cNvPicPr/>
          <p:nvPr/>
        </p:nvPicPr>
        <p:blipFill>
          <a:blip r:embed="rId4" cstate="print"/>
          <a:stretch>
            <a:fillRect/>
          </a:stretch>
        </p:blipFill>
        <p:spPr>
          <a:xfrm>
            <a:off x="2532933" y="1549944"/>
            <a:ext cx="267889" cy="196452"/>
          </a:xfrm>
          <a:prstGeom prst="rect">
            <a:avLst/>
          </a:prstGeom>
        </p:spPr>
      </p:pic>
      <p:pic>
        <p:nvPicPr>
          <p:cNvPr id="11" name="object 11"/>
          <p:cNvPicPr/>
          <p:nvPr/>
        </p:nvPicPr>
        <p:blipFill>
          <a:blip r:embed="rId5" cstate="print"/>
          <a:stretch>
            <a:fillRect/>
          </a:stretch>
        </p:blipFill>
        <p:spPr>
          <a:xfrm>
            <a:off x="2960812" y="1487990"/>
            <a:ext cx="258956" cy="303609"/>
          </a:xfrm>
          <a:prstGeom prst="rect">
            <a:avLst/>
          </a:prstGeom>
        </p:spPr>
      </p:pic>
      <p:grpSp>
        <p:nvGrpSpPr>
          <p:cNvPr id="12" name="object 12"/>
          <p:cNvGrpSpPr/>
          <p:nvPr/>
        </p:nvGrpSpPr>
        <p:grpSpPr>
          <a:xfrm>
            <a:off x="3372521" y="1169439"/>
            <a:ext cx="2171700" cy="921544"/>
            <a:chOff x="4796475" y="1663203"/>
            <a:chExt cx="3088640" cy="1310640"/>
          </a:xfrm>
        </p:grpSpPr>
        <p:sp>
          <p:nvSpPr>
            <p:cNvPr id="13" name="object 13"/>
            <p:cNvSpPr/>
            <p:nvPr/>
          </p:nvSpPr>
          <p:spPr>
            <a:xfrm>
              <a:off x="4796475" y="2317879"/>
              <a:ext cx="1740535" cy="76200"/>
            </a:xfrm>
            <a:custGeom>
              <a:avLst/>
              <a:gdLst/>
              <a:ahLst/>
              <a:cxnLst/>
              <a:rect l="l" t="t" r="r" b="b"/>
              <a:pathLst>
                <a:path w="1740534" h="76200">
                  <a:moveTo>
                    <a:pt x="1689239" y="38100"/>
                  </a:moveTo>
                  <a:lnTo>
                    <a:pt x="1663839" y="76200"/>
                  </a:lnTo>
                  <a:lnTo>
                    <a:pt x="1714639" y="50800"/>
                  </a:lnTo>
                  <a:lnTo>
                    <a:pt x="1689239" y="50800"/>
                  </a:lnTo>
                  <a:lnTo>
                    <a:pt x="1689239" y="38100"/>
                  </a:lnTo>
                  <a:close/>
                </a:path>
                <a:path w="1740534" h="76200">
                  <a:moveTo>
                    <a:pt x="1680773" y="25400"/>
                  </a:moveTo>
                  <a:lnTo>
                    <a:pt x="0" y="25400"/>
                  </a:lnTo>
                  <a:lnTo>
                    <a:pt x="0" y="50800"/>
                  </a:lnTo>
                  <a:lnTo>
                    <a:pt x="1680773" y="50800"/>
                  </a:lnTo>
                  <a:lnTo>
                    <a:pt x="1689239" y="38100"/>
                  </a:lnTo>
                  <a:lnTo>
                    <a:pt x="1680773" y="25400"/>
                  </a:lnTo>
                  <a:close/>
                </a:path>
                <a:path w="1740534" h="76200">
                  <a:moveTo>
                    <a:pt x="1714639" y="25400"/>
                  </a:moveTo>
                  <a:lnTo>
                    <a:pt x="1689239" y="25400"/>
                  </a:lnTo>
                  <a:lnTo>
                    <a:pt x="1689239" y="50800"/>
                  </a:lnTo>
                  <a:lnTo>
                    <a:pt x="1714639" y="50800"/>
                  </a:lnTo>
                  <a:lnTo>
                    <a:pt x="1740039" y="38100"/>
                  </a:lnTo>
                  <a:lnTo>
                    <a:pt x="1714639" y="25400"/>
                  </a:lnTo>
                  <a:close/>
                </a:path>
                <a:path w="1740534"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14" name="object 14"/>
            <p:cNvSpPr/>
            <p:nvPr/>
          </p:nvSpPr>
          <p:spPr>
            <a:xfrm>
              <a:off x="5214903" y="1955929"/>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15" name="object 15"/>
            <p:cNvSpPr/>
            <p:nvPr/>
          </p:nvSpPr>
          <p:spPr>
            <a:xfrm>
              <a:off x="5214903" y="1955929"/>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16" name="object 16"/>
            <p:cNvPicPr/>
            <p:nvPr/>
          </p:nvPicPr>
          <p:blipFill>
            <a:blip r:embed="rId6" cstate="print"/>
            <a:stretch>
              <a:fillRect/>
            </a:stretch>
          </p:blipFill>
          <p:spPr>
            <a:xfrm>
              <a:off x="5373653" y="2228192"/>
              <a:ext cx="482596" cy="279397"/>
            </a:xfrm>
            <a:prstGeom prst="rect">
              <a:avLst/>
            </a:prstGeom>
          </p:spPr>
        </p:pic>
        <p:sp>
          <p:nvSpPr>
            <p:cNvPr id="17" name="object 17"/>
            <p:cNvSpPr/>
            <p:nvPr/>
          </p:nvSpPr>
          <p:spPr>
            <a:xfrm>
              <a:off x="6587341" y="1675897"/>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18" name="object 18"/>
            <p:cNvSpPr/>
            <p:nvPr/>
          </p:nvSpPr>
          <p:spPr>
            <a:xfrm>
              <a:off x="7230110" y="1906336"/>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grpSp>
      <p:sp>
        <p:nvSpPr>
          <p:cNvPr id="19" name="object 19"/>
          <p:cNvSpPr/>
          <p:nvPr/>
        </p:nvSpPr>
        <p:spPr>
          <a:xfrm>
            <a:off x="7652358" y="1613005"/>
            <a:ext cx="448717" cy="53578"/>
          </a:xfrm>
          <a:custGeom>
            <a:avLst/>
            <a:gdLst/>
            <a:ahLst/>
            <a:cxnLst/>
            <a:rect l="l" t="t" r="r" b="b"/>
            <a:pathLst>
              <a:path w="638175" h="76200">
                <a:moveTo>
                  <a:pt x="587121" y="38100"/>
                </a:moveTo>
                <a:lnTo>
                  <a:pt x="561721" y="76200"/>
                </a:lnTo>
                <a:lnTo>
                  <a:pt x="612521" y="50800"/>
                </a:lnTo>
                <a:lnTo>
                  <a:pt x="587121" y="50800"/>
                </a:lnTo>
                <a:lnTo>
                  <a:pt x="587121" y="38100"/>
                </a:lnTo>
                <a:close/>
              </a:path>
              <a:path w="638175" h="76200">
                <a:moveTo>
                  <a:pt x="578654" y="25400"/>
                </a:moveTo>
                <a:lnTo>
                  <a:pt x="0" y="25400"/>
                </a:lnTo>
                <a:lnTo>
                  <a:pt x="0" y="50800"/>
                </a:lnTo>
                <a:lnTo>
                  <a:pt x="578654" y="50800"/>
                </a:lnTo>
                <a:lnTo>
                  <a:pt x="587121" y="38100"/>
                </a:lnTo>
                <a:lnTo>
                  <a:pt x="578654" y="25400"/>
                </a:lnTo>
                <a:close/>
              </a:path>
              <a:path w="638175" h="76200">
                <a:moveTo>
                  <a:pt x="612521" y="25400"/>
                </a:moveTo>
                <a:lnTo>
                  <a:pt x="587121" y="25400"/>
                </a:lnTo>
                <a:lnTo>
                  <a:pt x="587121" y="50800"/>
                </a:lnTo>
                <a:lnTo>
                  <a:pt x="612521" y="50800"/>
                </a:lnTo>
                <a:lnTo>
                  <a:pt x="637921" y="38100"/>
                </a:lnTo>
                <a:lnTo>
                  <a:pt x="612521" y="25400"/>
                </a:lnTo>
                <a:close/>
              </a:path>
              <a:path w="638175" h="76200">
                <a:moveTo>
                  <a:pt x="561721" y="0"/>
                </a:moveTo>
                <a:lnTo>
                  <a:pt x="587121" y="38100"/>
                </a:lnTo>
                <a:lnTo>
                  <a:pt x="587121" y="25400"/>
                </a:lnTo>
                <a:lnTo>
                  <a:pt x="612521" y="25400"/>
                </a:lnTo>
                <a:lnTo>
                  <a:pt x="561721" y="0"/>
                </a:lnTo>
                <a:close/>
              </a:path>
            </a:pathLst>
          </a:custGeom>
          <a:solidFill>
            <a:srgbClr val="000000"/>
          </a:solidFill>
        </p:spPr>
        <p:txBody>
          <a:bodyPr wrap="square" lIns="0" tIns="0" rIns="0" bIns="0" rtlCol="0"/>
          <a:lstStyle/>
          <a:p>
            <a:endParaRPr sz="1266"/>
          </a:p>
        </p:txBody>
      </p:sp>
      <p:pic>
        <p:nvPicPr>
          <p:cNvPr id="20" name="object 20"/>
          <p:cNvPicPr/>
          <p:nvPr/>
        </p:nvPicPr>
        <p:blipFill>
          <a:blip r:embed="rId7" cstate="print"/>
          <a:stretch>
            <a:fillRect/>
          </a:stretch>
        </p:blipFill>
        <p:spPr>
          <a:xfrm>
            <a:off x="8244104" y="1560010"/>
            <a:ext cx="160732" cy="214310"/>
          </a:xfrm>
          <a:prstGeom prst="rect">
            <a:avLst/>
          </a:prstGeom>
        </p:spPr>
      </p:pic>
      <p:pic>
        <p:nvPicPr>
          <p:cNvPr id="21" name="object 21"/>
          <p:cNvPicPr/>
          <p:nvPr/>
        </p:nvPicPr>
        <p:blipFill>
          <a:blip r:embed="rId8" cstate="print"/>
          <a:stretch>
            <a:fillRect/>
          </a:stretch>
        </p:blipFill>
        <p:spPr>
          <a:xfrm>
            <a:off x="5184076" y="1486883"/>
            <a:ext cx="258960" cy="303608"/>
          </a:xfrm>
          <a:prstGeom prst="rect">
            <a:avLst/>
          </a:prstGeom>
        </p:spPr>
      </p:pic>
      <p:sp>
        <p:nvSpPr>
          <p:cNvPr id="22" name="object 22"/>
          <p:cNvSpPr txBox="1"/>
          <p:nvPr/>
        </p:nvSpPr>
        <p:spPr>
          <a:xfrm>
            <a:off x="2612480" y="2187774"/>
            <a:ext cx="544711" cy="405009"/>
          </a:xfrm>
          <a:prstGeom prst="rect">
            <a:avLst/>
          </a:prstGeom>
        </p:spPr>
        <p:txBody>
          <a:bodyPr vert="horz" wrap="square" lIns="0" tIns="20092" rIns="0" bIns="0" rtlCol="0">
            <a:spAutoFit/>
          </a:bodyPr>
          <a:lstStyle/>
          <a:p>
            <a:pPr marL="17859" marR="3572" indent="-9376">
              <a:lnSpc>
                <a:spcPts val="1469"/>
              </a:lnSpc>
              <a:spcBef>
                <a:spcPts val="158"/>
              </a:spcBef>
            </a:pPr>
            <a:r>
              <a:rPr sz="1266" spc="-7" dirty="0">
                <a:solidFill>
                  <a:srgbClr val="00882B"/>
                </a:solidFill>
                <a:latin typeface="Calibri" panose="020F0502020204030204" pitchFamily="34" charset="0"/>
                <a:cs typeface="Calibri" panose="020F0502020204030204" pitchFamily="34" charset="0"/>
              </a:rPr>
              <a:t>hidden </a:t>
            </a:r>
            <a:r>
              <a:rPr sz="1266" dirty="0">
                <a:solidFill>
                  <a:srgbClr val="00882B"/>
                </a:solidFill>
                <a:latin typeface="Calibri" panose="020F0502020204030204" pitchFamily="34" charset="0"/>
                <a:cs typeface="Calibri" panose="020F0502020204030204" pitchFamily="34" charset="0"/>
              </a:rPr>
              <a:t>layer </a:t>
            </a:r>
            <a:r>
              <a:rPr sz="1266" spc="-35" dirty="0">
                <a:solidFill>
                  <a:srgbClr val="00882B"/>
                </a:solidFill>
                <a:latin typeface="Calibri" panose="020F0502020204030204" pitchFamily="34" charset="0"/>
                <a:cs typeface="Calibri" panose="020F0502020204030204" pitchFamily="34" charset="0"/>
              </a:rPr>
              <a:t>2</a:t>
            </a:r>
            <a:endParaRPr sz="1266" dirty="0">
              <a:latin typeface="Calibri" panose="020F0502020204030204" pitchFamily="34" charset="0"/>
              <a:cs typeface="Calibri" panose="020F0502020204030204" pitchFamily="34" charset="0"/>
            </a:endParaRPr>
          </a:p>
        </p:txBody>
      </p:sp>
      <p:sp>
        <p:nvSpPr>
          <p:cNvPr id="23" name="object 23"/>
          <p:cNvSpPr txBox="1"/>
          <p:nvPr/>
        </p:nvSpPr>
        <p:spPr>
          <a:xfrm>
            <a:off x="4811326" y="2187774"/>
            <a:ext cx="544711" cy="405009"/>
          </a:xfrm>
          <a:prstGeom prst="rect">
            <a:avLst/>
          </a:prstGeom>
        </p:spPr>
        <p:txBody>
          <a:bodyPr vert="horz" wrap="square" lIns="0" tIns="20092" rIns="0" bIns="0" rtlCol="0">
            <a:spAutoFit/>
          </a:bodyPr>
          <a:lstStyle/>
          <a:p>
            <a:pPr marL="17859" marR="3572" indent="-9376">
              <a:lnSpc>
                <a:spcPts val="1469"/>
              </a:lnSpc>
              <a:spcBef>
                <a:spcPts val="158"/>
              </a:spcBef>
            </a:pPr>
            <a:r>
              <a:rPr sz="1266" spc="-7" dirty="0">
                <a:solidFill>
                  <a:srgbClr val="00882B"/>
                </a:solidFill>
                <a:latin typeface="Calibri" panose="020F0502020204030204" pitchFamily="34" charset="0"/>
                <a:cs typeface="Calibri" panose="020F0502020204030204" pitchFamily="34" charset="0"/>
              </a:rPr>
              <a:t>hidden </a:t>
            </a:r>
            <a:r>
              <a:rPr sz="1266" dirty="0">
                <a:solidFill>
                  <a:srgbClr val="00882B"/>
                </a:solidFill>
                <a:latin typeface="Calibri" panose="020F0502020204030204" pitchFamily="34" charset="0"/>
                <a:cs typeface="Calibri" panose="020F0502020204030204" pitchFamily="34" charset="0"/>
              </a:rPr>
              <a:t>layer </a:t>
            </a:r>
            <a:r>
              <a:rPr sz="1266" spc="-35" dirty="0">
                <a:solidFill>
                  <a:srgbClr val="00882B"/>
                </a:solidFill>
                <a:latin typeface="Calibri" panose="020F0502020204030204" pitchFamily="34" charset="0"/>
                <a:cs typeface="Calibri" panose="020F0502020204030204" pitchFamily="34" charset="0"/>
              </a:rPr>
              <a:t>3</a:t>
            </a:r>
            <a:endParaRPr sz="1266" dirty="0">
              <a:latin typeface="Calibri" panose="020F0502020204030204" pitchFamily="34" charset="0"/>
              <a:cs typeface="Calibri" panose="020F0502020204030204" pitchFamily="34" charset="0"/>
            </a:endParaRPr>
          </a:p>
        </p:txBody>
      </p:sp>
      <p:grpSp>
        <p:nvGrpSpPr>
          <p:cNvPr id="24" name="object 24"/>
          <p:cNvGrpSpPr/>
          <p:nvPr/>
        </p:nvGrpSpPr>
        <p:grpSpPr>
          <a:xfrm>
            <a:off x="5534512" y="1169439"/>
            <a:ext cx="2171700" cy="921544"/>
            <a:chOff x="7871306" y="1663203"/>
            <a:chExt cx="3088640" cy="1310640"/>
          </a:xfrm>
        </p:grpSpPr>
        <p:sp>
          <p:nvSpPr>
            <p:cNvPr id="25" name="object 25"/>
            <p:cNvSpPr/>
            <p:nvPr/>
          </p:nvSpPr>
          <p:spPr>
            <a:xfrm>
              <a:off x="7871306" y="2317879"/>
              <a:ext cx="1740535" cy="76200"/>
            </a:xfrm>
            <a:custGeom>
              <a:avLst/>
              <a:gdLst/>
              <a:ahLst/>
              <a:cxnLst/>
              <a:rect l="l" t="t" r="r" b="b"/>
              <a:pathLst>
                <a:path w="1740534" h="76200">
                  <a:moveTo>
                    <a:pt x="1689239" y="38100"/>
                  </a:moveTo>
                  <a:lnTo>
                    <a:pt x="1663839" y="76200"/>
                  </a:lnTo>
                  <a:lnTo>
                    <a:pt x="1714639" y="50800"/>
                  </a:lnTo>
                  <a:lnTo>
                    <a:pt x="1689239" y="50800"/>
                  </a:lnTo>
                  <a:lnTo>
                    <a:pt x="1689239" y="38100"/>
                  </a:lnTo>
                  <a:close/>
                </a:path>
                <a:path w="1740534" h="76200">
                  <a:moveTo>
                    <a:pt x="1680773" y="25400"/>
                  </a:moveTo>
                  <a:lnTo>
                    <a:pt x="0" y="25400"/>
                  </a:lnTo>
                  <a:lnTo>
                    <a:pt x="0" y="50800"/>
                  </a:lnTo>
                  <a:lnTo>
                    <a:pt x="1680773" y="50800"/>
                  </a:lnTo>
                  <a:lnTo>
                    <a:pt x="1689239" y="38100"/>
                  </a:lnTo>
                  <a:lnTo>
                    <a:pt x="1680773" y="25400"/>
                  </a:lnTo>
                  <a:close/>
                </a:path>
                <a:path w="1740534" h="76200">
                  <a:moveTo>
                    <a:pt x="1714639" y="25400"/>
                  </a:moveTo>
                  <a:lnTo>
                    <a:pt x="1689239" y="25400"/>
                  </a:lnTo>
                  <a:lnTo>
                    <a:pt x="1689239" y="50800"/>
                  </a:lnTo>
                  <a:lnTo>
                    <a:pt x="1714639" y="50800"/>
                  </a:lnTo>
                  <a:lnTo>
                    <a:pt x="1740039" y="38100"/>
                  </a:lnTo>
                  <a:lnTo>
                    <a:pt x="1714639" y="25400"/>
                  </a:lnTo>
                  <a:close/>
                </a:path>
                <a:path w="1740534"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26" name="object 26"/>
            <p:cNvSpPr/>
            <p:nvPr/>
          </p:nvSpPr>
          <p:spPr>
            <a:xfrm>
              <a:off x="8289733" y="1955929"/>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27" name="object 27"/>
            <p:cNvSpPr/>
            <p:nvPr/>
          </p:nvSpPr>
          <p:spPr>
            <a:xfrm>
              <a:off x="8289733" y="1955929"/>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sp>
          <p:nvSpPr>
            <p:cNvPr id="28" name="object 28"/>
            <p:cNvSpPr/>
            <p:nvPr/>
          </p:nvSpPr>
          <p:spPr>
            <a:xfrm>
              <a:off x="9662171" y="1675894"/>
              <a:ext cx="1285875" cy="1285875"/>
            </a:xfrm>
            <a:custGeom>
              <a:avLst/>
              <a:gdLst/>
              <a:ahLst/>
              <a:cxnLst/>
              <a:rect l="l" t="t" r="r" b="b"/>
              <a:pathLst>
                <a:path w="1285875" h="1285875">
                  <a:moveTo>
                    <a:pt x="642772" y="0"/>
                  </a:moveTo>
                  <a:lnTo>
                    <a:pt x="594801" y="1763"/>
                  </a:lnTo>
                  <a:lnTo>
                    <a:pt x="547788" y="6969"/>
                  </a:lnTo>
                  <a:lnTo>
                    <a:pt x="501857" y="15494"/>
                  </a:lnTo>
                  <a:lnTo>
                    <a:pt x="457132" y="27214"/>
                  </a:lnTo>
                  <a:lnTo>
                    <a:pt x="413737" y="42004"/>
                  </a:lnTo>
                  <a:lnTo>
                    <a:pt x="371797" y="59741"/>
                  </a:lnTo>
                  <a:lnTo>
                    <a:pt x="331435" y="80299"/>
                  </a:lnTo>
                  <a:lnTo>
                    <a:pt x="292777" y="103555"/>
                  </a:lnTo>
                  <a:lnTo>
                    <a:pt x="255946" y="129384"/>
                  </a:lnTo>
                  <a:lnTo>
                    <a:pt x="221067" y="157662"/>
                  </a:lnTo>
                  <a:lnTo>
                    <a:pt x="188264" y="188264"/>
                  </a:lnTo>
                  <a:lnTo>
                    <a:pt x="157662" y="221067"/>
                  </a:lnTo>
                  <a:lnTo>
                    <a:pt x="129384" y="255946"/>
                  </a:lnTo>
                  <a:lnTo>
                    <a:pt x="103555" y="292777"/>
                  </a:lnTo>
                  <a:lnTo>
                    <a:pt x="80299" y="331435"/>
                  </a:lnTo>
                  <a:lnTo>
                    <a:pt x="59741" y="371797"/>
                  </a:lnTo>
                  <a:lnTo>
                    <a:pt x="42004" y="413737"/>
                  </a:lnTo>
                  <a:lnTo>
                    <a:pt x="27214" y="457132"/>
                  </a:lnTo>
                  <a:lnTo>
                    <a:pt x="15494" y="501857"/>
                  </a:lnTo>
                  <a:lnTo>
                    <a:pt x="6969" y="547788"/>
                  </a:lnTo>
                  <a:lnTo>
                    <a:pt x="1763" y="594801"/>
                  </a:lnTo>
                  <a:lnTo>
                    <a:pt x="0" y="642772"/>
                  </a:lnTo>
                  <a:lnTo>
                    <a:pt x="1763" y="690742"/>
                  </a:lnTo>
                  <a:lnTo>
                    <a:pt x="6969" y="737755"/>
                  </a:lnTo>
                  <a:lnTo>
                    <a:pt x="15494" y="783687"/>
                  </a:lnTo>
                  <a:lnTo>
                    <a:pt x="27214" y="828412"/>
                  </a:lnTo>
                  <a:lnTo>
                    <a:pt x="42004" y="871807"/>
                  </a:lnTo>
                  <a:lnTo>
                    <a:pt x="59741" y="913747"/>
                  </a:lnTo>
                  <a:lnTo>
                    <a:pt x="80299" y="954109"/>
                  </a:lnTo>
                  <a:lnTo>
                    <a:pt x="103555" y="992767"/>
                  </a:lnTo>
                  <a:lnTo>
                    <a:pt x="129384" y="1029598"/>
                  </a:lnTo>
                  <a:lnTo>
                    <a:pt x="157662" y="1064477"/>
                  </a:lnTo>
                  <a:lnTo>
                    <a:pt x="188264" y="1097279"/>
                  </a:lnTo>
                  <a:lnTo>
                    <a:pt x="221067" y="1127882"/>
                  </a:lnTo>
                  <a:lnTo>
                    <a:pt x="255946" y="1156160"/>
                  </a:lnTo>
                  <a:lnTo>
                    <a:pt x="292777" y="1181989"/>
                  </a:lnTo>
                  <a:lnTo>
                    <a:pt x="331435" y="1205245"/>
                  </a:lnTo>
                  <a:lnTo>
                    <a:pt x="371797" y="1225803"/>
                  </a:lnTo>
                  <a:lnTo>
                    <a:pt x="413737" y="1243539"/>
                  </a:lnTo>
                  <a:lnTo>
                    <a:pt x="457132" y="1258330"/>
                  </a:lnTo>
                  <a:lnTo>
                    <a:pt x="501857" y="1270050"/>
                  </a:lnTo>
                  <a:lnTo>
                    <a:pt x="547788" y="1278575"/>
                  </a:lnTo>
                  <a:lnTo>
                    <a:pt x="594801" y="1283781"/>
                  </a:lnTo>
                  <a:lnTo>
                    <a:pt x="642772" y="1285544"/>
                  </a:lnTo>
                  <a:lnTo>
                    <a:pt x="690742" y="1283781"/>
                  </a:lnTo>
                  <a:lnTo>
                    <a:pt x="737755" y="1278575"/>
                  </a:lnTo>
                  <a:lnTo>
                    <a:pt x="783687" y="1270050"/>
                  </a:lnTo>
                  <a:lnTo>
                    <a:pt x="828412" y="1258330"/>
                  </a:lnTo>
                  <a:lnTo>
                    <a:pt x="871807" y="1243539"/>
                  </a:lnTo>
                  <a:lnTo>
                    <a:pt x="913747" y="1225803"/>
                  </a:lnTo>
                  <a:lnTo>
                    <a:pt x="954109" y="1205245"/>
                  </a:lnTo>
                  <a:lnTo>
                    <a:pt x="992767" y="1181989"/>
                  </a:lnTo>
                  <a:lnTo>
                    <a:pt x="1029598" y="1156160"/>
                  </a:lnTo>
                  <a:lnTo>
                    <a:pt x="1064477" y="1127882"/>
                  </a:lnTo>
                  <a:lnTo>
                    <a:pt x="1097280" y="1097279"/>
                  </a:lnTo>
                  <a:lnTo>
                    <a:pt x="1127882" y="1064477"/>
                  </a:lnTo>
                  <a:lnTo>
                    <a:pt x="1156160" y="1029598"/>
                  </a:lnTo>
                  <a:lnTo>
                    <a:pt x="1181989" y="992767"/>
                  </a:lnTo>
                  <a:lnTo>
                    <a:pt x="1205245" y="954109"/>
                  </a:lnTo>
                  <a:lnTo>
                    <a:pt x="1225803" y="913747"/>
                  </a:lnTo>
                  <a:lnTo>
                    <a:pt x="1243539" y="871807"/>
                  </a:lnTo>
                  <a:lnTo>
                    <a:pt x="1258330" y="828412"/>
                  </a:lnTo>
                  <a:lnTo>
                    <a:pt x="1270050" y="783687"/>
                  </a:lnTo>
                  <a:lnTo>
                    <a:pt x="1278575" y="737755"/>
                  </a:lnTo>
                  <a:lnTo>
                    <a:pt x="1283781" y="690742"/>
                  </a:lnTo>
                  <a:lnTo>
                    <a:pt x="1285544" y="642772"/>
                  </a:lnTo>
                  <a:lnTo>
                    <a:pt x="1283781" y="594801"/>
                  </a:lnTo>
                  <a:lnTo>
                    <a:pt x="1278575" y="547788"/>
                  </a:lnTo>
                  <a:lnTo>
                    <a:pt x="1270050" y="501857"/>
                  </a:lnTo>
                  <a:lnTo>
                    <a:pt x="1258330" y="457132"/>
                  </a:lnTo>
                  <a:lnTo>
                    <a:pt x="1243539" y="413737"/>
                  </a:lnTo>
                  <a:lnTo>
                    <a:pt x="1225803" y="371797"/>
                  </a:lnTo>
                  <a:lnTo>
                    <a:pt x="1205245" y="331435"/>
                  </a:lnTo>
                  <a:lnTo>
                    <a:pt x="1181989" y="292777"/>
                  </a:lnTo>
                  <a:lnTo>
                    <a:pt x="1156160" y="255946"/>
                  </a:lnTo>
                  <a:lnTo>
                    <a:pt x="1127882" y="221067"/>
                  </a:lnTo>
                  <a:lnTo>
                    <a:pt x="1097280" y="188264"/>
                  </a:lnTo>
                  <a:lnTo>
                    <a:pt x="1064477" y="157662"/>
                  </a:lnTo>
                  <a:lnTo>
                    <a:pt x="1029598" y="129384"/>
                  </a:lnTo>
                  <a:lnTo>
                    <a:pt x="992767" y="103555"/>
                  </a:lnTo>
                  <a:lnTo>
                    <a:pt x="954109" y="80299"/>
                  </a:lnTo>
                  <a:lnTo>
                    <a:pt x="913747" y="59741"/>
                  </a:lnTo>
                  <a:lnTo>
                    <a:pt x="871807" y="42004"/>
                  </a:lnTo>
                  <a:lnTo>
                    <a:pt x="828412" y="27214"/>
                  </a:lnTo>
                  <a:lnTo>
                    <a:pt x="783687" y="15494"/>
                  </a:lnTo>
                  <a:lnTo>
                    <a:pt x="737755" y="6969"/>
                  </a:lnTo>
                  <a:lnTo>
                    <a:pt x="690742" y="1763"/>
                  </a:lnTo>
                  <a:lnTo>
                    <a:pt x="642772" y="0"/>
                  </a:lnTo>
                  <a:close/>
                </a:path>
              </a:pathLst>
            </a:custGeom>
            <a:solidFill>
              <a:srgbClr val="FFFFFF"/>
            </a:solidFill>
          </p:spPr>
          <p:txBody>
            <a:bodyPr wrap="square" lIns="0" tIns="0" rIns="0" bIns="0" rtlCol="0"/>
            <a:lstStyle/>
            <a:p>
              <a:endParaRPr sz="1266"/>
            </a:p>
          </p:txBody>
        </p:sp>
        <p:sp>
          <p:nvSpPr>
            <p:cNvPr id="29" name="object 29"/>
            <p:cNvSpPr/>
            <p:nvPr/>
          </p:nvSpPr>
          <p:spPr>
            <a:xfrm>
              <a:off x="9662171" y="1675897"/>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30" name="object 30"/>
            <p:cNvSpPr/>
            <p:nvPr/>
          </p:nvSpPr>
          <p:spPr>
            <a:xfrm>
              <a:off x="10304941" y="1906336"/>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pic>
          <p:nvPicPr>
            <p:cNvPr id="31" name="object 31"/>
            <p:cNvPicPr/>
            <p:nvPr/>
          </p:nvPicPr>
          <p:blipFill>
            <a:blip r:embed="rId9" cstate="print"/>
            <a:stretch>
              <a:fillRect/>
            </a:stretch>
          </p:blipFill>
          <p:spPr>
            <a:xfrm>
              <a:off x="9830193" y="2172615"/>
              <a:ext cx="393694" cy="292098"/>
            </a:xfrm>
            <a:prstGeom prst="rect">
              <a:avLst/>
            </a:prstGeom>
          </p:spPr>
        </p:pic>
        <p:pic>
          <p:nvPicPr>
            <p:cNvPr id="32" name="object 32"/>
            <p:cNvPicPr/>
            <p:nvPr/>
          </p:nvPicPr>
          <p:blipFill>
            <a:blip r:embed="rId10" cstate="print"/>
            <a:stretch>
              <a:fillRect/>
            </a:stretch>
          </p:blipFill>
          <p:spPr>
            <a:xfrm>
              <a:off x="8468639" y="2225030"/>
              <a:ext cx="482595" cy="292097"/>
            </a:xfrm>
            <a:prstGeom prst="rect">
              <a:avLst/>
            </a:prstGeom>
          </p:spPr>
        </p:pic>
        <p:pic>
          <p:nvPicPr>
            <p:cNvPr id="33" name="object 33"/>
            <p:cNvPicPr/>
            <p:nvPr/>
          </p:nvPicPr>
          <p:blipFill>
            <a:blip r:embed="rId11" cstate="print"/>
            <a:stretch>
              <a:fillRect/>
            </a:stretch>
          </p:blipFill>
          <p:spPr>
            <a:xfrm>
              <a:off x="10436611" y="2102765"/>
              <a:ext cx="381001" cy="431798"/>
            </a:xfrm>
            <a:prstGeom prst="rect">
              <a:avLst/>
            </a:prstGeom>
          </p:spPr>
        </p:pic>
      </p:grpSp>
      <p:sp>
        <p:nvSpPr>
          <p:cNvPr id="34" name="object 34"/>
          <p:cNvSpPr txBox="1"/>
          <p:nvPr/>
        </p:nvSpPr>
        <p:spPr>
          <a:xfrm>
            <a:off x="6982200" y="2187774"/>
            <a:ext cx="527745" cy="405009"/>
          </a:xfrm>
          <a:prstGeom prst="rect">
            <a:avLst/>
          </a:prstGeom>
        </p:spPr>
        <p:txBody>
          <a:bodyPr vert="horz" wrap="square" lIns="0" tIns="20092" rIns="0" bIns="0" rtlCol="0">
            <a:spAutoFit/>
          </a:bodyPr>
          <a:lstStyle/>
          <a:p>
            <a:pPr marL="8929" marR="3572" indent="4465">
              <a:lnSpc>
                <a:spcPts val="1469"/>
              </a:lnSpc>
              <a:spcBef>
                <a:spcPts val="158"/>
              </a:spcBef>
            </a:pPr>
            <a:r>
              <a:rPr sz="1266" spc="-7" dirty="0">
                <a:solidFill>
                  <a:srgbClr val="00882B"/>
                </a:solidFill>
                <a:latin typeface="Calibri" panose="020F0502020204030204" pitchFamily="34" charset="0"/>
                <a:cs typeface="Calibri" panose="020F0502020204030204" pitchFamily="34" charset="0"/>
              </a:rPr>
              <a:t>output </a:t>
            </a:r>
            <a:r>
              <a:rPr sz="1266" dirty="0">
                <a:solidFill>
                  <a:srgbClr val="00882B"/>
                </a:solidFill>
                <a:latin typeface="Calibri" panose="020F0502020204030204" pitchFamily="34" charset="0"/>
                <a:cs typeface="Calibri" panose="020F0502020204030204" pitchFamily="34" charset="0"/>
              </a:rPr>
              <a:t>layer </a:t>
            </a:r>
            <a:r>
              <a:rPr sz="1266" spc="-35" dirty="0">
                <a:solidFill>
                  <a:srgbClr val="00882B"/>
                </a:solidFill>
                <a:latin typeface="Calibri" panose="020F0502020204030204" pitchFamily="34" charset="0"/>
                <a:cs typeface="Calibri" panose="020F0502020204030204" pitchFamily="34" charset="0"/>
              </a:rPr>
              <a:t>4</a:t>
            </a:r>
            <a:endParaRPr sz="1266" dirty="0">
              <a:latin typeface="Calibri" panose="020F0502020204030204" pitchFamily="34" charset="0"/>
              <a:cs typeface="Calibri" panose="020F0502020204030204" pitchFamily="34" charset="0"/>
            </a:endParaRPr>
          </a:p>
        </p:txBody>
      </p:sp>
      <p:sp>
        <p:nvSpPr>
          <p:cNvPr id="35" name="object 35"/>
          <p:cNvSpPr txBox="1"/>
          <p:nvPr/>
        </p:nvSpPr>
        <p:spPr>
          <a:xfrm>
            <a:off x="1638400" y="1117639"/>
            <a:ext cx="385316" cy="160469"/>
          </a:xfrm>
          <a:prstGeom prst="rect">
            <a:avLst/>
          </a:prstGeom>
        </p:spPr>
        <p:txBody>
          <a:bodyPr vert="horz" wrap="square" lIns="0" tIns="8930" rIns="0" bIns="0" rtlCol="0">
            <a:spAutoFit/>
          </a:bodyPr>
          <a:lstStyle/>
          <a:p>
            <a:pPr marL="8929">
              <a:spcBef>
                <a:spcPts val="70"/>
              </a:spcBef>
            </a:pPr>
            <a:r>
              <a:rPr sz="984" spc="-7" dirty="0">
                <a:latin typeface="Calibri" panose="020F0502020204030204" pitchFamily="34" charset="0"/>
                <a:cs typeface="Calibri" panose="020F0502020204030204" pitchFamily="34" charset="0"/>
              </a:rPr>
              <a:t>weight</a:t>
            </a:r>
            <a:endParaRPr sz="984" dirty="0">
              <a:latin typeface="Calibri" panose="020F0502020204030204" pitchFamily="34" charset="0"/>
              <a:cs typeface="Calibri" panose="020F0502020204030204" pitchFamily="34" charset="0"/>
            </a:endParaRPr>
          </a:p>
        </p:txBody>
      </p:sp>
      <p:sp>
        <p:nvSpPr>
          <p:cNvPr id="36" name="object 36"/>
          <p:cNvSpPr txBox="1"/>
          <p:nvPr/>
        </p:nvSpPr>
        <p:spPr>
          <a:xfrm>
            <a:off x="866304" y="1117639"/>
            <a:ext cx="295125" cy="160469"/>
          </a:xfrm>
          <a:prstGeom prst="rect">
            <a:avLst/>
          </a:prstGeom>
        </p:spPr>
        <p:txBody>
          <a:bodyPr vert="horz" wrap="square" lIns="0" tIns="8930" rIns="0" bIns="0" rtlCol="0">
            <a:spAutoFit/>
          </a:bodyPr>
          <a:lstStyle/>
          <a:p>
            <a:pPr marL="8929">
              <a:spcBef>
                <a:spcPts val="70"/>
              </a:spcBef>
            </a:pPr>
            <a:r>
              <a:rPr sz="984" spc="-7" dirty="0">
                <a:latin typeface="Calibri" panose="020F0502020204030204" pitchFamily="34" charset="0"/>
                <a:cs typeface="Calibri" panose="020F0502020204030204" pitchFamily="34" charset="0"/>
              </a:rPr>
              <a:t>input</a:t>
            </a:r>
            <a:endParaRPr sz="984" dirty="0">
              <a:latin typeface="Calibri" panose="020F0502020204030204" pitchFamily="34" charset="0"/>
              <a:cs typeface="Calibri" panose="020F0502020204030204" pitchFamily="34" charset="0"/>
            </a:endParaRPr>
          </a:p>
        </p:txBody>
      </p:sp>
      <p:sp>
        <p:nvSpPr>
          <p:cNvPr id="37" name="object 37"/>
          <p:cNvSpPr txBox="1"/>
          <p:nvPr/>
        </p:nvSpPr>
        <p:spPr>
          <a:xfrm>
            <a:off x="2540137" y="982622"/>
            <a:ext cx="977801" cy="160469"/>
          </a:xfrm>
          <a:prstGeom prst="rect">
            <a:avLst/>
          </a:prstGeom>
        </p:spPr>
        <p:txBody>
          <a:bodyPr vert="horz" wrap="square" lIns="0" tIns="8930" rIns="0" bIns="0" rtlCol="0">
            <a:spAutoFit/>
          </a:bodyPr>
          <a:lstStyle/>
          <a:p>
            <a:pPr marL="8929">
              <a:spcBef>
                <a:spcPts val="70"/>
              </a:spcBef>
              <a:tabLst>
                <a:tab pos="434414" algn="l"/>
              </a:tabLst>
            </a:pPr>
            <a:r>
              <a:rPr sz="984" spc="-18" dirty="0">
                <a:latin typeface="Calibri" panose="020F0502020204030204" pitchFamily="34" charset="0"/>
                <a:cs typeface="Calibri" panose="020F0502020204030204" pitchFamily="34" charset="0"/>
              </a:rPr>
              <a:t>sum</a:t>
            </a:r>
            <a:r>
              <a:rPr sz="984" dirty="0">
                <a:latin typeface="Calibri" panose="020F0502020204030204" pitchFamily="34" charset="0"/>
                <a:cs typeface="Calibri" panose="020F0502020204030204" pitchFamily="34" charset="0"/>
              </a:rPr>
              <a:t>	</a:t>
            </a:r>
            <a:r>
              <a:rPr sz="984" spc="-7" dirty="0">
                <a:latin typeface="Calibri" panose="020F0502020204030204" pitchFamily="34" charset="0"/>
                <a:cs typeface="Calibri" panose="020F0502020204030204" pitchFamily="34" charset="0"/>
              </a:rPr>
              <a:t>activation</a:t>
            </a:r>
            <a:endParaRPr sz="984" dirty="0">
              <a:latin typeface="Calibri" panose="020F0502020204030204" pitchFamily="34" charset="0"/>
              <a:cs typeface="Calibri" panose="020F0502020204030204" pitchFamily="34" charset="0"/>
            </a:endParaRPr>
          </a:p>
        </p:txBody>
      </p:sp>
      <p:sp>
        <p:nvSpPr>
          <p:cNvPr id="38" name="object 38"/>
          <p:cNvSpPr txBox="1"/>
          <p:nvPr/>
        </p:nvSpPr>
        <p:spPr>
          <a:xfrm>
            <a:off x="3746164" y="1117639"/>
            <a:ext cx="385316" cy="160469"/>
          </a:xfrm>
          <a:prstGeom prst="rect">
            <a:avLst/>
          </a:prstGeom>
        </p:spPr>
        <p:txBody>
          <a:bodyPr vert="horz" wrap="square" lIns="0" tIns="8930" rIns="0" bIns="0" rtlCol="0">
            <a:spAutoFit/>
          </a:bodyPr>
          <a:lstStyle/>
          <a:p>
            <a:pPr marL="8929">
              <a:spcBef>
                <a:spcPts val="70"/>
              </a:spcBef>
            </a:pPr>
            <a:r>
              <a:rPr sz="984" spc="-7" dirty="0">
                <a:latin typeface="Calibri" panose="020F0502020204030204" pitchFamily="34" charset="0"/>
                <a:cs typeface="Calibri" panose="020F0502020204030204" pitchFamily="34" charset="0"/>
              </a:rPr>
              <a:t>weight</a:t>
            </a:r>
            <a:endParaRPr sz="984" dirty="0">
              <a:latin typeface="Calibri" panose="020F0502020204030204" pitchFamily="34" charset="0"/>
              <a:cs typeface="Calibri" panose="020F0502020204030204" pitchFamily="34" charset="0"/>
            </a:endParaRPr>
          </a:p>
        </p:txBody>
      </p:sp>
      <p:sp>
        <p:nvSpPr>
          <p:cNvPr id="39" name="object 39"/>
          <p:cNvSpPr txBox="1"/>
          <p:nvPr/>
        </p:nvSpPr>
        <p:spPr>
          <a:xfrm>
            <a:off x="5917436" y="1117639"/>
            <a:ext cx="385316" cy="160469"/>
          </a:xfrm>
          <a:prstGeom prst="rect">
            <a:avLst/>
          </a:prstGeom>
        </p:spPr>
        <p:txBody>
          <a:bodyPr vert="horz" wrap="square" lIns="0" tIns="8930" rIns="0" bIns="0" rtlCol="0">
            <a:spAutoFit/>
          </a:bodyPr>
          <a:lstStyle/>
          <a:p>
            <a:pPr marL="8929">
              <a:spcBef>
                <a:spcPts val="70"/>
              </a:spcBef>
            </a:pPr>
            <a:r>
              <a:rPr sz="984" spc="-7" dirty="0">
                <a:latin typeface="Calibri" panose="020F0502020204030204" pitchFamily="34" charset="0"/>
                <a:cs typeface="Calibri" panose="020F0502020204030204" pitchFamily="34" charset="0"/>
              </a:rPr>
              <a:t>weight</a:t>
            </a:r>
            <a:endParaRPr sz="984" dirty="0">
              <a:latin typeface="Calibri" panose="020F0502020204030204" pitchFamily="34" charset="0"/>
              <a:cs typeface="Calibri" panose="020F0502020204030204" pitchFamily="34" charset="0"/>
            </a:endParaRPr>
          </a:p>
        </p:txBody>
      </p:sp>
      <p:pic>
        <p:nvPicPr>
          <p:cNvPr id="40" name="object 40"/>
          <p:cNvPicPr/>
          <p:nvPr/>
        </p:nvPicPr>
        <p:blipFill>
          <a:blip r:embed="rId12" cstate="print"/>
          <a:stretch>
            <a:fillRect/>
          </a:stretch>
        </p:blipFill>
        <p:spPr>
          <a:xfrm>
            <a:off x="4739030" y="1558320"/>
            <a:ext cx="276816" cy="196452"/>
          </a:xfrm>
          <a:prstGeom prst="rect">
            <a:avLst/>
          </a:prstGeom>
        </p:spPr>
      </p:pic>
      <p:sp>
        <p:nvSpPr>
          <p:cNvPr id="41" name="object 41"/>
          <p:cNvSpPr txBox="1"/>
          <p:nvPr/>
        </p:nvSpPr>
        <p:spPr>
          <a:xfrm>
            <a:off x="5264703" y="982622"/>
            <a:ext cx="551855" cy="160469"/>
          </a:xfrm>
          <a:prstGeom prst="rect">
            <a:avLst/>
          </a:prstGeom>
        </p:spPr>
        <p:txBody>
          <a:bodyPr vert="horz" wrap="square" lIns="0" tIns="8930" rIns="0" bIns="0" rtlCol="0">
            <a:spAutoFit/>
          </a:bodyPr>
          <a:lstStyle/>
          <a:p>
            <a:pPr marL="8929">
              <a:spcBef>
                <a:spcPts val="70"/>
              </a:spcBef>
            </a:pPr>
            <a:r>
              <a:rPr sz="984" spc="-7" dirty="0">
                <a:latin typeface="Calibri" panose="020F0502020204030204" pitchFamily="34" charset="0"/>
                <a:cs typeface="Calibri" panose="020F0502020204030204" pitchFamily="34" charset="0"/>
              </a:rPr>
              <a:t>activation</a:t>
            </a:r>
            <a:endParaRPr sz="984" dirty="0">
              <a:latin typeface="Calibri" panose="020F0502020204030204" pitchFamily="34" charset="0"/>
              <a:cs typeface="Calibri" panose="020F0502020204030204" pitchFamily="34" charset="0"/>
            </a:endParaRPr>
          </a:p>
        </p:txBody>
      </p:sp>
      <p:sp>
        <p:nvSpPr>
          <p:cNvPr id="42" name="object 42"/>
          <p:cNvSpPr txBox="1"/>
          <p:nvPr/>
        </p:nvSpPr>
        <p:spPr>
          <a:xfrm>
            <a:off x="7288081" y="982622"/>
            <a:ext cx="551855" cy="160469"/>
          </a:xfrm>
          <a:prstGeom prst="rect">
            <a:avLst/>
          </a:prstGeom>
        </p:spPr>
        <p:txBody>
          <a:bodyPr vert="horz" wrap="square" lIns="0" tIns="8930" rIns="0" bIns="0" rtlCol="0">
            <a:spAutoFit/>
          </a:bodyPr>
          <a:lstStyle/>
          <a:p>
            <a:pPr marL="8929">
              <a:spcBef>
                <a:spcPts val="70"/>
              </a:spcBef>
            </a:pPr>
            <a:r>
              <a:rPr sz="984" spc="-7" dirty="0">
                <a:latin typeface="Calibri" panose="020F0502020204030204" pitchFamily="34" charset="0"/>
                <a:cs typeface="Calibri" panose="020F0502020204030204" pitchFamily="34" charset="0"/>
              </a:rPr>
              <a:t>activation</a:t>
            </a:r>
            <a:endParaRPr sz="984" dirty="0">
              <a:latin typeface="Calibri" panose="020F0502020204030204" pitchFamily="34" charset="0"/>
              <a:cs typeface="Calibri" panose="020F0502020204030204" pitchFamily="34" charset="0"/>
            </a:endParaRPr>
          </a:p>
        </p:txBody>
      </p:sp>
      <p:sp>
        <p:nvSpPr>
          <p:cNvPr id="43" name="object 43"/>
          <p:cNvSpPr txBox="1"/>
          <p:nvPr/>
        </p:nvSpPr>
        <p:spPr>
          <a:xfrm>
            <a:off x="770654" y="2187774"/>
            <a:ext cx="527745" cy="405009"/>
          </a:xfrm>
          <a:prstGeom prst="rect">
            <a:avLst/>
          </a:prstGeom>
        </p:spPr>
        <p:txBody>
          <a:bodyPr vert="horz" wrap="square" lIns="0" tIns="20092" rIns="0" bIns="0" rtlCol="0">
            <a:spAutoFit/>
          </a:bodyPr>
          <a:lstStyle/>
          <a:p>
            <a:pPr marL="8929" marR="3572" indent="57594">
              <a:lnSpc>
                <a:spcPts val="1469"/>
              </a:lnSpc>
              <a:spcBef>
                <a:spcPts val="158"/>
              </a:spcBef>
            </a:pPr>
            <a:r>
              <a:rPr sz="1266" spc="-7" dirty="0">
                <a:solidFill>
                  <a:srgbClr val="00882B"/>
                </a:solidFill>
                <a:latin typeface="Calibri" panose="020F0502020204030204" pitchFamily="34" charset="0"/>
                <a:cs typeface="Calibri" panose="020F0502020204030204" pitchFamily="34" charset="0"/>
              </a:rPr>
              <a:t>input </a:t>
            </a:r>
            <a:r>
              <a:rPr sz="1266" dirty="0">
                <a:solidFill>
                  <a:srgbClr val="00882B"/>
                </a:solidFill>
                <a:latin typeface="Calibri" panose="020F0502020204030204" pitchFamily="34" charset="0"/>
                <a:cs typeface="Calibri" panose="020F0502020204030204" pitchFamily="34" charset="0"/>
              </a:rPr>
              <a:t>layer </a:t>
            </a:r>
            <a:r>
              <a:rPr sz="1266" spc="-35" dirty="0">
                <a:solidFill>
                  <a:srgbClr val="00882B"/>
                </a:solidFill>
                <a:latin typeface="Calibri" panose="020F0502020204030204" pitchFamily="34" charset="0"/>
                <a:cs typeface="Calibri" panose="020F0502020204030204" pitchFamily="34" charset="0"/>
              </a:rPr>
              <a:t>1</a:t>
            </a:r>
            <a:endParaRPr sz="1266" dirty="0">
              <a:latin typeface="Calibri" panose="020F0502020204030204" pitchFamily="34" charset="0"/>
              <a:cs typeface="Calibri" panose="020F0502020204030204" pitchFamily="34" charset="0"/>
            </a:endParaRPr>
          </a:p>
        </p:txBody>
      </p:sp>
      <p:grpSp>
        <p:nvGrpSpPr>
          <p:cNvPr id="44" name="object 44"/>
          <p:cNvGrpSpPr/>
          <p:nvPr/>
        </p:nvGrpSpPr>
        <p:grpSpPr>
          <a:xfrm>
            <a:off x="1540736" y="1871136"/>
            <a:ext cx="901452" cy="952351"/>
            <a:chOff x="2191269" y="2661170"/>
            <a:chExt cx="1282065" cy="1354455"/>
          </a:xfrm>
        </p:grpSpPr>
        <p:sp>
          <p:nvSpPr>
            <p:cNvPr id="45" name="object 45"/>
            <p:cNvSpPr/>
            <p:nvPr/>
          </p:nvSpPr>
          <p:spPr>
            <a:xfrm>
              <a:off x="2812383" y="2661170"/>
              <a:ext cx="660400" cy="660400"/>
            </a:xfrm>
            <a:custGeom>
              <a:avLst/>
              <a:gdLst/>
              <a:ahLst/>
              <a:cxnLst/>
              <a:rect l="l" t="t" r="r" b="b"/>
              <a:pathLst>
                <a:path w="660400" h="660400">
                  <a:moveTo>
                    <a:pt x="609506" y="32922"/>
                  </a:moveTo>
                  <a:lnTo>
                    <a:pt x="0" y="642442"/>
                  </a:lnTo>
                  <a:lnTo>
                    <a:pt x="17957" y="660400"/>
                  </a:lnTo>
                  <a:lnTo>
                    <a:pt x="627469" y="50888"/>
                  </a:lnTo>
                  <a:lnTo>
                    <a:pt x="624471" y="35915"/>
                  </a:lnTo>
                  <a:lnTo>
                    <a:pt x="609506" y="32922"/>
                  </a:lnTo>
                  <a:close/>
                </a:path>
                <a:path w="660400" h="660400">
                  <a:moveTo>
                    <a:pt x="651422" y="26936"/>
                  </a:moveTo>
                  <a:lnTo>
                    <a:pt x="615492" y="26936"/>
                  </a:lnTo>
                  <a:lnTo>
                    <a:pt x="633463" y="44894"/>
                  </a:lnTo>
                  <a:lnTo>
                    <a:pt x="627469" y="50888"/>
                  </a:lnTo>
                  <a:lnTo>
                    <a:pt x="633463" y="80822"/>
                  </a:lnTo>
                  <a:lnTo>
                    <a:pt x="651422" y="26936"/>
                  </a:lnTo>
                  <a:close/>
                </a:path>
                <a:path w="660400" h="660400">
                  <a:moveTo>
                    <a:pt x="615492" y="26936"/>
                  </a:moveTo>
                  <a:lnTo>
                    <a:pt x="609506" y="32922"/>
                  </a:lnTo>
                  <a:lnTo>
                    <a:pt x="624471" y="35915"/>
                  </a:lnTo>
                  <a:lnTo>
                    <a:pt x="627469" y="50888"/>
                  </a:lnTo>
                  <a:lnTo>
                    <a:pt x="633463" y="44894"/>
                  </a:lnTo>
                  <a:lnTo>
                    <a:pt x="615492" y="26936"/>
                  </a:lnTo>
                  <a:close/>
                </a:path>
                <a:path w="660400" h="660400">
                  <a:moveTo>
                    <a:pt x="660399" y="0"/>
                  </a:moveTo>
                  <a:lnTo>
                    <a:pt x="579577" y="26936"/>
                  </a:lnTo>
                  <a:lnTo>
                    <a:pt x="609506" y="32922"/>
                  </a:lnTo>
                  <a:lnTo>
                    <a:pt x="615492" y="26936"/>
                  </a:lnTo>
                  <a:lnTo>
                    <a:pt x="651422" y="26936"/>
                  </a:lnTo>
                  <a:lnTo>
                    <a:pt x="660399" y="0"/>
                  </a:lnTo>
                  <a:close/>
                </a:path>
              </a:pathLst>
            </a:custGeom>
            <a:solidFill>
              <a:srgbClr val="000000"/>
            </a:solidFill>
          </p:spPr>
          <p:txBody>
            <a:bodyPr wrap="square" lIns="0" tIns="0" rIns="0" bIns="0" rtlCol="0"/>
            <a:lstStyle/>
            <a:p>
              <a:endParaRPr sz="1266"/>
            </a:p>
          </p:txBody>
        </p:sp>
        <p:sp>
          <p:nvSpPr>
            <p:cNvPr id="46" name="object 46"/>
            <p:cNvSpPr/>
            <p:nvPr/>
          </p:nvSpPr>
          <p:spPr>
            <a:xfrm>
              <a:off x="2203963" y="3202975"/>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47" name="object 47"/>
            <p:cNvSpPr/>
            <p:nvPr/>
          </p:nvSpPr>
          <p:spPr>
            <a:xfrm>
              <a:off x="2203963" y="3202975"/>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48" name="object 48"/>
            <p:cNvPicPr/>
            <p:nvPr/>
          </p:nvPicPr>
          <p:blipFill>
            <a:blip r:embed="rId13" cstate="print"/>
            <a:stretch>
              <a:fillRect/>
            </a:stretch>
          </p:blipFill>
          <p:spPr>
            <a:xfrm>
              <a:off x="2453576" y="3399828"/>
              <a:ext cx="342900" cy="406397"/>
            </a:xfrm>
            <a:prstGeom prst="rect">
              <a:avLst/>
            </a:prstGeom>
          </p:spPr>
        </p:pic>
      </p:grpSp>
      <p:pic>
        <p:nvPicPr>
          <p:cNvPr id="49" name="object 49"/>
          <p:cNvPicPr/>
          <p:nvPr/>
        </p:nvPicPr>
        <p:blipFill>
          <a:blip r:embed="rId14" cstate="print"/>
          <a:stretch>
            <a:fillRect/>
          </a:stretch>
        </p:blipFill>
        <p:spPr>
          <a:xfrm>
            <a:off x="4527210" y="953663"/>
            <a:ext cx="3330805" cy="1274829"/>
          </a:xfrm>
          <a:prstGeom prst="rect">
            <a:avLst/>
          </a:prstGeom>
        </p:spPr>
      </p:pic>
      <p:pic>
        <p:nvPicPr>
          <p:cNvPr id="50" name="object 50"/>
          <p:cNvPicPr/>
          <p:nvPr/>
        </p:nvPicPr>
        <p:blipFill>
          <a:blip r:embed="rId15" cstate="print"/>
          <a:stretch>
            <a:fillRect/>
          </a:stretch>
        </p:blipFill>
        <p:spPr>
          <a:xfrm>
            <a:off x="794119" y="3375721"/>
            <a:ext cx="7555763" cy="2072879"/>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8885" y="1621382"/>
            <a:ext cx="1104156" cy="53578"/>
          </a:xfrm>
          <a:custGeom>
            <a:avLst/>
            <a:gdLst/>
            <a:ahLst/>
            <a:cxnLst/>
            <a:rect l="l" t="t" r="r" b="b"/>
            <a:pathLst>
              <a:path w="1570354" h="76200">
                <a:moveTo>
                  <a:pt x="1519516" y="38100"/>
                </a:moveTo>
                <a:lnTo>
                  <a:pt x="1494116" y="76200"/>
                </a:lnTo>
                <a:lnTo>
                  <a:pt x="1544916" y="50800"/>
                </a:lnTo>
                <a:lnTo>
                  <a:pt x="1519516" y="50800"/>
                </a:lnTo>
                <a:lnTo>
                  <a:pt x="1519516" y="38100"/>
                </a:lnTo>
                <a:close/>
              </a:path>
              <a:path w="1570354" h="76200">
                <a:moveTo>
                  <a:pt x="1511050" y="25400"/>
                </a:moveTo>
                <a:lnTo>
                  <a:pt x="0" y="25400"/>
                </a:lnTo>
                <a:lnTo>
                  <a:pt x="0" y="50800"/>
                </a:lnTo>
                <a:lnTo>
                  <a:pt x="1511050" y="50800"/>
                </a:lnTo>
                <a:lnTo>
                  <a:pt x="1519516" y="38100"/>
                </a:lnTo>
                <a:lnTo>
                  <a:pt x="1511050" y="25400"/>
                </a:lnTo>
                <a:close/>
              </a:path>
              <a:path w="1570354" h="76200">
                <a:moveTo>
                  <a:pt x="1544916" y="25400"/>
                </a:moveTo>
                <a:lnTo>
                  <a:pt x="1519516" y="25400"/>
                </a:lnTo>
                <a:lnTo>
                  <a:pt x="1519516" y="50800"/>
                </a:lnTo>
                <a:lnTo>
                  <a:pt x="1544916" y="50800"/>
                </a:lnTo>
                <a:lnTo>
                  <a:pt x="1570316" y="38100"/>
                </a:lnTo>
                <a:lnTo>
                  <a:pt x="1544916" y="25400"/>
                </a:lnTo>
                <a:close/>
              </a:path>
              <a:path w="1570354" h="76200">
                <a:moveTo>
                  <a:pt x="1494116" y="0"/>
                </a:moveTo>
                <a:lnTo>
                  <a:pt x="1519516" y="38100"/>
                </a:lnTo>
                <a:lnTo>
                  <a:pt x="1519516" y="25400"/>
                </a:lnTo>
                <a:lnTo>
                  <a:pt x="1544916" y="25400"/>
                </a:lnTo>
                <a:lnTo>
                  <a:pt x="1494116" y="0"/>
                </a:lnTo>
                <a:close/>
              </a:path>
            </a:pathLst>
          </a:custGeom>
          <a:solidFill>
            <a:srgbClr val="000000"/>
          </a:solidFill>
        </p:spPr>
        <p:txBody>
          <a:bodyPr wrap="square" lIns="0" tIns="0" rIns="0" bIns="0" rtlCol="0"/>
          <a:lstStyle/>
          <a:p>
            <a:endParaRPr sz="1266"/>
          </a:p>
        </p:txBody>
      </p:sp>
      <p:pic>
        <p:nvPicPr>
          <p:cNvPr id="3" name="object 3"/>
          <p:cNvPicPr/>
          <p:nvPr/>
        </p:nvPicPr>
        <p:blipFill>
          <a:blip r:embed="rId2" cstate="print"/>
          <a:stretch>
            <a:fillRect/>
          </a:stretch>
        </p:blipFill>
        <p:spPr>
          <a:xfrm>
            <a:off x="949234" y="1572269"/>
            <a:ext cx="169661" cy="151803"/>
          </a:xfrm>
          <a:prstGeom prst="rect">
            <a:avLst/>
          </a:prstGeom>
        </p:spPr>
      </p:pic>
      <p:sp>
        <p:nvSpPr>
          <p:cNvPr id="4" name="object 4"/>
          <p:cNvSpPr/>
          <p:nvPr/>
        </p:nvSpPr>
        <p:spPr>
          <a:xfrm>
            <a:off x="2432889" y="1196225"/>
            <a:ext cx="903684" cy="903684"/>
          </a:xfrm>
          <a:custGeom>
            <a:avLst/>
            <a:gdLst/>
            <a:ahLst/>
            <a:cxnLst/>
            <a:rect l="l" t="t" r="r" b="b"/>
            <a:pathLst>
              <a:path w="1285239"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grpSp>
        <p:nvGrpSpPr>
          <p:cNvPr id="5" name="object 5"/>
          <p:cNvGrpSpPr/>
          <p:nvPr/>
        </p:nvGrpSpPr>
        <p:grpSpPr>
          <a:xfrm>
            <a:off x="1540736" y="1357961"/>
            <a:ext cx="580430" cy="580430"/>
            <a:chOff x="2191269" y="1931322"/>
            <a:chExt cx="825500" cy="825500"/>
          </a:xfrm>
        </p:grpSpPr>
        <p:sp>
          <p:nvSpPr>
            <p:cNvPr id="6" name="object 6"/>
            <p:cNvSpPr/>
            <p:nvPr/>
          </p:nvSpPr>
          <p:spPr>
            <a:xfrm>
              <a:off x="2203963" y="1944015"/>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7" name="object 7"/>
            <p:cNvSpPr/>
            <p:nvPr/>
          </p:nvSpPr>
          <p:spPr>
            <a:xfrm>
              <a:off x="2203963" y="1944015"/>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8" name="object 8"/>
            <p:cNvPicPr/>
            <p:nvPr/>
          </p:nvPicPr>
          <p:blipFill>
            <a:blip r:embed="rId3" cstate="print"/>
            <a:stretch>
              <a:fillRect/>
            </a:stretch>
          </p:blipFill>
          <p:spPr>
            <a:xfrm>
              <a:off x="2369063" y="2204366"/>
              <a:ext cx="469894" cy="279398"/>
            </a:xfrm>
            <a:prstGeom prst="rect">
              <a:avLst/>
            </a:prstGeom>
          </p:spPr>
        </p:pic>
      </p:grpSp>
      <p:sp>
        <p:nvSpPr>
          <p:cNvPr id="9" name="object 9"/>
          <p:cNvSpPr/>
          <p:nvPr/>
        </p:nvSpPr>
        <p:spPr>
          <a:xfrm>
            <a:off x="2884836" y="1349875"/>
            <a:ext cx="0" cy="580430"/>
          </a:xfrm>
          <a:custGeom>
            <a:avLst/>
            <a:gdLst/>
            <a:ahLst/>
            <a:cxnLst/>
            <a:rect l="l" t="t" r="r" b="b"/>
            <a:pathLst>
              <a:path h="825500">
                <a:moveTo>
                  <a:pt x="0" y="825081"/>
                </a:moveTo>
                <a:lnTo>
                  <a:pt x="0" y="0"/>
                </a:lnTo>
              </a:path>
            </a:pathLst>
          </a:custGeom>
          <a:ln w="25387">
            <a:solidFill>
              <a:srgbClr val="000000"/>
            </a:solidFill>
          </a:ln>
        </p:spPr>
        <p:txBody>
          <a:bodyPr wrap="square" lIns="0" tIns="0" rIns="0" bIns="0" rtlCol="0"/>
          <a:lstStyle/>
          <a:p>
            <a:endParaRPr sz="1266"/>
          </a:p>
        </p:txBody>
      </p:sp>
      <p:pic>
        <p:nvPicPr>
          <p:cNvPr id="10" name="object 10"/>
          <p:cNvPicPr/>
          <p:nvPr/>
        </p:nvPicPr>
        <p:blipFill>
          <a:blip r:embed="rId4" cstate="print"/>
          <a:stretch>
            <a:fillRect/>
          </a:stretch>
        </p:blipFill>
        <p:spPr>
          <a:xfrm>
            <a:off x="2532933" y="1549944"/>
            <a:ext cx="267889" cy="196452"/>
          </a:xfrm>
          <a:prstGeom prst="rect">
            <a:avLst/>
          </a:prstGeom>
        </p:spPr>
      </p:pic>
      <p:pic>
        <p:nvPicPr>
          <p:cNvPr id="11" name="object 11"/>
          <p:cNvPicPr/>
          <p:nvPr/>
        </p:nvPicPr>
        <p:blipFill>
          <a:blip r:embed="rId5" cstate="print"/>
          <a:stretch>
            <a:fillRect/>
          </a:stretch>
        </p:blipFill>
        <p:spPr>
          <a:xfrm>
            <a:off x="2960812" y="1487990"/>
            <a:ext cx="258956" cy="303609"/>
          </a:xfrm>
          <a:prstGeom prst="rect">
            <a:avLst/>
          </a:prstGeom>
        </p:spPr>
      </p:pic>
      <p:grpSp>
        <p:nvGrpSpPr>
          <p:cNvPr id="12" name="object 12"/>
          <p:cNvGrpSpPr/>
          <p:nvPr/>
        </p:nvGrpSpPr>
        <p:grpSpPr>
          <a:xfrm>
            <a:off x="3372521" y="1169439"/>
            <a:ext cx="2171700" cy="921544"/>
            <a:chOff x="4796475" y="1663203"/>
            <a:chExt cx="3088640" cy="1310640"/>
          </a:xfrm>
        </p:grpSpPr>
        <p:sp>
          <p:nvSpPr>
            <p:cNvPr id="13" name="object 13"/>
            <p:cNvSpPr/>
            <p:nvPr/>
          </p:nvSpPr>
          <p:spPr>
            <a:xfrm>
              <a:off x="4796475" y="2317879"/>
              <a:ext cx="1740535" cy="76200"/>
            </a:xfrm>
            <a:custGeom>
              <a:avLst/>
              <a:gdLst/>
              <a:ahLst/>
              <a:cxnLst/>
              <a:rect l="l" t="t" r="r" b="b"/>
              <a:pathLst>
                <a:path w="1740534" h="76200">
                  <a:moveTo>
                    <a:pt x="1689239" y="38100"/>
                  </a:moveTo>
                  <a:lnTo>
                    <a:pt x="1663839" y="76200"/>
                  </a:lnTo>
                  <a:lnTo>
                    <a:pt x="1714639" y="50800"/>
                  </a:lnTo>
                  <a:lnTo>
                    <a:pt x="1689239" y="50800"/>
                  </a:lnTo>
                  <a:lnTo>
                    <a:pt x="1689239" y="38100"/>
                  </a:lnTo>
                  <a:close/>
                </a:path>
                <a:path w="1740534" h="76200">
                  <a:moveTo>
                    <a:pt x="1680773" y="25400"/>
                  </a:moveTo>
                  <a:lnTo>
                    <a:pt x="0" y="25400"/>
                  </a:lnTo>
                  <a:lnTo>
                    <a:pt x="0" y="50800"/>
                  </a:lnTo>
                  <a:lnTo>
                    <a:pt x="1680773" y="50800"/>
                  </a:lnTo>
                  <a:lnTo>
                    <a:pt x="1689239" y="38100"/>
                  </a:lnTo>
                  <a:lnTo>
                    <a:pt x="1680773" y="25400"/>
                  </a:lnTo>
                  <a:close/>
                </a:path>
                <a:path w="1740534" h="76200">
                  <a:moveTo>
                    <a:pt x="1714639" y="25400"/>
                  </a:moveTo>
                  <a:lnTo>
                    <a:pt x="1689239" y="25400"/>
                  </a:lnTo>
                  <a:lnTo>
                    <a:pt x="1689239" y="50800"/>
                  </a:lnTo>
                  <a:lnTo>
                    <a:pt x="1714639" y="50800"/>
                  </a:lnTo>
                  <a:lnTo>
                    <a:pt x="1740039" y="38100"/>
                  </a:lnTo>
                  <a:lnTo>
                    <a:pt x="1714639" y="25400"/>
                  </a:lnTo>
                  <a:close/>
                </a:path>
                <a:path w="1740534"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14" name="object 14"/>
            <p:cNvSpPr/>
            <p:nvPr/>
          </p:nvSpPr>
          <p:spPr>
            <a:xfrm>
              <a:off x="5214903" y="1955929"/>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15" name="object 15"/>
            <p:cNvSpPr/>
            <p:nvPr/>
          </p:nvSpPr>
          <p:spPr>
            <a:xfrm>
              <a:off x="5214903" y="1955929"/>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16" name="object 16"/>
            <p:cNvPicPr/>
            <p:nvPr/>
          </p:nvPicPr>
          <p:blipFill>
            <a:blip r:embed="rId6" cstate="print"/>
            <a:stretch>
              <a:fillRect/>
            </a:stretch>
          </p:blipFill>
          <p:spPr>
            <a:xfrm>
              <a:off x="5373653" y="2228192"/>
              <a:ext cx="482596" cy="279397"/>
            </a:xfrm>
            <a:prstGeom prst="rect">
              <a:avLst/>
            </a:prstGeom>
          </p:spPr>
        </p:pic>
        <p:sp>
          <p:nvSpPr>
            <p:cNvPr id="17" name="object 17"/>
            <p:cNvSpPr/>
            <p:nvPr/>
          </p:nvSpPr>
          <p:spPr>
            <a:xfrm>
              <a:off x="6587341" y="1675897"/>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18" name="object 18"/>
            <p:cNvSpPr/>
            <p:nvPr/>
          </p:nvSpPr>
          <p:spPr>
            <a:xfrm>
              <a:off x="7230110" y="1906336"/>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grpSp>
      <p:sp>
        <p:nvSpPr>
          <p:cNvPr id="19" name="object 19"/>
          <p:cNvSpPr/>
          <p:nvPr/>
        </p:nvSpPr>
        <p:spPr>
          <a:xfrm>
            <a:off x="7652358" y="1613005"/>
            <a:ext cx="448717" cy="53578"/>
          </a:xfrm>
          <a:custGeom>
            <a:avLst/>
            <a:gdLst/>
            <a:ahLst/>
            <a:cxnLst/>
            <a:rect l="l" t="t" r="r" b="b"/>
            <a:pathLst>
              <a:path w="638175" h="76200">
                <a:moveTo>
                  <a:pt x="587121" y="38100"/>
                </a:moveTo>
                <a:lnTo>
                  <a:pt x="561721" y="76200"/>
                </a:lnTo>
                <a:lnTo>
                  <a:pt x="612521" y="50800"/>
                </a:lnTo>
                <a:lnTo>
                  <a:pt x="587121" y="50800"/>
                </a:lnTo>
                <a:lnTo>
                  <a:pt x="587121" y="38100"/>
                </a:lnTo>
                <a:close/>
              </a:path>
              <a:path w="638175" h="76200">
                <a:moveTo>
                  <a:pt x="578654" y="25400"/>
                </a:moveTo>
                <a:lnTo>
                  <a:pt x="0" y="25400"/>
                </a:lnTo>
                <a:lnTo>
                  <a:pt x="0" y="50800"/>
                </a:lnTo>
                <a:lnTo>
                  <a:pt x="578654" y="50800"/>
                </a:lnTo>
                <a:lnTo>
                  <a:pt x="587121" y="38100"/>
                </a:lnTo>
                <a:lnTo>
                  <a:pt x="578654" y="25400"/>
                </a:lnTo>
                <a:close/>
              </a:path>
              <a:path w="638175" h="76200">
                <a:moveTo>
                  <a:pt x="612521" y="25400"/>
                </a:moveTo>
                <a:lnTo>
                  <a:pt x="587121" y="25400"/>
                </a:lnTo>
                <a:lnTo>
                  <a:pt x="587121" y="50800"/>
                </a:lnTo>
                <a:lnTo>
                  <a:pt x="612521" y="50800"/>
                </a:lnTo>
                <a:lnTo>
                  <a:pt x="637921" y="38100"/>
                </a:lnTo>
                <a:lnTo>
                  <a:pt x="612521" y="25400"/>
                </a:lnTo>
                <a:close/>
              </a:path>
              <a:path w="638175" h="76200">
                <a:moveTo>
                  <a:pt x="561721" y="0"/>
                </a:moveTo>
                <a:lnTo>
                  <a:pt x="587121" y="38100"/>
                </a:lnTo>
                <a:lnTo>
                  <a:pt x="587121" y="25400"/>
                </a:lnTo>
                <a:lnTo>
                  <a:pt x="612521" y="25400"/>
                </a:lnTo>
                <a:lnTo>
                  <a:pt x="561721" y="0"/>
                </a:lnTo>
                <a:close/>
              </a:path>
            </a:pathLst>
          </a:custGeom>
          <a:solidFill>
            <a:srgbClr val="000000"/>
          </a:solidFill>
        </p:spPr>
        <p:txBody>
          <a:bodyPr wrap="square" lIns="0" tIns="0" rIns="0" bIns="0" rtlCol="0"/>
          <a:lstStyle/>
          <a:p>
            <a:endParaRPr sz="1266"/>
          </a:p>
        </p:txBody>
      </p:sp>
      <p:pic>
        <p:nvPicPr>
          <p:cNvPr id="20" name="object 20"/>
          <p:cNvPicPr/>
          <p:nvPr/>
        </p:nvPicPr>
        <p:blipFill>
          <a:blip r:embed="rId7" cstate="print"/>
          <a:stretch>
            <a:fillRect/>
          </a:stretch>
        </p:blipFill>
        <p:spPr>
          <a:xfrm>
            <a:off x="8244104" y="1560010"/>
            <a:ext cx="160732" cy="214310"/>
          </a:xfrm>
          <a:prstGeom prst="rect">
            <a:avLst/>
          </a:prstGeom>
        </p:spPr>
      </p:pic>
      <p:pic>
        <p:nvPicPr>
          <p:cNvPr id="21" name="object 21"/>
          <p:cNvPicPr/>
          <p:nvPr/>
        </p:nvPicPr>
        <p:blipFill>
          <a:blip r:embed="rId8" cstate="print"/>
          <a:stretch>
            <a:fillRect/>
          </a:stretch>
        </p:blipFill>
        <p:spPr>
          <a:xfrm>
            <a:off x="5184076" y="1486883"/>
            <a:ext cx="258960" cy="303608"/>
          </a:xfrm>
          <a:prstGeom prst="rect">
            <a:avLst/>
          </a:prstGeom>
        </p:spPr>
      </p:pic>
      <p:sp>
        <p:nvSpPr>
          <p:cNvPr id="22" name="object 22"/>
          <p:cNvSpPr txBox="1"/>
          <p:nvPr/>
        </p:nvSpPr>
        <p:spPr>
          <a:xfrm>
            <a:off x="2612480" y="2187774"/>
            <a:ext cx="544711" cy="405009"/>
          </a:xfrm>
          <a:prstGeom prst="rect">
            <a:avLst/>
          </a:prstGeom>
        </p:spPr>
        <p:txBody>
          <a:bodyPr vert="horz" wrap="square" lIns="0" tIns="20092" rIns="0" bIns="0" rtlCol="0">
            <a:spAutoFit/>
          </a:bodyPr>
          <a:lstStyle/>
          <a:p>
            <a:pPr marL="17859" marR="3572" indent="-9376">
              <a:lnSpc>
                <a:spcPts val="1469"/>
              </a:lnSpc>
              <a:spcBef>
                <a:spcPts val="158"/>
              </a:spcBef>
            </a:pPr>
            <a:r>
              <a:rPr sz="1266" spc="-7" dirty="0">
                <a:solidFill>
                  <a:srgbClr val="00882B"/>
                </a:solidFill>
                <a:latin typeface="Calibri" panose="020F0502020204030204" pitchFamily="34" charset="0"/>
                <a:cs typeface="Calibri" panose="020F0502020204030204" pitchFamily="34" charset="0"/>
              </a:rPr>
              <a:t>hidden </a:t>
            </a:r>
            <a:r>
              <a:rPr sz="1266" dirty="0">
                <a:solidFill>
                  <a:srgbClr val="00882B"/>
                </a:solidFill>
                <a:latin typeface="Calibri" panose="020F0502020204030204" pitchFamily="34" charset="0"/>
                <a:cs typeface="Calibri" panose="020F0502020204030204" pitchFamily="34" charset="0"/>
              </a:rPr>
              <a:t>layer </a:t>
            </a:r>
            <a:r>
              <a:rPr sz="1266" spc="-35" dirty="0">
                <a:solidFill>
                  <a:srgbClr val="00882B"/>
                </a:solidFill>
                <a:latin typeface="Calibri" panose="020F0502020204030204" pitchFamily="34" charset="0"/>
                <a:cs typeface="Calibri" panose="020F0502020204030204" pitchFamily="34" charset="0"/>
              </a:rPr>
              <a:t>2</a:t>
            </a:r>
            <a:endParaRPr sz="1266" dirty="0">
              <a:latin typeface="Calibri" panose="020F0502020204030204" pitchFamily="34" charset="0"/>
              <a:cs typeface="Calibri" panose="020F0502020204030204" pitchFamily="34" charset="0"/>
            </a:endParaRPr>
          </a:p>
        </p:txBody>
      </p:sp>
      <p:sp>
        <p:nvSpPr>
          <p:cNvPr id="23" name="object 23"/>
          <p:cNvSpPr txBox="1"/>
          <p:nvPr/>
        </p:nvSpPr>
        <p:spPr>
          <a:xfrm>
            <a:off x="4811326" y="2187774"/>
            <a:ext cx="544711" cy="405009"/>
          </a:xfrm>
          <a:prstGeom prst="rect">
            <a:avLst/>
          </a:prstGeom>
        </p:spPr>
        <p:txBody>
          <a:bodyPr vert="horz" wrap="square" lIns="0" tIns="20092" rIns="0" bIns="0" rtlCol="0">
            <a:spAutoFit/>
          </a:bodyPr>
          <a:lstStyle/>
          <a:p>
            <a:pPr marL="17859" marR="3572" indent="-9376">
              <a:lnSpc>
                <a:spcPts val="1469"/>
              </a:lnSpc>
              <a:spcBef>
                <a:spcPts val="158"/>
              </a:spcBef>
            </a:pPr>
            <a:r>
              <a:rPr sz="1266" spc="-7" dirty="0">
                <a:solidFill>
                  <a:srgbClr val="00882B"/>
                </a:solidFill>
                <a:latin typeface="Calibri" panose="020F0502020204030204" pitchFamily="34" charset="0"/>
                <a:cs typeface="Calibri" panose="020F0502020204030204" pitchFamily="34" charset="0"/>
              </a:rPr>
              <a:t>hidden </a:t>
            </a:r>
            <a:r>
              <a:rPr sz="1266" dirty="0">
                <a:solidFill>
                  <a:srgbClr val="00882B"/>
                </a:solidFill>
                <a:latin typeface="Calibri" panose="020F0502020204030204" pitchFamily="34" charset="0"/>
                <a:cs typeface="Calibri" panose="020F0502020204030204" pitchFamily="34" charset="0"/>
              </a:rPr>
              <a:t>layer </a:t>
            </a:r>
            <a:r>
              <a:rPr sz="1266" spc="-35" dirty="0">
                <a:solidFill>
                  <a:srgbClr val="00882B"/>
                </a:solidFill>
                <a:latin typeface="Calibri" panose="020F0502020204030204" pitchFamily="34" charset="0"/>
                <a:cs typeface="Calibri" panose="020F0502020204030204" pitchFamily="34" charset="0"/>
              </a:rPr>
              <a:t>3</a:t>
            </a:r>
            <a:endParaRPr sz="1266" dirty="0">
              <a:latin typeface="Calibri" panose="020F0502020204030204" pitchFamily="34" charset="0"/>
              <a:cs typeface="Calibri" panose="020F0502020204030204" pitchFamily="34" charset="0"/>
            </a:endParaRPr>
          </a:p>
        </p:txBody>
      </p:sp>
      <p:grpSp>
        <p:nvGrpSpPr>
          <p:cNvPr id="24" name="object 24"/>
          <p:cNvGrpSpPr/>
          <p:nvPr/>
        </p:nvGrpSpPr>
        <p:grpSpPr>
          <a:xfrm>
            <a:off x="5534512" y="1169439"/>
            <a:ext cx="2171700" cy="921544"/>
            <a:chOff x="7871306" y="1663203"/>
            <a:chExt cx="3088640" cy="1310640"/>
          </a:xfrm>
        </p:grpSpPr>
        <p:sp>
          <p:nvSpPr>
            <p:cNvPr id="25" name="object 25"/>
            <p:cNvSpPr/>
            <p:nvPr/>
          </p:nvSpPr>
          <p:spPr>
            <a:xfrm>
              <a:off x="7871306" y="2317879"/>
              <a:ext cx="1740535" cy="76200"/>
            </a:xfrm>
            <a:custGeom>
              <a:avLst/>
              <a:gdLst/>
              <a:ahLst/>
              <a:cxnLst/>
              <a:rect l="l" t="t" r="r" b="b"/>
              <a:pathLst>
                <a:path w="1740534" h="76200">
                  <a:moveTo>
                    <a:pt x="1689239" y="38100"/>
                  </a:moveTo>
                  <a:lnTo>
                    <a:pt x="1663839" y="76200"/>
                  </a:lnTo>
                  <a:lnTo>
                    <a:pt x="1714639" y="50800"/>
                  </a:lnTo>
                  <a:lnTo>
                    <a:pt x="1689239" y="50800"/>
                  </a:lnTo>
                  <a:lnTo>
                    <a:pt x="1689239" y="38100"/>
                  </a:lnTo>
                  <a:close/>
                </a:path>
                <a:path w="1740534" h="76200">
                  <a:moveTo>
                    <a:pt x="1680773" y="25400"/>
                  </a:moveTo>
                  <a:lnTo>
                    <a:pt x="0" y="25400"/>
                  </a:lnTo>
                  <a:lnTo>
                    <a:pt x="0" y="50800"/>
                  </a:lnTo>
                  <a:lnTo>
                    <a:pt x="1680773" y="50800"/>
                  </a:lnTo>
                  <a:lnTo>
                    <a:pt x="1689239" y="38100"/>
                  </a:lnTo>
                  <a:lnTo>
                    <a:pt x="1680773" y="25400"/>
                  </a:lnTo>
                  <a:close/>
                </a:path>
                <a:path w="1740534" h="76200">
                  <a:moveTo>
                    <a:pt x="1714639" y="25400"/>
                  </a:moveTo>
                  <a:lnTo>
                    <a:pt x="1689239" y="25400"/>
                  </a:lnTo>
                  <a:lnTo>
                    <a:pt x="1689239" y="50800"/>
                  </a:lnTo>
                  <a:lnTo>
                    <a:pt x="1714639" y="50800"/>
                  </a:lnTo>
                  <a:lnTo>
                    <a:pt x="1740039" y="38100"/>
                  </a:lnTo>
                  <a:lnTo>
                    <a:pt x="1714639" y="25400"/>
                  </a:lnTo>
                  <a:close/>
                </a:path>
                <a:path w="1740534" h="76200">
                  <a:moveTo>
                    <a:pt x="1663839" y="0"/>
                  </a:moveTo>
                  <a:lnTo>
                    <a:pt x="1689239" y="38100"/>
                  </a:lnTo>
                  <a:lnTo>
                    <a:pt x="1689239" y="25400"/>
                  </a:lnTo>
                  <a:lnTo>
                    <a:pt x="1714639" y="25400"/>
                  </a:lnTo>
                  <a:lnTo>
                    <a:pt x="1663839" y="0"/>
                  </a:lnTo>
                  <a:close/>
                </a:path>
              </a:pathLst>
            </a:custGeom>
            <a:solidFill>
              <a:srgbClr val="000000"/>
            </a:solidFill>
          </p:spPr>
          <p:txBody>
            <a:bodyPr wrap="square" lIns="0" tIns="0" rIns="0" bIns="0" rtlCol="0"/>
            <a:lstStyle/>
            <a:p>
              <a:endParaRPr sz="1266"/>
            </a:p>
          </p:txBody>
        </p:sp>
        <p:sp>
          <p:nvSpPr>
            <p:cNvPr id="26" name="object 26"/>
            <p:cNvSpPr/>
            <p:nvPr/>
          </p:nvSpPr>
          <p:spPr>
            <a:xfrm>
              <a:off x="8289733" y="1955929"/>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27" name="object 27"/>
            <p:cNvSpPr/>
            <p:nvPr/>
          </p:nvSpPr>
          <p:spPr>
            <a:xfrm>
              <a:off x="8289733" y="1955929"/>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sp>
          <p:nvSpPr>
            <p:cNvPr id="28" name="object 28"/>
            <p:cNvSpPr/>
            <p:nvPr/>
          </p:nvSpPr>
          <p:spPr>
            <a:xfrm>
              <a:off x="9662171" y="1675894"/>
              <a:ext cx="1285875" cy="1285875"/>
            </a:xfrm>
            <a:custGeom>
              <a:avLst/>
              <a:gdLst/>
              <a:ahLst/>
              <a:cxnLst/>
              <a:rect l="l" t="t" r="r" b="b"/>
              <a:pathLst>
                <a:path w="1285875" h="1285875">
                  <a:moveTo>
                    <a:pt x="642772" y="0"/>
                  </a:moveTo>
                  <a:lnTo>
                    <a:pt x="594801" y="1763"/>
                  </a:lnTo>
                  <a:lnTo>
                    <a:pt x="547788" y="6969"/>
                  </a:lnTo>
                  <a:lnTo>
                    <a:pt x="501857" y="15494"/>
                  </a:lnTo>
                  <a:lnTo>
                    <a:pt x="457132" y="27214"/>
                  </a:lnTo>
                  <a:lnTo>
                    <a:pt x="413737" y="42004"/>
                  </a:lnTo>
                  <a:lnTo>
                    <a:pt x="371797" y="59741"/>
                  </a:lnTo>
                  <a:lnTo>
                    <a:pt x="331435" y="80299"/>
                  </a:lnTo>
                  <a:lnTo>
                    <a:pt x="292777" y="103555"/>
                  </a:lnTo>
                  <a:lnTo>
                    <a:pt x="255946" y="129384"/>
                  </a:lnTo>
                  <a:lnTo>
                    <a:pt x="221067" y="157662"/>
                  </a:lnTo>
                  <a:lnTo>
                    <a:pt x="188264" y="188264"/>
                  </a:lnTo>
                  <a:lnTo>
                    <a:pt x="157662" y="221067"/>
                  </a:lnTo>
                  <a:lnTo>
                    <a:pt x="129384" y="255946"/>
                  </a:lnTo>
                  <a:lnTo>
                    <a:pt x="103555" y="292777"/>
                  </a:lnTo>
                  <a:lnTo>
                    <a:pt x="80299" y="331435"/>
                  </a:lnTo>
                  <a:lnTo>
                    <a:pt x="59741" y="371797"/>
                  </a:lnTo>
                  <a:lnTo>
                    <a:pt x="42004" y="413737"/>
                  </a:lnTo>
                  <a:lnTo>
                    <a:pt x="27214" y="457132"/>
                  </a:lnTo>
                  <a:lnTo>
                    <a:pt x="15494" y="501857"/>
                  </a:lnTo>
                  <a:lnTo>
                    <a:pt x="6969" y="547788"/>
                  </a:lnTo>
                  <a:lnTo>
                    <a:pt x="1763" y="594801"/>
                  </a:lnTo>
                  <a:lnTo>
                    <a:pt x="0" y="642772"/>
                  </a:lnTo>
                  <a:lnTo>
                    <a:pt x="1763" y="690742"/>
                  </a:lnTo>
                  <a:lnTo>
                    <a:pt x="6969" y="737755"/>
                  </a:lnTo>
                  <a:lnTo>
                    <a:pt x="15494" y="783687"/>
                  </a:lnTo>
                  <a:lnTo>
                    <a:pt x="27214" y="828412"/>
                  </a:lnTo>
                  <a:lnTo>
                    <a:pt x="42004" y="871807"/>
                  </a:lnTo>
                  <a:lnTo>
                    <a:pt x="59741" y="913747"/>
                  </a:lnTo>
                  <a:lnTo>
                    <a:pt x="80299" y="954109"/>
                  </a:lnTo>
                  <a:lnTo>
                    <a:pt x="103555" y="992767"/>
                  </a:lnTo>
                  <a:lnTo>
                    <a:pt x="129384" y="1029598"/>
                  </a:lnTo>
                  <a:lnTo>
                    <a:pt x="157662" y="1064477"/>
                  </a:lnTo>
                  <a:lnTo>
                    <a:pt x="188264" y="1097279"/>
                  </a:lnTo>
                  <a:lnTo>
                    <a:pt x="221067" y="1127882"/>
                  </a:lnTo>
                  <a:lnTo>
                    <a:pt x="255946" y="1156160"/>
                  </a:lnTo>
                  <a:lnTo>
                    <a:pt x="292777" y="1181989"/>
                  </a:lnTo>
                  <a:lnTo>
                    <a:pt x="331435" y="1205245"/>
                  </a:lnTo>
                  <a:lnTo>
                    <a:pt x="371797" y="1225803"/>
                  </a:lnTo>
                  <a:lnTo>
                    <a:pt x="413737" y="1243539"/>
                  </a:lnTo>
                  <a:lnTo>
                    <a:pt x="457132" y="1258330"/>
                  </a:lnTo>
                  <a:lnTo>
                    <a:pt x="501857" y="1270050"/>
                  </a:lnTo>
                  <a:lnTo>
                    <a:pt x="547788" y="1278575"/>
                  </a:lnTo>
                  <a:lnTo>
                    <a:pt x="594801" y="1283781"/>
                  </a:lnTo>
                  <a:lnTo>
                    <a:pt x="642772" y="1285544"/>
                  </a:lnTo>
                  <a:lnTo>
                    <a:pt x="690742" y="1283781"/>
                  </a:lnTo>
                  <a:lnTo>
                    <a:pt x="737755" y="1278575"/>
                  </a:lnTo>
                  <a:lnTo>
                    <a:pt x="783687" y="1270050"/>
                  </a:lnTo>
                  <a:lnTo>
                    <a:pt x="828412" y="1258330"/>
                  </a:lnTo>
                  <a:lnTo>
                    <a:pt x="871807" y="1243539"/>
                  </a:lnTo>
                  <a:lnTo>
                    <a:pt x="913747" y="1225803"/>
                  </a:lnTo>
                  <a:lnTo>
                    <a:pt x="954109" y="1205245"/>
                  </a:lnTo>
                  <a:lnTo>
                    <a:pt x="992767" y="1181989"/>
                  </a:lnTo>
                  <a:lnTo>
                    <a:pt x="1029598" y="1156160"/>
                  </a:lnTo>
                  <a:lnTo>
                    <a:pt x="1064477" y="1127882"/>
                  </a:lnTo>
                  <a:lnTo>
                    <a:pt x="1097280" y="1097279"/>
                  </a:lnTo>
                  <a:lnTo>
                    <a:pt x="1127882" y="1064477"/>
                  </a:lnTo>
                  <a:lnTo>
                    <a:pt x="1156160" y="1029598"/>
                  </a:lnTo>
                  <a:lnTo>
                    <a:pt x="1181989" y="992767"/>
                  </a:lnTo>
                  <a:lnTo>
                    <a:pt x="1205245" y="954109"/>
                  </a:lnTo>
                  <a:lnTo>
                    <a:pt x="1225803" y="913747"/>
                  </a:lnTo>
                  <a:lnTo>
                    <a:pt x="1243539" y="871807"/>
                  </a:lnTo>
                  <a:lnTo>
                    <a:pt x="1258330" y="828412"/>
                  </a:lnTo>
                  <a:lnTo>
                    <a:pt x="1270050" y="783687"/>
                  </a:lnTo>
                  <a:lnTo>
                    <a:pt x="1278575" y="737755"/>
                  </a:lnTo>
                  <a:lnTo>
                    <a:pt x="1283781" y="690742"/>
                  </a:lnTo>
                  <a:lnTo>
                    <a:pt x="1285544" y="642772"/>
                  </a:lnTo>
                  <a:lnTo>
                    <a:pt x="1283781" y="594801"/>
                  </a:lnTo>
                  <a:lnTo>
                    <a:pt x="1278575" y="547788"/>
                  </a:lnTo>
                  <a:lnTo>
                    <a:pt x="1270050" y="501857"/>
                  </a:lnTo>
                  <a:lnTo>
                    <a:pt x="1258330" y="457132"/>
                  </a:lnTo>
                  <a:lnTo>
                    <a:pt x="1243539" y="413737"/>
                  </a:lnTo>
                  <a:lnTo>
                    <a:pt x="1225803" y="371797"/>
                  </a:lnTo>
                  <a:lnTo>
                    <a:pt x="1205245" y="331435"/>
                  </a:lnTo>
                  <a:lnTo>
                    <a:pt x="1181989" y="292777"/>
                  </a:lnTo>
                  <a:lnTo>
                    <a:pt x="1156160" y="255946"/>
                  </a:lnTo>
                  <a:lnTo>
                    <a:pt x="1127882" y="221067"/>
                  </a:lnTo>
                  <a:lnTo>
                    <a:pt x="1097280" y="188264"/>
                  </a:lnTo>
                  <a:lnTo>
                    <a:pt x="1064477" y="157662"/>
                  </a:lnTo>
                  <a:lnTo>
                    <a:pt x="1029598" y="129384"/>
                  </a:lnTo>
                  <a:lnTo>
                    <a:pt x="992767" y="103555"/>
                  </a:lnTo>
                  <a:lnTo>
                    <a:pt x="954109" y="80299"/>
                  </a:lnTo>
                  <a:lnTo>
                    <a:pt x="913747" y="59741"/>
                  </a:lnTo>
                  <a:lnTo>
                    <a:pt x="871807" y="42004"/>
                  </a:lnTo>
                  <a:lnTo>
                    <a:pt x="828412" y="27214"/>
                  </a:lnTo>
                  <a:lnTo>
                    <a:pt x="783687" y="15494"/>
                  </a:lnTo>
                  <a:lnTo>
                    <a:pt x="737755" y="6969"/>
                  </a:lnTo>
                  <a:lnTo>
                    <a:pt x="690742" y="1763"/>
                  </a:lnTo>
                  <a:lnTo>
                    <a:pt x="642772" y="0"/>
                  </a:lnTo>
                  <a:close/>
                </a:path>
              </a:pathLst>
            </a:custGeom>
            <a:solidFill>
              <a:srgbClr val="FFFFFF"/>
            </a:solidFill>
          </p:spPr>
          <p:txBody>
            <a:bodyPr wrap="square" lIns="0" tIns="0" rIns="0" bIns="0" rtlCol="0"/>
            <a:lstStyle/>
            <a:p>
              <a:endParaRPr sz="1266"/>
            </a:p>
          </p:txBody>
        </p:sp>
        <p:sp>
          <p:nvSpPr>
            <p:cNvPr id="29" name="object 29"/>
            <p:cNvSpPr/>
            <p:nvPr/>
          </p:nvSpPr>
          <p:spPr>
            <a:xfrm>
              <a:off x="9662171" y="1675897"/>
              <a:ext cx="1285240" cy="1285240"/>
            </a:xfrm>
            <a:custGeom>
              <a:avLst/>
              <a:gdLst/>
              <a:ahLst/>
              <a:cxnLst/>
              <a:rect l="l" t="t" r="r" b="b"/>
              <a:pathLst>
                <a:path w="1285240" h="1285239">
                  <a:moveTo>
                    <a:pt x="0" y="642441"/>
                  </a:moveTo>
                  <a:lnTo>
                    <a:pt x="1762" y="594495"/>
                  </a:lnTo>
                  <a:lnTo>
                    <a:pt x="6965" y="547506"/>
                  </a:lnTo>
                  <a:lnTo>
                    <a:pt x="15486" y="501598"/>
                  </a:lnTo>
                  <a:lnTo>
                    <a:pt x="27200" y="456896"/>
                  </a:lnTo>
                  <a:lnTo>
                    <a:pt x="41982" y="413523"/>
                  </a:lnTo>
                  <a:lnTo>
                    <a:pt x="59710" y="371604"/>
                  </a:lnTo>
                  <a:lnTo>
                    <a:pt x="80257" y="331263"/>
                  </a:lnTo>
                  <a:lnTo>
                    <a:pt x="103501" y="292625"/>
                  </a:lnTo>
                  <a:lnTo>
                    <a:pt x="129316" y="255813"/>
                  </a:lnTo>
                  <a:lnTo>
                    <a:pt x="157580" y="220952"/>
                  </a:lnTo>
                  <a:lnTo>
                    <a:pt x="188166" y="188166"/>
                  </a:lnTo>
                  <a:lnTo>
                    <a:pt x="220952" y="157580"/>
                  </a:lnTo>
                  <a:lnTo>
                    <a:pt x="255813" y="129316"/>
                  </a:lnTo>
                  <a:lnTo>
                    <a:pt x="292625" y="103501"/>
                  </a:lnTo>
                  <a:lnTo>
                    <a:pt x="331263" y="80257"/>
                  </a:lnTo>
                  <a:lnTo>
                    <a:pt x="371604" y="59710"/>
                  </a:lnTo>
                  <a:lnTo>
                    <a:pt x="413523" y="41982"/>
                  </a:lnTo>
                  <a:lnTo>
                    <a:pt x="456896" y="27200"/>
                  </a:lnTo>
                  <a:lnTo>
                    <a:pt x="501598" y="15486"/>
                  </a:lnTo>
                  <a:lnTo>
                    <a:pt x="547506" y="6965"/>
                  </a:lnTo>
                  <a:lnTo>
                    <a:pt x="594495" y="1762"/>
                  </a:lnTo>
                  <a:lnTo>
                    <a:pt x="642441" y="0"/>
                  </a:lnTo>
                  <a:lnTo>
                    <a:pt x="690387" y="1762"/>
                  </a:lnTo>
                  <a:lnTo>
                    <a:pt x="737377" y="6965"/>
                  </a:lnTo>
                  <a:lnTo>
                    <a:pt x="783284" y="15486"/>
                  </a:lnTo>
                  <a:lnTo>
                    <a:pt x="827987" y="27200"/>
                  </a:lnTo>
                  <a:lnTo>
                    <a:pt x="871360" y="41982"/>
                  </a:lnTo>
                  <a:lnTo>
                    <a:pt x="913278" y="59710"/>
                  </a:lnTo>
                  <a:lnTo>
                    <a:pt x="953619" y="80257"/>
                  </a:lnTo>
                  <a:lnTo>
                    <a:pt x="992257" y="103501"/>
                  </a:lnTo>
                  <a:lnTo>
                    <a:pt x="1029069" y="129316"/>
                  </a:lnTo>
                  <a:lnTo>
                    <a:pt x="1063930" y="157580"/>
                  </a:lnTo>
                  <a:lnTo>
                    <a:pt x="1096716" y="188166"/>
                  </a:lnTo>
                  <a:lnTo>
                    <a:pt x="1127303" y="220952"/>
                  </a:lnTo>
                  <a:lnTo>
                    <a:pt x="1155566" y="255813"/>
                  </a:lnTo>
                  <a:lnTo>
                    <a:pt x="1181382" y="292625"/>
                  </a:lnTo>
                  <a:lnTo>
                    <a:pt x="1204625" y="331263"/>
                  </a:lnTo>
                  <a:lnTo>
                    <a:pt x="1225173" y="371604"/>
                  </a:lnTo>
                  <a:lnTo>
                    <a:pt x="1242900" y="413523"/>
                  </a:lnTo>
                  <a:lnTo>
                    <a:pt x="1257683" y="456896"/>
                  </a:lnTo>
                  <a:lnTo>
                    <a:pt x="1269396" y="501598"/>
                  </a:lnTo>
                  <a:lnTo>
                    <a:pt x="1277917" y="547506"/>
                  </a:lnTo>
                  <a:lnTo>
                    <a:pt x="1283121" y="594495"/>
                  </a:lnTo>
                  <a:lnTo>
                    <a:pt x="1284883" y="642441"/>
                  </a:lnTo>
                  <a:lnTo>
                    <a:pt x="1283121" y="690387"/>
                  </a:lnTo>
                  <a:lnTo>
                    <a:pt x="1277917" y="737377"/>
                  </a:lnTo>
                  <a:lnTo>
                    <a:pt x="1269396" y="783284"/>
                  </a:lnTo>
                  <a:lnTo>
                    <a:pt x="1257683" y="827987"/>
                  </a:lnTo>
                  <a:lnTo>
                    <a:pt x="1242900" y="871360"/>
                  </a:lnTo>
                  <a:lnTo>
                    <a:pt x="1225173" y="913278"/>
                  </a:lnTo>
                  <a:lnTo>
                    <a:pt x="1204625" y="953619"/>
                  </a:lnTo>
                  <a:lnTo>
                    <a:pt x="1181382" y="992257"/>
                  </a:lnTo>
                  <a:lnTo>
                    <a:pt x="1155566" y="1029069"/>
                  </a:lnTo>
                  <a:lnTo>
                    <a:pt x="1127303" y="1063930"/>
                  </a:lnTo>
                  <a:lnTo>
                    <a:pt x="1096716" y="1096716"/>
                  </a:lnTo>
                  <a:lnTo>
                    <a:pt x="1063930" y="1127303"/>
                  </a:lnTo>
                  <a:lnTo>
                    <a:pt x="1029069" y="1155566"/>
                  </a:lnTo>
                  <a:lnTo>
                    <a:pt x="992257" y="1181382"/>
                  </a:lnTo>
                  <a:lnTo>
                    <a:pt x="953619" y="1204625"/>
                  </a:lnTo>
                  <a:lnTo>
                    <a:pt x="913278" y="1225173"/>
                  </a:lnTo>
                  <a:lnTo>
                    <a:pt x="871360" y="1242900"/>
                  </a:lnTo>
                  <a:lnTo>
                    <a:pt x="827987" y="1257683"/>
                  </a:lnTo>
                  <a:lnTo>
                    <a:pt x="783284" y="1269396"/>
                  </a:lnTo>
                  <a:lnTo>
                    <a:pt x="737377" y="1277917"/>
                  </a:lnTo>
                  <a:lnTo>
                    <a:pt x="690387" y="1283121"/>
                  </a:lnTo>
                  <a:lnTo>
                    <a:pt x="642441" y="1284883"/>
                  </a:lnTo>
                  <a:lnTo>
                    <a:pt x="594495" y="1283121"/>
                  </a:lnTo>
                  <a:lnTo>
                    <a:pt x="547506" y="1277917"/>
                  </a:lnTo>
                  <a:lnTo>
                    <a:pt x="501598" y="1269396"/>
                  </a:lnTo>
                  <a:lnTo>
                    <a:pt x="456896" y="1257683"/>
                  </a:lnTo>
                  <a:lnTo>
                    <a:pt x="413523" y="1242900"/>
                  </a:lnTo>
                  <a:lnTo>
                    <a:pt x="371604" y="1225173"/>
                  </a:lnTo>
                  <a:lnTo>
                    <a:pt x="331263" y="1204625"/>
                  </a:lnTo>
                  <a:lnTo>
                    <a:pt x="292625" y="1181382"/>
                  </a:lnTo>
                  <a:lnTo>
                    <a:pt x="255813" y="1155566"/>
                  </a:lnTo>
                  <a:lnTo>
                    <a:pt x="220952" y="1127303"/>
                  </a:lnTo>
                  <a:lnTo>
                    <a:pt x="188166" y="1096716"/>
                  </a:lnTo>
                  <a:lnTo>
                    <a:pt x="157580" y="1063930"/>
                  </a:lnTo>
                  <a:lnTo>
                    <a:pt x="129316" y="1029069"/>
                  </a:lnTo>
                  <a:lnTo>
                    <a:pt x="103501" y="992257"/>
                  </a:lnTo>
                  <a:lnTo>
                    <a:pt x="80257" y="953619"/>
                  </a:lnTo>
                  <a:lnTo>
                    <a:pt x="59710" y="913278"/>
                  </a:lnTo>
                  <a:lnTo>
                    <a:pt x="41982" y="871360"/>
                  </a:lnTo>
                  <a:lnTo>
                    <a:pt x="27200" y="827987"/>
                  </a:lnTo>
                  <a:lnTo>
                    <a:pt x="15486" y="783284"/>
                  </a:lnTo>
                  <a:lnTo>
                    <a:pt x="6965" y="737377"/>
                  </a:lnTo>
                  <a:lnTo>
                    <a:pt x="1762" y="690387"/>
                  </a:lnTo>
                  <a:lnTo>
                    <a:pt x="0" y="642441"/>
                  </a:lnTo>
                  <a:close/>
                </a:path>
              </a:pathLst>
            </a:custGeom>
            <a:ln w="25387">
              <a:solidFill>
                <a:srgbClr val="000000"/>
              </a:solidFill>
            </a:ln>
          </p:spPr>
          <p:txBody>
            <a:bodyPr wrap="square" lIns="0" tIns="0" rIns="0" bIns="0" rtlCol="0"/>
            <a:lstStyle/>
            <a:p>
              <a:endParaRPr sz="1266"/>
            </a:p>
          </p:txBody>
        </p:sp>
        <p:sp>
          <p:nvSpPr>
            <p:cNvPr id="30" name="object 30"/>
            <p:cNvSpPr/>
            <p:nvPr/>
          </p:nvSpPr>
          <p:spPr>
            <a:xfrm>
              <a:off x="10304941" y="1906336"/>
              <a:ext cx="0" cy="825500"/>
            </a:xfrm>
            <a:custGeom>
              <a:avLst/>
              <a:gdLst/>
              <a:ahLst/>
              <a:cxnLst/>
              <a:rect l="l" t="t" r="r" b="b"/>
              <a:pathLst>
                <a:path h="825500">
                  <a:moveTo>
                    <a:pt x="0" y="825080"/>
                  </a:moveTo>
                  <a:lnTo>
                    <a:pt x="0" y="0"/>
                  </a:lnTo>
                </a:path>
              </a:pathLst>
            </a:custGeom>
            <a:ln w="25387">
              <a:solidFill>
                <a:srgbClr val="000000"/>
              </a:solidFill>
            </a:ln>
          </p:spPr>
          <p:txBody>
            <a:bodyPr wrap="square" lIns="0" tIns="0" rIns="0" bIns="0" rtlCol="0"/>
            <a:lstStyle/>
            <a:p>
              <a:endParaRPr sz="1266"/>
            </a:p>
          </p:txBody>
        </p:sp>
        <p:pic>
          <p:nvPicPr>
            <p:cNvPr id="31" name="object 31"/>
            <p:cNvPicPr/>
            <p:nvPr/>
          </p:nvPicPr>
          <p:blipFill>
            <a:blip r:embed="rId9" cstate="print"/>
            <a:stretch>
              <a:fillRect/>
            </a:stretch>
          </p:blipFill>
          <p:spPr>
            <a:xfrm>
              <a:off x="9830193" y="2172615"/>
              <a:ext cx="393694" cy="292098"/>
            </a:xfrm>
            <a:prstGeom prst="rect">
              <a:avLst/>
            </a:prstGeom>
          </p:spPr>
        </p:pic>
        <p:pic>
          <p:nvPicPr>
            <p:cNvPr id="32" name="object 32"/>
            <p:cNvPicPr/>
            <p:nvPr/>
          </p:nvPicPr>
          <p:blipFill>
            <a:blip r:embed="rId10" cstate="print"/>
            <a:stretch>
              <a:fillRect/>
            </a:stretch>
          </p:blipFill>
          <p:spPr>
            <a:xfrm>
              <a:off x="8468639" y="2225030"/>
              <a:ext cx="482595" cy="292097"/>
            </a:xfrm>
            <a:prstGeom prst="rect">
              <a:avLst/>
            </a:prstGeom>
          </p:spPr>
        </p:pic>
        <p:pic>
          <p:nvPicPr>
            <p:cNvPr id="33" name="object 33"/>
            <p:cNvPicPr/>
            <p:nvPr/>
          </p:nvPicPr>
          <p:blipFill>
            <a:blip r:embed="rId11" cstate="print"/>
            <a:stretch>
              <a:fillRect/>
            </a:stretch>
          </p:blipFill>
          <p:spPr>
            <a:xfrm>
              <a:off x="10436611" y="2102765"/>
              <a:ext cx="381001" cy="431798"/>
            </a:xfrm>
            <a:prstGeom prst="rect">
              <a:avLst/>
            </a:prstGeom>
          </p:spPr>
        </p:pic>
      </p:grpSp>
      <p:sp>
        <p:nvSpPr>
          <p:cNvPr id="34" name="object 34"/>
          <p:cNvSpPr txBox="1"/>
          <p:nvPr/>
        </p:nvSpPr>
        <p:spPr>
          <a:xfrm>
            <a:off x="6982200" y="2187774"/>
            <a:ext cx="527745" cy="405009"/>
          </a:xfrm>
          <a:prstGeom prst="rect">
            <a:avLst/>
          </a:prstGeom>
        </p:spPr>
        <p:txBody>
          <a:bodyPr vert="horz" wrap="square" lIns="0" tIns="20092" rIns="0" bIns="0" rtlCol="0">
            <a:spAutoFit/>
          </a:bodyPr>
          <a:lstStyle/>
          <a:p>
            <a:pPr marL="8929" marR="3572" indent="4465">
              <a:lnSpc>
                <a:spcPts val="1469"/>
              </a:lnSpc>
              <a:spcBef>
                <a:spcPts val="158"/>
              </a:spcBef>
            </a:pPr>
            <a:r>
              <a:rPr sz="1266" spc="-7" dirty="0">
                <a:solidFill>
                  <a:srgbClr val="00882B"/>
                </a:solidFill>
                <a:latin typeface="Calibri" panose="020F0502020204030204" pitchFamily="34" charset="0"/>
                <a:cs typeface="Calibri" panose="020F0502020204030204" pitchFamily="34" charset="0"/>
              </a:rPr>
              <a:t>output </a:t>
            </a:r>
            <a:r>
              <a:rPr sz="1266" dirty="0">
                <a:solidFill>
                  <a:srgbClr val="00882B"/>
                </a:solidFill>
                <a:latin typeface="Calibri" panose="020F0502020204030204" pitchFamily="34" charset="0"/>
                <a:cs typeface="Calibri" panose="020F0502020204030204" pitchFamily="34" charset="0"/>
              </a:rPr>
              <a:t>layer </a:t>
            </a:r>
            <a:r>
              <a:rPr sz="1266" spc="-35" dirty="0">
                <a:solidFill>
                  <a:srgbClr val="00882B"/>
                </a:solidFill>
                <a:latin typeface="Calibri" panose="020F0502020204030204" pitchFamily="34" charset="0"/>
                <a:cs typeface="Calibri" panose="020F0502020204030204" pitchFamily="34" charset="0"/>
              </a:rPr>
              <a:t>4</a:t>
            </a:r>
            <a:endParaRPr sz="1266" dirty="0">
              <a:latin typeface="Calibri" panose="020F0502020204030204" pitchFamily="34" charset="0"/>
              <a:cs typeface="Calibri" panose="020F0502020204030204" pitchFamily="34" charset="0"/>
            </a:endParaRPr>
          </a:p>
        </p:txBody>
      </p:sp>
      <p:sp>
        <p:nvSpPr>
          <p:cNvPr id="35" name="object 35"/>
          <p:cNvSpPr txBox="1"/>
          <p:nvPr/>
        </p:nvSpPr>
        <p:spPr>
          <a:xfrm>
            <a:off x="1638400" y="1117639"/>
            <a:ext cx="385316" cy="160469"/>
          </a:xfrm>
          <a:prstGeom prst="rect">
            <a:avLst/>
          </a:prstGeom>
        </p:spPr>
        <p:txBody>
          <a:bodyPr vert="horz" wrap="square" lIns="0" tIns="8930" rIns="0" bIns="0" rtlCol="0">
            <a:spAutoFit/>
          </a:bodyPr>
          <a:lstStyle/>
          <a:p>
            <a:pPr marL="8929">
              <a:spcBef>
                <a:spcPts val="70"/>
              </a:spcBef>
            </a:pPr>
            <a:r>
              <a:rPr sz="984" spc="-7" dirty="0">
                <a:latin typeface="Calibri" panose="020F0502020204030204" pitchFamily="34" charset="0"/>
                <a:cs typeface="Calibri" panose="020F0502020204030204" pitchFamily="34" charset="0"/>
              </a:rPr>
              <a:t>weight</a:t>
            </a:r>
            <a:endParaRPr sz="984" dirty="0">
              <a:latin typeface="Calibri" panose="020F0502020204030204" pitchFamily="34" charset="0"/>
              <a:cs typeface="Calibri" panose="020F0502020204030204" pitchFamily="34" charset="0"/>
            </a:endParaRPr>
          </a:p>
        </p:txBody>
      </p:sp>
      <p:sp>
        <p:nvSpPr>
          <p:cNvPr id="36" name="object 36"/>
          <p:cNvSpPr txBox="1"/>
          <p:nvPr/>
        </p:nvSpPr>
        <p:spPr>
          <a:xfrm>
            <a:off x="866304" y="1117639"/>
            <a:ext cx="295125" cy="160469"/>
          </a:xfrm>
          <a:prstGeom prst="rect">
            <a:avLst/>
          </a:prstGeom>
        </p:spPr>
        <p:txBody>
          <a:bodyPr vert="horz" wrap="square" lIns="0" tIns="8930" rIns="0" bIns="0" rtlCol="0">
            <a:spAutoFit/>
          </a:bodyPr>
          <a:lstStyle/>
          <a:p>
            <a:pPr marL="8929">
              <a:spcBef>
                <a:spcPts val="70"/>
              </a:spcBef>
            </a:pPr>
            <a:r>
              <a:rPr sz="984" spc="-7" dirty="0">
                <a:latin typeface="Calibri" panose="020F0502020204030204" pitchFamily="34" charset="0"/>
                <a:cs typeface="Calibri" panose="020F0502020204030204" pitchFamily="34" charset="0"/>
              </a:rPr>
              <a:t>input</a:t>
            </a:r>
            <a:endParaRPr sz="984" dirty="0">
              <a:latin typeface="Calibri" panose="020F0502020204030204" pitchFamily="34" charset="0"/>
              <a:cs typeface="Calibri" panose="020F0502020204030204" pitchFamily="34" charset="0"/>
            </a:endParaRPr>
          </a:p>
        </p:txBody>
      </p:sp>
      <p:sp>
        <p:nvSpPr>
          <p:cNvPr id="37" name="object 37"/>
          <p:cNvSpPr txBox="1"/>
          <p:nvPr/>
        </p:nvSpPr>
        <p:spPr>
          <a:xfrm>
            <a:off x="2540137" y="982622"/>
            <a:ext cx="977801" cy="160469"/>
          </a:xfrm>
          <a:prstGeom prst="rect">
            <a:avLst/>
          </a:prstGeom>
        </p:spPr>
        <p:txBody>
          <a:bodyPr vert="horz" wrap="square" lIns="0" tIns="8930" rIns="0" bIns="0" rtlCol="0">
            <a:spAutoFit/>
          </a:bodyPr>
          <a:lstStyle/>
          <a:p>
            <a:pPr marL="8929">
              <a:spcBef>
                <a:spcPts val="70"/>
              </a:spcBef>
              <a:tabLst>
                <a:tab pos="434414" algn="l"/>
              </a:tabLst>
            </a:pPr>
            <a:r>
              <a:rPr sz="984" spc="-18" dirty="0">
                <a:latin typeface="Calibri" panose="020F0502020204030204" pitchFamily="34" charset="0"/>
                <a:cs typeface="Calibri" panose="020F0502020204030204" pitchFamily="34" charset="0"/>
              </a:rPr>
              <a:t>sum</a:t>
            </a:r>
            <a:r>
              <a:rPr sz="984" dirty="0">
                <a:latin typeface="Calibri" panose="020F0502020204030204" pitchFamily="34" charset="0"/>
                <a:cs typeface="Calibri" panose="020F0502020204030204" pitchFamily="34" charset="0"/>
              </a:rPr>
              <a:t>	</a:t>
            </a:r>
            <a:r>
              <a:rPr sz="984" spc="-7" dirty="0">
                <a:latin typeface="Calibri" panose="020F0502020204030204" pitchFamily="34" charset="0"/>
                <a:cs typeface="Calibri" panose="020F0502020204030204" pitchFamily="34" charset="0"/>
              </a:rPr>
              <a:t>activation</a:t>
            </a:r>
            <a:endParaRPr sz="984" dirty="0">
              <a:latin typeface="Calibri" panose="020F0502020204030204" pitchFamily="34" charset="0"/>
              <a:cs typeface="Calibri" panose="020F0502020204030204" pitchFamily="34" charset="0"/>
            </a:endParaRPr>
          </a:p>
        </p:txBody>
      </p:sp>
      <p:sp>
        <p:nvSpPr>
          <p:cNvPr id="38" name="object 38"/>
          <p:cNvSpPr txBox="1"/>
          <p:nvPr/>
        </p:nvSpPr>
        <p:spPr>
          <a:xfrm>
            <a:off x="3746164" y="1117639"/>
            <a:ext cx="385316" cy="160469"/>
          </a:xfrm>
          <a:prstGeom prst="rect">
            <a:avLst/>
          </a:prstGeom>
        </p:spPr>
        <p:txBody>
          <a:bodyPr vert="horz" wrap="square" lIns="0" tIns="8930" rIns="0" bIns="0" rtlCol="0">
            <a:spAutoFit/>
          </a:bodyPr>
          <a:lstStyle/>
          <a:p>
            <a:pPr marL="8929">
              <a:spcBef>
                <a:spcPts val="70"/>
              </a:spcBef>
            </a:pPr>
            <a:r>
              <a:rPr sz="984" spc="-7" dirty="0">
                <a:latin typeface="Calibri" panose="020F0502020204030204" pitchFamily="34" charset="0"/>
                <a:cs typeface="Calibri" panose="020F0502020204030204" pitchFamily="34" charset="0"/>
              </a:rPr>
              <a:t>weight</a:t>
            </a:r>
            <a:endParaRPr sz="984" dirty="0">
              <a:latin typeface="Calibri" panose="020F0502020204030204" pitchFamily="34" charset="0"/>
              <a:cs typeface="Calibri" panose="020F0502020204030204" pitchFamily="34" charset="0"/>
            </a:endParaRPr>
          </a:p>
        </p:txBody>
      </p:sp>
      <p:sp>
        <p:nvSpPr>
          <p:cNvPr id="39" name="object 39"/>
          <p:cNvSpPr txBox="1"/>
          <p:nvPr/>
        </p:nvSpPr>
        <p:spPr>
          <a:xfrm>
            <a:off x="5917436" y="1117639"/>
            <a:ext cx="385316" cy="160469"/>
          </a:xfrm>
          <a:prstGeom prst="rect">
            <a:avLst/>
          </a:prstGeom>
        </p:spPr>
        <p:txBody>
          <a:bodyPr vert="horz" wrap="square" lIns="0" tIns="8930" rIns="0" bIns="0" rtlCol="0">
            <a:spAutoFit/>
          </a:bodyPr>
          <a:lstStyle/>
          <a:p>
            <a:pPr marL="8929">
              <a:spcBef>
                <a:spcPts val="70"/>
              </a:spcBef>
            </a:pPr>
            <a:r>
              <a:rPr sz="984" spc="-7" dirty="0">
                <a:latin typeface="Calibri" panose="020F0502020204030204" pitchFamily="34" charset="0"/>
                <a:cs typeface="Calibri" panose="020F0502020204030204" pitchFamily="34" charset="0"/>
              </a:rPr>
              <a:t>weight</a:t>
            </a:r>
            <a:endParaRPr sz="984" dirty="0">
              <a:latin typeface="Calibri" panose="020F0502020204030204" pitchFamily="34" charset="0"/>
              <a:cs typeface="Calibri" panose="020F0502020204030204" pitchFamily="34" charset="0"/>
            </a:endParaRPr>
          </a:p>
        </p:txBody>
      </p:sp>
      <p:pic>
        <p:nvPicPr>
          <p:cNvPr id="40" name="object 40"/>
          <p:cNvPicPr/>
          <p:nvPr/>
        </p:nvPicPr>
        <p:blipFill>
          <a:blip r:embed="rId12" cstate="print"/>
          <a:stretch>
            <a:fillRect/>
          </a:stretch>
        </p:blipFill>
        <p:spPr>
          <a:xfrm>
            <a:off x="4739030" y="1558320"/>
            <a:ext cx="276816" cy="196452"/>
          </a:xfrm>
          <a:prstGeom prst="rect">
            <a:avLst/>
          </a:prstGeom>
        </p:spPr>
      </p:pic>
      <p:sp>
        <p:nvSpPr>
          <p:cNvPr id="41" name="object 41"/>
          <p:cNvSpPr txBox="1"/>
          <p:nvPr/>
        </p:nvSpPr>
        <p:spPr>
          <a:xfrm>
            <a:off x="5264703" y="982622"/>
            <a:ext cx="551855" cy="160469"/>
          </a:xfrm>
          <a:prstGeom prst="rect">
            <a:avLst/>
          </a:prstGeom>
        </p:spPr>
        <p:txBody>
          <a:bodyPr vert="horz" wrap="square" lIns="0" tIns="8930" rIns="0" bIns="0" rtlCol="0">
            <a:spAutoFit/>
          </a:bodyPr>
          <a:lstStyle/>
          <a:p>
            <a:pPr marL="8929">
              <a:spcBef>
                <a:spcPts val="70"/>
              </a:spcBef>
            </a:pPr>
            <a:r>
              <a:rPr sz="984" spc="-7" dirty="0">
                <a:latin typeface="Calibri" panose="020F0502020204030204" pitchFamily="34" charset="0"/>
                <a:cs typeface="Calibri" panose="020F0502020204030204" pitchFamily="34" charset="0"/>
              </a:rPr>
              <a:t>activation</a:t>
            </a:r>
            <a:endParaRPr sz="984" dirty="0">
              <a:latin typeface="Calibri" panose="020F0502020204030204" pitchFamily="34" charset="0"/>
              <a:cs typeface="Calibri" panose="020F0502020204030204" pitchFamily="34" charset="0"/>
            </a:endParaRPr>
          </a:p>
        </p:txBody>
      </p:sp>
      <p:sp>
        <p:nvSpPr>
          <p:cNvPr id="42" name="object 42"/>
          <p:cNvSpPr txBox="1"/>
          <p:nvPr/>
        </p:nvSpPr>
        <p:spPr>
          <a:xfrm>
            <a:off x="7288081" y="982622"/>
            <a:ext cx="551855" cy="160469"/>
          </a:xfrm>
          <a:prstGeom prst="rect">
            <a:avLst/>
          </a:prstGeom>
        </p:spPr>
        <p:txBody>
          <a:bodyPr vert="horz" wrap="square" lIns="0" tIns="8930" rIns="0" bIns="0" rtlCol="0">
            <a:spAutoFit/>
          </a:bodyPr>
          <a:lstStyle/>
          <a:p>
            <a:pPr marL="8929">
              <a:spcBef>
                <a:spcPts val="70"/>
              </a:spcBef>
            </a:pPr>
            <a:r>
              <a:rPr sz="984" spc="-7" dirty="0">
                <a:latin typeface="Calibri" panose="020F0502020204030204" pitchFamily="34" charset="0"/>
                <a:cs typeface="Calibri" panose="020F0502020204030204" pitchFamily="34" charset="0"/>
              </a:rPr>
              <a:t>activation</a:t>
            </a:r>
            <a:endParaRPr sz="984" dirty="0">
              <a:latin typeface="Calibri" panose="020F0502020204030204" pitchFamily="34" charset="0"/>
              <a:cs typeface="Calibri" panose="020F0502020204030204" pitchFamily="34" charset="0"/>
            </a:endParaRPr>
          </a:p>
        </p:txBody>
      </p:sp>
      <p:sp>
        <p:nvSpPr>
          <p:cNvPr id="43" name="object 43"/>
          <p:cNvSpPr txBox="1"/>
          <p:nvPr/>
        </p:nvSpPr>
        <p:spPr>
          <a:xfrm>
            <a:off x="770654" y="2187774"/>
            <a:ext cx="527745" cy="405009"/>
          </a:xfrm>
          <a:prstGeom prst="rect">
            <a:avLst/>
          </a:prstGeom>
        </p:spPr>
        <p:txBody>
          <a:bodyPr vert="horz" wrap="square" lIns="0" tIns="20092" rIns="0" bIns="0" rtlCol="0">
            <a:spAutoFit/>
          </a:bodyPr>
          <a:lstStyle/>
          <a:p>
            <a:pPr marL="8929" marR="3572" indent="57594">
              <a:lnSpc>
                <a:spcPts val="1469"/>
              </a:lnSpc>
              <a:spcBef>
                <a:spcPts val="158"/>
              </a:spcBef>
            </a:pPr>
            <a:r>
              <a:rPr sz="1266" spc="-7" dirty="0">
                <a:solidFill>
                  <a:srgbClr val="00882B"/>
                </a:solidFill>
                <a:latin typeface="Calibri" panose="020F0502020204030204" pitchFamily="34" charset="0"/>
                <a:cs typeface="Calibri" panose="020F0502020204030204" pitchFamily="34" charset="0"/>
              </a:rPr>
              <a:t>input </a:t>
            </a:r>
            <a:r>
              <a:rPr sz="1266" dirty="0">
                <a:solidFill>
                  <a:srgbClr val="00882B"/>
                </a:solidFill>
                <a:latin typeface="Calibri" panose="020F0502020204030204" pitchFamily="34" charset="0"/>
                <a:cs typeface="Calibri" panose="020F0502020204030204" pitchFamily="34" charset="0"/>
              </a:rPr>
              <a:t>layer </a:t>
            </a:r>
            <a:r>
              <a:rPr sz="1266" spc="-35" dirty="0">
                <a:solidFill>
                  <a:srgbClr val="00882B"/>
                </a:solidFill>
                <a:latin typeface="Calibri" panose="020F0502020204030204" pitchFamily="34" charset="0"/>
                <a:cs typeface="Calibri" panose="020F0502020204030204" pitchFamily="34" charset="0"/>
              </a:rPr>
              <a:t>1</a:t>
            </a:r>
            <a:endParaRPr sz="1266" dirty="0">
              <a:latin typeface="Calibri" panose="020F0502020204030204" pitchFamily="34" charset="0"/>
              <a:cs typeface="Calibri" panose="020F0502020204030204" pitchFamily="34" charset="0"/>
            </a:endParaRPr>
          </a:p>
        </p:txBody>
      </p:sp>
      <p:grpSp>
        <p:nvGrpSpPr>
          <p:cNvPr id="44" name="object 44"/>
          <p:cNvGrpSpPr/>
          <p:nvPr/>
        </p:nvGrpSpPr>
        <p:grpSpPr>
          <a:xfrm>
            <a:off x="1540736" y="1871136"/>
            <a:ext cx="901452" cy="952351"/>
            <a:chOff x="2191269" y="2661170"/>
            <a:chExt cx="1282065" cy="1354455"/>
          </a:xfrm>
        </p:grpSpPr>
        <p:sp>
          <p:nvSpPr>
            <p:cNvPr id="45" name="object 45"/>
            <p:cNvSpPr/>
            <p:nvPr/>
          </p:nvSpPr>
          <p:spPr>
            <a:xfrm>
              <a:off x="2812383" y="2661170"/>
              <a:ext cx="660400" cy="660400"/>
            </a:xfrm>
            <a:custGeom>
              <a:avLst/>
              <a:gdLst/>
              <a:ahLst/>
              <a:cxnLst/>
              <a:rect l="l" t="t" r="r" b="b"/>
              <a:pathLst>
                <a:path w="660400" h="660400">
                  <a:moveTo>
                    <a:pt x="609506" y="32922"/>
                  </a:moveTo>
                  <a:lnTo>
                    <a:pt x="0" y="642442"/>
                  </a:lnTo>
                  <a:lnTo>
                    <a:pt x="17957" y="660400"/>
                  </a:lnTo>
                  <a:lnTo>
                    <a:pt x="627469" y="50888"/>
                  </a:lnTo>
                  <a:lnTo>
                    <a:pt x="624471" y="35915"/>
                  </a:lnTo>
                  <a:lnTo>
                    <a:pt x="609506" y="32922"/>
                  </a:lnTo>
                  <a:close/>
                </a:path>
                <a:path w="660400" h="660400">
                  <a:moveTo>
                    <a:pt x="651422" y="26936"/>
                  </a:moveTo>
                  <a:lnTo>
                    <a:pt x="615492" y="26936"/>
                  </a:lnTo>
                  <a:lnTo>
                    <a:pt x="633463" y="44894"/>
                  </a:lnTo>
                  <a:lnTo>
                    <a:pt x="627469" y="50888"/>
                  </a:lnTo>
                  <a:lnTo>
                    <a:pt x="633463" y="80822"/>
                  </a:lnTo>
                  <a:lnTo>
                    <a:pt x="651422" y="26936"/>
                  </a:lnTo>
                  <a:close/>
                </a:path>
                <a:path w="660400" h="660400">
                  <a:moveTo>
                    <a:pt x="615492" y="26936"/>
                  </a:moveTo>
                  <a:lnTo>
                    <a:pt x="609506" y="32922"/>
                  </a:lnTo>
                  <a:lnTo>
                    <a:pt x="624471" y="35915"/>
                  </a:lnTo>
                  <a:lnTo>
                    <a:pt x="627469" y="50888"/>
                  </a:lnTo>
                  <a:lnTo>
                    <a:pt x="633463" y="44894"/>
                  </a:lnTo>
                  <a:lnTo>
                    <a:pt x="615492" y="26936"/>
                  </a:lnTo>
                  <a:close/>
                </a:path>
                <a:path w="660400" h="660400">
                  <a:moveTo>
                    <a:pt x="660399" y="0"/>
                  </a:moveTo>
                  <a:lnTo>
                    <a:pt x="579577" y="26936"/>
                  </a:lnTo>
                  <a:lnTo>
                    <a:pt x="609506" y="32922"/>
                  </a:lnTo>
                  <a:lnTo>
                    <a:pt x="615492" y="26936"/>
                  </a:lnTo>
                  <a:lnTo>
                    <a:pt x="651422" y="26936"/>
                  </a:lnTo>
                  <a:lnTo>
                    <a:pt x="660399" y="0"/>
                  </a:lnTo>
                  <a:close/>
                </a:path>
              </a:pathLst>
            </a:custGeom>
            <a:solidFill>
              <a:srgbClr val="000000"/>
            </a:solidFill>
          </p:spPr>
          <p:txBody>
            <a:bodyPr wrap="square" lIns="0" tIns="0" rIns="0" bIns="0" rtlCol="0"/>
            <a:lstStyle/>
            <a:p>
              <a:endParaRPr sz="1266"/>
            </a:p>
          </p:txBody>
        </p:sp>
        <p:sp>
          <p:nvSpPr>
            <p:cNvPr id="46" name="object 46"/>
            <p:cNvSpPr/>
            <p:nvPr/>
          </p:nvSpPr>
          <p:spPr>
            <a:xfrm>
              <a:off x="2203963" y="3202975"/>
              <a:ext cx="800100" cy="800100"/>
            </a:xfrm>
            <a:custGeom>
              <a:avLst/>
              <a:gdLst/>
              <a:ahLst/>
              <a:cxnLst/>
              <a:rect l="l" t="t" r="r" b="b"/>
              <a:pathLst>
                <a:path w="800100" h="800100">
                  <a:moveTo>
                    <a:pt x="800100" y="0"/>
                  </a:moveTo>
                  <a:lnTo>
                    <a:pt x="0" y="0"/>
                  </a:lnTo>
                  <a:lnTo>
                    <a:pt x="0" y="800100"/>
                  </a:lnTo>
                  <a:lnTo>
                    <a:pt x="800100" y="800100"/>
                  </a:lnTo>
                  <a:lnTo>
                    <a:pt x="800100" y="0"/>
                  </a:lnTo>
                  <a:close/>
                </a:path>
              </a:pathLst>
            </a:custGeom>
            <a:solidFill>
              <a:srgbClr val="FFFFFF"/>
            </a:solidFill>
          </p:spPr>
          <p:txBody>
            <a:bodyPr wrap="square" lIns="0" tIns="0" rIns="0" bIns="0" rtlCol="0"/>
            <a:lstStyle/>
            <a:p>
              <a:endParaRPr sz="1266"/>
            </a:p>
          </p:txBody>
        </p:sp>
        <p:sp>
          <p:nvSpPr>
            <p:cNvPr id="47" name="object 47"/>
            <p:cNvSpPr/>
            <p:nvPr/>
          </p:nvSpPr>
          <p:spPr>
            <a:xfrm>
              <a:off x="2203963" y="3202975"/>
              <a:ext cx="800100" cy="800100"/>
            </a:xfrm>
            <a:custGeom>
              <a:avLst/>
              <a:gdLst/>
              <a:ahLst/>
              <a:cxnLst/>
              <a:rect l="l" t="t" r="r" b="b"/>
              <a:pathLst>
                <a:path w="800100" h="800100">
                  <a:moveTo>
                    <a:pt x="0" y="0"/>
                  </a:moveTo>
                  <a:lnTo>
                    <a:pt x="799692" y="0"/>
                  </a:lnTo>
                  <a:lnTo>
                    <a:pt x="799692" y="799692"/>
                  </a:lnTo>
                  <a:lnTo>
                    <a:pt x="0" y="799692"/>
                  </a:lnTo>
                  <a:lnTo>
                    <a:pt x="0" y="0"/>
                  </a:lnTo>
                  <a:close/>
                </a:path>
              </a:pathLst>
            </a:custGeom>
            <a:ln w="25387">
              <a:solidFill>
                <a:srgbClr val="000000"/>
              </a:solidFill>
            </a:ln>
          </p:spPr>
          <p:txBody>
            <a:bodyPr wrap="square" lIns="0" tIns="0" rIns="0" bIns="0" rtlCol="0"/>
            <a:lstStyle/>
            <a:p>
              <a:endParaRPr sz="1266"/>
            </a:p>
          </p:txBody>
        </p:sp>
        <p:pic>
          <p:nvPicPr>
            <p:cNvPr id="48" name="object 48"/>
            <p:cNvPicPr/>
            <p:nvPr/>
          </p:nvPicPr>
          <p:blipFill>
            <a:blip r:embed="rId13" cstate="print"/>
            <a:stretch>
              <a:fillRect/>
            </a:stretch>
          </p:blipFill>
          <p:spPr>
            <a:xfrm>
              <a:off x="2453576" y="3399828"/>
              <a:ext cx="342900" cy="406397"/>
            </a:xfrm>
            <a:prstGeom prst="rect">
              <a:avLst/>
            </a:prstGeom>
          </p:spPr>
        </p:pic>
      </p:grpSp>
      <p:pic>
        <p:nvPicPr>
          <p:cNvPr id="49" name="object 49"/>
          <p:cNvPicPr/>
          <p:nvPr/>
        </p:nvPicPr>
        <p:blipFill>
          <a:blip r:embed="rId14" cstate="print"/>
          <a:stretch>
            <a:fillRect/>
          </a:stretch>
        </p:blipFill>
        <p:spPr>
          <a:xfrm>
            <a:off x="6679926" y="953663"/>
            <a:ext cx="1968012" cy="1274829"/>
          </a:xfrm>
          <a:prstGeom prst="rect">
            <a:avLst/>
          </a:prstGeom>
        </p:spPr>
      </p:pic>
      <p:pic>
        <p:nvPicPr>
          <p:cNvPr id="50" name="object 50"/>
          <p:cNvPicPr/>
          <p:nvPr/>
        </p:nvPicPr>
        <p:blipFill>
          <a:blip r:embed="rId15" cstate="print"/>
          <a:stretch>
            <a:fillRect/>
          </a:stretch>
        </p:blipFill>
        <p:spPr>
          <a:xfrm>
            <a:off x="794119" y="3375721"/>
            <a:ext cx="7555763" cy="2072879"/>
          </a:xfrm>
          <a:prstGeom prst="rect">
            <a:avLst/>
          </a:prstGeom>
        </p:spPr>
      </p:pic>
      <p:pic>
        <p:nvPicPr>
          <p:cNvPr id="51" name="object 44">
            <a:extLst>
              <a:ext uri="{FF2B5EF4-FFF2-40B4-BE49-F238E27FC236}">
                <a16:creationId xmlns:a16="http://schemas.microsoft.com/office/drawing/2014/main" id="{28DAB39C-13E0-212A-4DBD-41E69402AC24}"/>
              </a:ext>
            </a:extLst>
          </p:cNvPr>
          <p:cNvPicPr/>
          <p:nvPr/>
        </p:nvPicPr>
        <p:blipFill rotWithShape="1">
          <a:blip r:embed="rId16" cstate="print"/>
          <a:srcRect t="78651"/>
          <a:stretch/>
        </p:blipFill>
        <p:spPr>
          <a:xfrm>
            <a:off x="794119" y="5448250"/>
            <a:ext cx="7555763" cy="5625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checkerboard(across)">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4183" y="2108879"/>
            <a:ext cx="7555761" cy="560164"/>
          </a:xfrm>
          <a:prstGeom prst="rect">
            <a:avLst/>
          </a:prstGeom>
        </p:spPr>
      </p:pic>
      <p:sp>
        <p:nvSpPr>
          <p:cNvPr id="3" name="object 3"/>
          <p:cNvSpPr txBox="1">
            <a:spLocks noGrp="1"/>
          </p:cNvSpPr>
          <p:nvPr>
            <p:ph type="title"/>
          </p:nvPr>
        </p:nvSpPr>
        <p:spPr>
          <a:xfrm>
            <a:off x="660797" y="1416675"/>
            <a:ext cx="7826425" cy="398483"/>
          </a:xfrm>
          <a:prstGeom prst="rect">
            <a:avLst/>
          </a:prstGeom>
        </p:spPr>
        <p:txBody>
          <a:bodyPr vert="horz" wrap="square" lIns="0" tIns="8930" rIns="0" bIns="0" rtlCol="0" anchor="ctr">
            <a:spAutoFit/>
          </a:bodyPr>
          <a:lstStyle/>
          <a:p>
            <a:pPr marL="8929">
              <a:lnSpc>
                <a:spcPct val="100000"/>
              </a:lnSpc>
              <a:spcBef>
                <a:spcPts val="70"/>
              </a:spcBef>
              <a:tabLst>
                <a:tab pos="919725" algn="l"/>
                <a:tab pos="2134566" algn="l"/>
                <a:tab pos="2760068" algn="l"/>
                <a:tab pos="3224396" algn="l"/>
                <a:tab pos="4260649" algn="l"/>
                <a:tab pos="4796858" algn="l"/>
                <a:tab pos="5225467" algn="l"/>
                <a:tab pos="5850970" algn="l"/>
                <a:tab pos="6565766" algn="l"/>
              </a:tabLst>
            </a:pPr>
            <a:r>
              <a:rPr sz="2531" spc="-7" dirty="0">
                <a:latin typeface="Calibri" panose="020F0502020204030204" pitchFamily="34" charset="0"/>
                <a:cs typeface="Calibri" panose="020F0502020204030204" pitchFamily="34" charset="0"/>
              </a:rPr>
              <a:t>Entire</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network</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can</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be</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written</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out</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as</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one</a:t>
            </a:r>
            <a:r>
              <a:rPr sz="2531"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long</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equation</a:t>
            </a:r>
            <a:endParaRPr sz="2531" dirty="0">
              <a:latin typeface="Calibri" panose="020F0502020204030204" pitchFamily="34" charset="0"/>
              <a:cs typeface="Calibri" panose="020F0502020204030204" pitchFamily="34" charset="0"/>
            </a:endParaRPr>
          </a:p>
        </p:txBody>
      </p:sp>
      <p:sp>
        <p:nvSpPr>
          <p:cNvPr id="4" name="object 4"/>
          <p:cNvSpPr txBox="1"/>
          <p:nvPr/>
        </p:nvSpPr>
        <p:spPr>
          <a:xfrm>
            <a:off x="2157234" y="4397336"/>
            <a:ext cx="5003303" cy="1020133"/>
          </a:xfrm>
          <a:prstGeom prst="rect">
            <a:avLst/>
          </a:prstGeom>
        </p:spPr>
        <p:txBody>
          <a:bodyPr vert="horz" wrap="square" lIns="0" tIns="124569" rIns="0" bIns="0" rtlCol="0">
            <a:spAutoFit/>
          </a:bodyPr>
          <a:lstStyle/>
          <a:p>
            <a:pPr algn="ctr">
              <a:spcBef>
                <a:spcPts val="981"/>
              </a:spcBef>
              <a:tabLst>
                <a:tab pos="553621" algn="l"/>
                <a:tab pos="1375569" algn="l"/>
                <a:tab pos="1733191" algn="l"/>
                <a:tab pos="2447540" algn="l"/>
                <a:tab pos="2983749" algn="l"/>
              </a:tabLst>
            </a:pPr>
            <a:r>
              <a:rPr sz="2531" spc="-18" dirty="0">
                <a:latin typeface="Calibri" panose="020F0502020204030204" pitchFamily="34" charset="0"/>
                <a:cs typeface="Calibri" panose="020F0502020204030204" pitchFamily="34" charset="0"/>
              </a:rPr>
              <a:t>We</a:t>
            </a:r>
            <a:r>
              <a:rPr sz="2531"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need</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to</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train</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the</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network:</a:t>
            </a:r>
            <a:endParaRPr sz="2531" dirty="0">
              <a:latin typeface="Calibri" panose="020F0502020204030204" pitchFamily="34" charset="0"/>
              <a:cs typeface="Calibri" panose="020F0502020204030204" pitchFamily="34" charset="0"/>
            </a:endParaRPr>
          </a:p>
          <a:p>
            <a:pPr algn="ctr">
              <a:spcBef>
                <a:spcPts val="911"/>
              </a:spcBef>
            </a:pPr>
            <a:r>
              <a:rPr sz="2531" dirty="0">
                <a:solidFill>
                  <a:srgbClr val="0365C0"/>
                </a:solidFill>
                <a:latin typeface="Calibri" panose="020F0502020204030204" pitchFamily="34" charset="0"/>
                <a:cs typeface="Calibri" panose="020F0502020204030204" pitchFamily="34" charset="0"/>
              </a:rPr>
              <a:t>What</a:t>
            </a:r>
            <a:r>
              <a:rPr sz="2531" spc="-4" dirty="0">
                <a:solidFill>
                  <a:srgbClr val="0365C0"/>
                </a:solidFill>
                <a:latin typeface="Calibri" panose="020F0502020204030204" pitchFamily="34" charset="0"/>
                <a:cs typeface="Calibri" panose="020F0502020204030204" pitchFamily="34" charset="0"/>
              </a:rPr>
              <a:t> </a:t>
            </a:r>
            <a:r>
              <a:rPr sz="2531" dirty="0">
                <a:solidFill>
                  <a:srgbClr val="0365C0"/>
                </a:solidFill>
                <a:latin typeface="Calibri" panose="020F0502020204030204" pitchFamily="34" charset="0"/>
                <a:cs typeface="Calibri" panose="020F0502020204030204" pitchFamily="34" charset="0"/>
              </a:rPr>
              <a:t>is</a:t>
            </a:r>
            <a:r>
              <a:rPr sz="2531" spc="-4" dirty="0">
                <a:solidFill>
                  <a:srgbClr val="0365C0"/>
                </a:solidFill>
                <a:latin typeface="Calibri" panose="020F0502020204030204" pitchFamily="34" charset="0"/>
                <a:cs typeface="Calibri" panose="020F0502020204030204" pitchFamily="34" charset="0"/>
              </a:rPr>
              <a:t> </a:t>
            </a:r>
            <a:r>
              <a:rPr sz="2531" dirty="0">
                <a:solidFill>
                  <a:srgbClr val="0365C0"/>
                </a:solidFill>
                <a:latin typeface="Calibri" panose="020F0502020204030204" pitchFamily="34" charset="0"/>
                <a:cs typeface="Calibri" panose="020F0502020204030204" pitchFamily="34" charset="0"/>
              </a:rPr>
              <a:t>known?</a:t>
            </a:r>
            <a:r>
              <a:rPr sz="2531" spc="-4" dirty="0">
                <a:solidFill>
                  <a:srgbClr val="0365C0"/>
                </a:solidFill>
                <a:latin typeface="Calibri" panose="020F0502020204030204" pitchFamily="34" charset="0"/>
                <a:cs typeface="Calibri" panose="020F0502020204030204" pitchFamily="34" charset="0"/>
              </a:rPr>
              <a:t> </a:t>
            </a:r>
            <a:r>
              <a:rPr sz="2531" dirty="0">
                <a:solidFill>
                  <a:srgbClr val="0365C0"/>
                </a:solidFill>
                <a:latin typeface="Calibri" panose="020F0502020204030204" pitchFamily="34" charset="0"/>
                <a:cs typeface="Calibri" panose="020F0502020204030204" pitchFamily="34" charset="0"/>
              </a:rPr>
              <a:t>What is</a:t>
            </a:r>
            <a:r>
              <a:rPr sz="2531" spc="-4" dirty="0">
                <a:solidFill>
                  <a:srgbClr val="0365C0"/>
                </a:solidFill>
                <a:latin typeface="Calibri" panose="020F0502020204030204" pitchFamily="34" charset="0"/>
                <a:cs typeface="Calibri" panose="020F0502020204030204" pitchFamily="34" charset="0"/>
              </a:rPr>
              <a:t> </a:t>
            </a:r>
            <a:r>
              <a:rPr sz="2531" spc="-7" dirty="0">
                <a:solidFill>
                  <a:srgbClr val="0365C0"/>
                </a:solidFill>
                <a:latin typeface="Calibri" panose="020F0502020204030204" pitchFamily="34" charset="0"/>
                <a:cs typeface="Calibri" panose="020F0502020204030204" pitchFamily="34" charset="0"/>
              </a:rPr>
              <a:t>unknown?</a:t>
            </a:r>
            <a:endParaRPr sz="2531" dirty="0">
              <a:latin typeface="Calibri" panose="020F0502020204030204" pitchFamily="34" charset="0"/>
              <a:cs typeface="Calibri" panose="020F0502020204030204"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4184" y="2108879"/>
            <a:ext cx="7555855" cy="1793974"/>
            <a:chOff x="1129505" y="2999295"/>
            <a:chExt cx="10746105" cy="2551430"/>
          </a:xfrm>
        </p:grpSpPr>
        <p:pic>
          <p:nvPicPr>
            <p:cNvPr id="3" name="object 3"/>
            <p:cNvPicPr/>
            <p:nvPr/>
          </p:nvPicPr>
          <p:blipFill>
            <a:blip r:embed="rId2" cstate="print"/>
            <a:stretch>
              <a:fillRect/>
            </a:stretch>
          </p:blipFill>
          <p:spPr>
            <a:xfrm>
              <a:off x="1129505" y="2999295"/>
              <a:ext cx="10745971" cy="796677"/>
            </a:xfrm>
            <a:prstGeom prst="rect">
              <a:avLst/>
            </a:prstGeom>
          </p:spPr>
        </p:pic>
        <p:pic>
          <p:nvPicPr>
            <p:cNvPr id="4" name="object 4"/>
            <p:cNvPicPr/>
            <p:nvPr/>
          </p:nvPicPr>
          <p:blipFill>
            <a:blip r:embed="rId3" cstate="print"/>
            <a:stretch>
              <a:fillRect/>
            </a:stretch>
          </p:blipFill>
          <p:spPr>
            <a:xfrm>
              <a:off x="5399914" y="3821366"/>
              <a:ext cx="4123696" cy="1729117"/>
            </a:xfrm>
            <a:prstGeom prst="rect">
              <a:avLst/>
            </a:prstGeom>
          </p:spPr>
        </p:pic>
        <p:pic>
          <p:nvPicPr>
            <p:cNvPr id="5" name="object 5"/>
            <p:cNvPicPr/>
            <p:nvPr/>
          </p:nvPicPr>
          <p:blipFill>
            <a:blip r:embed="rId4" cstate="print"/>
            <a:stretch>
              <a:fillRect/>
            </a:stretch>
          </p:blipFill>
          <p:spPr>
            <a:xfrm>
              <a:off x="1389697" y="3996757"/>
              <a:ext cx="2759031" cy="1522040"/>
            </a:xfrm>
            <a:prstGeom prst="rect">
              <a:avLst/>
            </a:prstGeom>
          </p:spPr>
        </p:pic>
      </p:grpSp>
      <p:sp>
        <p:nvSpPr>
          <p:cNvPr id="6" name="object 6"/>
          <p:cNvSpPr txBox="1">
            <a:spLocks noGrp="1"/>
          </p:cNvSpPr>
          <p:nvPr>
            <p:ph type="title"/>
          </p:nvPr>
        </p:nvSpPr>
        <p:spPr>
          <a:xfrm>
            <a:off x="839390" y="1416675"/>
            <a:ext cx="7468791" cy="398483"/>
          </a:xfrm>
          <a:prstGeom prst="rect">
            <a:avLst/>
          </a:prstGeom>
        </p:spPr>
        <p:txBody>
          <a:bodyPr vert="horz" wrap="square" lIns="0" tIns="8930" rIns="0" bIns="0" rtlCol="0" anchor="ctr">
            <a:spAutoFit/>
          </a:bodyPr>
          <a:lstStyle/>
          <a:p>
            <a:pPr marL="8929">
              <a:lnSpc>
                <a:spcPct val="100000"/>
              </a:lnSpc>
              <a:spcBef>
                <a:spcPts val="70"/>
              </a:spcBef>
              <a:tabLst>
                <a:tab pos="919725" algn="l"/>
                <a:tab pos="2134566" algn="l"/>
                <a:tab pos="2760068" algn="l"/>
                <a:tab pos="3224396" algn="l"/>
                <a:tab pos="4260649" algn="l"/>
                <a:tab pos="4796858" algn="l"/>
                <a:tab pos="5225467" algn="l"/>
                <a:tab pos="5493795" algn="l"/>
                <a:tab pos="6208144" algn="l"/>
              </a:tabLst>
            </a:pPr>
            <a:r>
              <a:rPr sz="2531" spc="-7" dirty="0">
                <a:latin typeface="Calibri" panose="020F0502020204030204" pitchFamily="34" charset="0"/>
                <a:cs typeface="Calibri" panose="020F0502020204030204" pitchFamily="34" charset="0"/>
              </a:rPr>
              <a:t>Entire</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network</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can</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be</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written</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out</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as</a:t>
            </a:r>
            <a:r>
              <a:rPr sz="2531" dirty="0">
                <a:latin typeface="Calibri" panose="020F0502020204030204" pitchFamily="34" charset="0"/>
                <a:cs typeface="Calibri" panose="020F0502020204030204" pitchFamily="34" charset="0"/>
              </a:rPr>
              <a:t>	</a:t>
            </a:r>
            <a:r>
              <a:rPr sz="2531" spc="-35" dirty="0">
                <a:latin typeface="Calibri" panose="020F0502020204030204" pitchFamily="34" charset="0"/>
                <a:cs typeface="Calibri" panose="020F0502020204030204" pitchFamily="34" charset="0"/>
              </a:rPr>
              <a:t>a</a:t>
            </a:r>
            <a:r>
              <a:rPr sz="2531"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long</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equation</a:t>
            </a:r>
            <a:endParaRPr sz="2531" dirty="0">
              <a:latin typeface="Calibri" panose="020F0502020204030204" pitchFamily="34" charset="0"/>
              <a:cs typeface="Calibri" panose="020F0502020204030204" pitchFamily="34" charset="0"/>
            </a:endParaRPr>
          </a:p>
        </p:txBody>
      </p:sp>
      <p:sp>
        <p:nvSpPr>
          <p:cNvPr id="7" name="object 7"/>
          <p:cNvSpPr txBox="1"/>
          <p:nvPr/>
        </p:nvSpPr>
        <p:spPr>
          <a:xfrm>
            <a:off x="2157413" y="4397336"/>
            <a:ext cx="5003303" cy="1020133"/>
          </a:xfrm>
          <a:prstGeom prst="rect">
            <a:avLst/>
          </a:prstGeom>
        </p:spPr>
        <p:txBody>
          <a:bodyPr vert="horz" wrap="square" lIns="0" tIns="124569" rIns="0" bIns="0" rtlCol="0">
            <a:spAutoFit/>
          </a:bodyPr>
          <a:lstStyle/>
          <a:p>
            <a:pPr algn="ctr">
              <a:spcBef>
                <a:spcPts val="981"/>
              </a:spcBef>
              <a:tabLst>
                <a:tab pos="553621" algn="l"/>
                <a:tab pos="1375569" algn="l"/>
                <a:tab pos="1733191" algn="l"/>
                <a:tab pos="2447540" algn="l"/>
                <a:tab pos="2983749" algn="l"/>
              </a:tabLst>
            </a:pPr>
            <a:r>
              <a:rPr sz="2531" spc="-18" dirty="0">
                <a:latin typeface="Calibri" panose="020F0502020204030204" pitchFamily="34" charset="0"/>
                <a:cs typeface="Calibri" panose="020F0502020204030204" pitchFamily="34" charset="0"/>
              </a:rPr>
              <a:t>We</a:t>
            </a:r>
            <a:r>
              <a:rPr sz="2531"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need</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to</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train</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the</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network:</a:t>
            </a:r>
            <a:endParaRPr sz="2531" dirty="0">
              <a:latin typeface="Calibri" panose="020F0502020204030204" pitchFamily="34" charset="0"/>
              <a:cs typeface="Calibri" panose="020F0502020204030204" pitchFamily="34" charset="0"/>
            </a:endParaRPr>
          </a:p>
          <a:p>
            <a:pPr algn="ctr">
              <a:spcBef>
                <a:spcPts val="911"/>
              </a:spcBef>
            </a:pPr>
            <a:r>
              <a:rPr sz="2531" dirty="0">
                <a:solidFill>
                  <a:srgbClr val="0365C0"/>
                </a:solidFill>
                <a:latin typeface="Calibri" panose="020F0502020204030204" pitchFamily="34" charset="0"/>
                <a:cs typeface="Calibri" panose="020F0502020204030204" pitchFamily="34" charset="0"/>
              </a:rPr>
              <a:t>What</a:t>
            </a:r>
            <a:r>
              <a:rPr sz="2531" spc="-4" dirty="0">
                <a:solidFill>
                  <a:srgbClr val="0365C0"/>
                </a:solidFill>
                <a:latin typeface="Calibri" panose="020F0502020204030204" pitchFamily="34" charset="0"/>
                <a:cs typeface="Calibri" panose="020F0502020204030204" pitchFamily="34" charset="0"/>
              </a:rPr>
              <a:t> </a:t>
            </a:r>
            <a:r>
              <a:rPr sz="2531" dirty="0">
                <a:solidFill>
                  <a:srgbClr val="0365C0"/>
                </a:solidFill>
                <a:latin typeface="Calibri" panose="020F0502020204030204" pitchFamily="34" charset="0"/>
                <a:cs typeface="Calibri" panose="020F0502020204030204" pitchFamily="34" charset="0"/>
              </a:rPr>
              <a:t>is</a:t>
            </a:r>
            <a:r>
              <a:rPr sz="2531" spc="-4" dirty="0">
                <a:solidFill>
                  <a:srgbClr val="0365C0"/>
                </a:solidFill>
                <a:latin typeface="Calibri" panose="020F0502020204030204" pitchFamily="34" charset="0"/>
                <a:cs typeface="Calibri" panose="020F0502020204030204" pitchFamily="34" charset="0"/>
              </a:rPr>
              <a:t> </a:t>
            </a:r>
            <a:r>
              <a:rPr sz="2531" dirty="0">
                <a:solidFill>
                  <a:srgbClr val="0365C0"/>
                </a:solidFill>
                <a:latin typeface="Calibri" panose="020F0502020204030204" pitchFamily="34" charset="0"/>
                <a:cs typeface="Calibri" panose="020F0502020204030204" pitchFamily="34" charset="0"/>
              </a:rPr>
              <a:t>known?</a:t>
            </a:r>
            <a:r>
              <a:rPr sz="2531" spc="-4" dirty="0">
                <a:solidFill>
                  <a:srgbClr val="0365C0"/>
                </a:solidFill>
                <a:latin typeface="Calibri" panose="020F0502020204030204" pitchFamily="34" charset="0"/>
                <a:cs typeface="Calibri" panose="020F0502020204030204" pitchFamily="34" charset="0"/>
              </a:rPr>
              <a:t> </a:t>
            </a:r>
            <a:r>
              <a:rPr sz="2531" dirty="0">
                <a:solidFill>
                  <a:srgbClr val="0365C0"/>
                </a:solidFill>
                <a:latin typeface="Calibri" panose="020F0502020204030204" pitchFamily="34" charset="0"/>
                <a:cs typeface="Calibri" panose="020F0502020204030204" pitchFamily="34" charset="0"/>
              </a:rPr>
              <a:t>What is</a:t>
            </a:r>
            <a:r>
              <a:rPr sz="2531" spc="-4" dirty="0">
                <a:solidFill>
                  <a:srgbClr val="0365C0"/>
                </a:solidFill>
                <a:latin typeface="Calibri" panose="020F0502020204030204" pitchFamily="34" charset="0"/>
                <a:cs typeface="Calibri" panose="020F0502020204030204" pitchFamily="34" charset="0"/>
              </a:rPr>
              <a:t> </a:t>
            </a:r>
            <a:r>
              <a:rPr sz="2531" spc="-7" dirty="0">
                <a:solidFill>
                  <a:srgbClr val="0365C0"/>
                </a:solidFill>
                <a:latin typeface="Calibri" panose="020F0502020204030204" pitchFamily="34" charset="0"/>
                <a:cs typeface="Calibri" panose="020F0502020204030204" pitchFamily="34" charset="0"/>
              </a:rPr>
              <a:t>unknown?</a:t>
            </a:r>
            <a:endParaRPr sz="2531" dirty="0">
              <a:latin typeface="Calibri" panose="020F0502020204030204" pitchFamily="34" charset="0"/>
              <a:cs typeface="Calibri" panose="020F0502020204030204" pitchFamily="34" charset="0"/>
            </a:endParaRPr>
          </a:p>
        </p:txBody>
      </p:sp>
      <p:sp>
        <p:nvSpPr>
          <p:cNvPr id="8" name="object 8"/>
          <p:cNvSpPr txBox="1"/>
          <p:nvPr/>
        </p:nvSpPr>
        <p:spPr>
          <a:xfrm>
            <a:off x="3009245" y="3685818"/>
            <a:ext cx="696069" cy="268640"/>
          </a:xfrm>
          <a:prstGeom prst="rect">
            <a:avLst/>
          </a:prstGeom>
        </p:spPr>
        <p:txBody>
          <a:bodyPr vert="horz" wrap="square" lIns="0" tIns="8930" rIns="0" bIns="0" rtlCol="0">
            <a:spAutoFit/>
          </a:bodyPr>
          <a:lstStyle/>
          <a:p>
            <a:pPr marL="8929">
              <a:spcBef>
                <a:spcPts val="70"/>
              </a:spcBef>
            </a:pPr>
            <a:r>
              <a:rPr sz="1687" spc="-7" dirty="0">
                <a:solidFill>
                  <a:srgbClr val="0365C0"/>
                </a:solidFill>
                <a:latin typeface="Calibri" panose="020F0502020204030204" pitchFamily="34" charset="0"/>
                <a:cs typeface="Calibri" panose="020F0502020204030204" pitchFamily="34" charset="0"/>
              </a:rPr>
              <a:t>known</a:t>
            </a:r>
            <a:endParaRPr sz="1687" dirty="0">
              <a:latin typeface="Calibri" panose="020F0502020204030204" pitchFamily="34" charset="0"/>
              <a:cs typeface="Calibri" panose="020F0502020204030204"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4183" y="2108879"/>
            <a:ext cx="7555761" cy="560164"/>
          </a:xfrm>
          <a:prstGeom prst="rect">
            <a:avLst/>
          </a:prstGeom>
        </p:spPr>
      </p:pic>
      <p:sp>
        <p:nvSpPr>
          <p:cNvPr id="3" name="object 3"/>
          <p:cNvSpPr txBox="1">
            <a:spLocks noGrp="1"/>
          </p:cNvSpPr>
          <p:nvPr>
            <p:ph type="title"/>
          </p:nvPr>
        </p:nvSpPr>
        <p:spPr>
          <a:xfrm>
            <a:off x="839390" y="1416675"/>
            <a:ext cx="7468791" cy="398483"/>
          </a:xfrm>
          <a:prstGeom prst="rect">
            <a:avLst/>
          </a:prstGeom>
        </p:spPr>
        <p:txBody>
          <a:bodyPr vert="horz" wrap="square" lIns="0" tIns="8930" rIns="0" bIns="0" rtlCol="0" anchor="ctr">
            <a:spAutoFit/>
          </a:bodyPr>
          <a:lstStyle/>
          <a:p>
            <a:pPr marL="8929">
              <a:lnSpc>
                <a:spcPct val="100000"/>
              </a:lnSpc>
              <a:spcBef>
                <a:spcPts val="70"/>
              </a:spcBef>
              <a:tabLst>
                <a:tab pos="919725" algn="l"/>
                <a:tab pos="2134566" algn="l"/>
                <a:tab pos="2760068" algn="l"/>
                <a:tab pos="3224396" algn="l"/>
                <a:tab pos="4260649" algn="l"/>
                <a:tab pos="4796858" algn="l"/>
                <a:tab pos="5225467" algn="l"/>
                <a:tab pos="5493795" algn="l"/>
                <a:tab pos="6208144" algn="l"/>
              </a:tabLst>
            </a:pPr>
            <a:r>
              <a:rPr sz="2531" spc="-7" dirty="0">
                <a:latin typeface="Calibri" panose="020F0502020204030204" pitchFamily="34" charset="0"/>
                <a:cs typeface="Calibri" panose="020F0502020204030204" pitchFamily="34" charset="0"/>
              </a:rPr>
              <a:t>Entire</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network</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can</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be</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written</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out</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as</a:t>
            </a:r>
            <a:r>
              <a:rPr sz="2531" dirty="0">
                <a:latin typeface="Calibri" panose="020F0502020204030204" pitchFamily="34" charset="0"/>
                <a:cs typeface="Calibri" panose="020F0502020204030204" pitchFamily="34" charset="0"/>
              </a:rPr>
              <a:t>	</a:t>
            </a:r>
            <a:r>
              <a:rPr sz="2531" spc="-35" dirty="0">
                <a:latin typeface="Calibri" panose="020F0502020204030204" pitchFamily="34" charset="0"/>
                <a:cs typeface="Calibri" panose="020F0502020204030204" pitchFamily="34" charset="0"/>
              </a:rPr>
              <a:t>a</a:t>
            </a:r>
            <a:r>
              <a:rPr sz="2531"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long</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equation</a:t>
            </a:r>
            <a:endParaRPr sz="2531" dirty="0">
              <a:latin typeface="Calibri" panose="020F0502020204030204" pitchFamily="34" charset="0"/>
              <a:cs typeface="Calibri" panose="020F0502020204030204" pitchFamily="34" charset="0"/>
            </a:endParaRPr>
          </a:p>
        </p:txBody>
      </p:sp>
      <p:sp>
        <p:nvSpPr>
          <p:cNvPr id="4" name="object 4"/>
          <p:cNvSpPr txBox="1"/>
          <p:nvPr/>
        </p:nvSpPr>
        <p:spPr>
          <a:xfrm>
            <a:off x="4494456" y="3857268"/>
            <a:ext cx="956816" cy="268640"/>
          </a:xfrm>
          <a:prstGeom prst="rect">
            <a:avLst/>
          </a:prstGeom>
        </p:spPr>
        <p:txBody>
          <a:bodyPr vert="horz" wrap="square" lIns="0" tIns="8930" rIns="0" bIns="0" rtlCol="0">
            <a:spAutoFit/>
          </a:bodyPr>
          <a:lstStyle/>
          <a:p>
            <a:pPr marL="8929">
              <a:spcBef>
                <a:spcPts val="70"/>
              </a:spcBef>
            </a:pPr>
            <a:r>
              <a:rPr sz="1687" spc="-7" dirty="0">
                <a:solidFill>
                  <a:srgbClr val="00882B"/>
                </a:solidFill>
                <a:latin typeface="Calibri" panose="020F0502020204030204" pitchFamily="34" charset="0"/>
                <a:cs typeface="Calibri" panose="020F0502020204030204" pitchFamily="34" charset="0"/>
              </a:rPr>
              <a:t>unknown</a:t>
            </a:r>
            <a:endParaRPr sz="1687" dirty="0">
              <a:latin typeface="Calibri" panose="020F0502020204030204" pitchFamily="34" charset="0"/>
              <a:cs typeface="Calibri" panose="020F0502020204030204" pitchFamily="34" charset="0"/>
            </a:endParaRPr>
          </a:p>
        </p:txBody>
      </p:sp>
      <p:grpSp>
        <p:nvGrpSpPr>
          <p:cNvPr id="5" name="object 5"/>
          <p:cNvGrpSpPr/>
          <p:nvPr/>
        </p:nvGrpSpPr>
        <p:grpSpPr>
          <a:xfrm>
            <a:off x="2053327" y="2647877"/>
            <a:ext cx="5614095" cy="1432322"/>
            <a:chOff x="2920288" y="3765870"/>
            <a:chExt cx="7984490" cy="2037080"/>
          </a:xfrm>
        </p:grpSpPr>
        <p:pic>
          <p:nvPicPr>
            <p:cNvPr id="6" name="object 6"/>
            <p:cNvPicPr/>
            <p:nvPr/>
          </p:nvPicPr>
          <p:blipFill>
            <a:blip r:embed="rId3" cstate="print"/>
            <a:stretch>
              <a:fillRect/>
            </a:stretch>
          </p:blipFill>
          <p:spPr>
            <a:xfrm>
              <a:off x="7861087" y="3821379"/>
              <a:ext cx="3043646" cy="1978831"/>
            </a:xfrm>
            <a:prstGeom prst="rect">
              <a:avLst/>
            </a:prstGeom>
          </p:spPr>
        </p:pic>
        <p:pic>
          <p:nvPicPr>
            <p:cNvPr id="7" name="object 7"/>
            <p:cNvPicPr/>
            <p:nvPr/>
          </p:nvPicPr>
          <p:blipFill>
            <a:blip r:embed="rId4" cstate="print"/>
            <a:stretch>
              <a:fillRect/>
            </a:stretch>
          </p:blipFill>
          <p:spPr>
            <a:xfrm>
              <a:off x="2920288" y="3888354"/>
              <a:ext cx="3250620" cy="1914376"/>
            </a:xfrm>
            <a:prstGeom prst="rect">
              <a:avLst/>
            </a:prstGeom>
          </p:spPr>
        </p:pic>
        <p:pic>
          <p:nvPicPr>
            <p:cNvPr id="8" name="object 8"/>
            <p:cNvPicPr/>
            <p:nvPr/>
          </p:nvPicPr>
          <p:blipFill>
            <a:blip r:embed="rId5" cstate="print"/>
            <a:stretch>
              <a:fillRect/>
            </a:stretch>
          </p:blipFill>
          <p:spPr>
            <a:xfrm>
              <a:off x="7659027" y="3765870"/>
              <a:ext cx="988085" cy="1812220"/>
            </a:xfrm>
            <a:prstGeom prst="rect">
              <a:avLst/>
            </a:prstGeom>
          </p:spPr>
        </p:pic>
        <p:pic>
          <p:nvPicPr>
            <p:cNvPr id="9" name="object 9"/>
            <p:cNvPicPr/>
            <p:nvPr/>
          </p:nvPicPr>
          <p:blipFill>
            <a:blip r:embed="rId6" cstate="print"/>
            <a:stretch>
              <a:fillRect/>
            </a:stretch>
          </p:blipFill>
          <p:spPr>
            <a:xfrm>
              <a:off x="7002757" y="3820071"/>
              <a:ext cx="482482" cy="1674721"/>
            </a:xfrm>
            <a:prstGeom prst="rect">
              <a:avLst/>
            </a:prstGeom>
          </p:spPr>
        </p:pic>
        <p:pic>
          <p:nvPicPr>
            <p:cNvPr id="10" name="object 10"/>
            <p:cNvPicPr/>
            <p:nvPr/>
          </p:nvPicPr>
          <p:blipFill>
            <a:blip r:embed="rId7" cstate="print"/>
            <a:stretch>
              <a:fillRect/>
            </a:stretch>
          </p:blipFill>
          <p:spPr>
            <a:xfrm>
              <a:off x="5872365" y="3820083"/>
              <a:ext cx="839279" cy="1678571"/>
            </a:xfrm>
            <a:prstGeom prst="rect">
              <a:avLst/>
            </a:prstGeom>
          </p:spPr>
        </p:pic>
        <p:pic>
          <p:nvPicPr>
            <p:cNvPr id="11" name="object 11"/>
            <p:cNvPicPr/>
            <p:nvPr/>
          </p:nvPicPr>
          <p:blipFill>
            <a:blip r:embed="rId8" cstate="print"/>
            <a:stretch>
              <a:fillRect/>
            </a:stretch>
          </p:blipFill>
          <p:spPr>
            <a:xfrm>
              <a:off x="5061546" y="3885476"/>
              <a:ext cx="1241628" cy="1652752"/>
            </a:xfrm>
            <a:prstGeom prst="rect">
              <a:avLst/>
            </a:prstGeom>
          </p:spPr>
        </p:pic>
        <p:pic>
          <p:nvPicPr>
            <p:cNvPr id="12" name="object 12"/>
            <p:cNvPicPr/>
            <p:nvPr/>
          </p:nvPicPr>
          <p:blipFill>
            <a:blip r:embed="rId9" cstate="print"/>
            <a:stretch>
              <a:fillRect/>
            </a:stretch>
          </p:blipFill>
          <p:spPr>
            <a:xfrm>
              <a:off x="3965793" y="3885488"/>
              <a:ext cx="2270439" cy="1781822"/>
            </a:xfrm>
            <a:prstGeom prst="rect">
              <a:avLst/>
            </a:prstGeom>
          </p:spPr>
        </p:pic>
      </p:grpSp>
      <p:sp>
        <p:nvSpPr>
          <p:cNvPr id="13" name="object 13"/>
          <p:cNvSpPr txBox="1"/>
          <p:nvPr/>
        </p:nvSpPr>
        <p:spPr>
          <a:xfrm>
            <a:off x="2157413" y="4397336"/>
            <a:ext cx="5003303" cy="1020133"/>
          </a:xfrm>
          <a:prstGeom prst="rect">
            <a:avLst/>
          </a:prstGeom>
        </p:spPr>
        <p:txBody>
          <a:bodyPr vert="horz" wrap="square" lIns="0" tIns="124569" rIns="0" bIns="0" rtlCol="0">
            <a:spAutoFit/>
          </a:bodyPr>
          <a:lstStyle/>
          <a:p>
            <a:pPr algn="ctr">
              <a:spcBef>
                <a:spcPts val="981"/>
              </a:spcBef>
              <a:tabLst>
                <a:tab pos="553621" algn="l"/>
                <a:tab pos="1375569" algn="l"/>
                <a:tab pos="1733191" algn="l"/>
                <a:tab pos="2447540" algn="l"/>
                <a:tab pos="2983749" algn="l"/>
              </a:tabLst>
            </a:pPr>
            <a:r>
              <a:rPr sz="2531" spc="-18" dirty="0">
                <a:latin typeface="Calibri" panose="020F0502020204030204" pitchFamily="34" charset="0"/>
                <a:cs typeface="Calibri" panose="020F0502020204030204" pitchFamily="34" charset="0"/>
              </a:rPr>
              <a:t>We</a:t>
            </a:r>
            <a:r>
              <a:rPr sz="2531" dirty="0">
                <a:latin typeface="Calibri" panose="020F0502020204030204" pitchFamily="34" charset="0"/>
                <a:cs typeface="Calibri" panose="020F0502020204030204" pitchFamily="34" charset="0"/>
              </a:rPr>
              <a:t>	</a:t>
            </a:r>
            <a:r>
              <a:rPr sz="2531" spc="-14" dirty="0">
                <a:latin typeface="Calibri" panose="020F0502020204030204" pitchFamily="34" charset="0"/>
                <a:cs typeface="Calibri" panose="020F0502020204030204" pitchFamily="34" charset="0"/>
              </a:rPr>
              <a:t>need</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to</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train</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the</a:t>
            </a:r>
            <a:r>
              <a:rPr sz="2531"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network:</a:t>
            </a:r>
            <a:endParaRPr sz="2531" dirty="0">
              <a:latin typeface="Calibri" panose="020F0502020204030204" pitchFamily="34" charset="0"/>
              <a:cs typeface="Calibri" panose="020F0502020204030204" pitchFamily="34" charset="0"/>
            </a:endParaRPr>
          </a:p>
          <a:p>
            <a:pPr algn="ctr">
              <a:spcBef>
                <a:spcPts val="911"/>
              </a:spcBef>
            </a:pPr>
            <a:r>
              <a:rPr sz="2531" dirty="0">
                <a:solidFill>
                  <a:srgbClr val="0365C0"/>
                </a:solidFill>
                <a:latin typeface="Calibri" panose="020F0502020204030204" pitchFamily="34" charset="0"/>
                <a:cs typeface="Calibri" panose="020F0502020204030204" pitchFamily="34" charset="0"/>
              </a:rPr>
              <a:t>What</a:t>
            </a:r>
            <a:r>
              <a:rPr sz="2531" spc="-4" dirty="0">
                <a:solidFill>
                  <a:srgbClr val="0365C0"/>
                </a:solidFill>
                <a:latin typeface="Calibri" panose="020F0502020204030204" pitchFamily="34" charset="0"/>
                <a:cs typeface="Calibri" panose="020F0502020204030204" pitchFamily="34" charset="0"/>
              </a:rPr>
              <a:t> </a:t>
            </a:r>
            <a:r>
              <a:rPr sz="2531" dirty="0">
                <a:solidFill>
                  <a:srgbClr val="0365C0"/>
                </a:solidFill>
                <a:latin typeface="Calibri" panose="020F0502020204030204" pitchFamily="34" charset="0"/>
                <a:cs typeface="Calibri" panose="020F0502020204030204" pitchFamily="34" charset="0"/>
              </a:rPr>
              <a:t>is</a:t>
            </a:r>
            <a:r>
              <a:rPr sz="2531" spc="-4" dirty="0">
                <a:solidFill>
                  <a:srgbClr val="0365C0"/>
                </a:solidFill>
                <a:latin typeface="Calibri" panose="020F0502020204030204" pitchFamily="34" charset="0"/>
                <a:cs typeface="Calibri" panose="020F0502020204030204" pitchFamily="34" charset="0"/>
              </a:rPr>
              <a:t> </a:t>
            </a:r>
            <a:r>
              <a:rPr sz="2531" dirty="0">
                <a:solidFill>
                  <a:srgbClr val="0365C0"/>
                </a:solidFill>
                <a:latin typeface="Calibri" panose="020F0502020204030204" pitchFamily="34" charset="0"/>
                <a:cs typeface="Calibri" panose="020F0502020204030204" pitchFamily="34" charset="0"/>
              </a:rPr>
              <a:t>known?</a:t>
            </a:r>
            <a:r>
              <a:rPr sz="2531" spc="-4" dirty="0">
                <a:solidFill>
                  <a:srgbClr val="0365C0"/>
                </a:solidFill>
                <a:latin typeface="Calibri" panose="020F0502020204030204" pitchFamily="34" charset="0"/>
                <a:cs typeface="Calibri" panose="020F0502020204030204" pitchFamily="34" charset="0"/>
              </a:rPr>
              <a:t> </a:t>
            </a:r>
            <a:r>
              <a:rPr sz="2531" dirty="0">
                <a:solidFill>
                  <a:srgbClr val="0365C0"/>
                </a:solidFill>
                <a:latin typeface="Calibri" panose="020F0502020204030204" pitchFamily="34" charset="0"/>
                <a:cs typeface="Calibri" panose="020F0502020204030204" pitchFamily="34" charset="0"/>
              </a:rPr>
              <a:t>What is</a:t>
            </a:r>
            <a:r>
              <a:rPr sz="2531" spc="-4" dirty="0">
                <a:solidFill>
                  <a:srgbClr val="0365C0"/>
                </a:solidFill>
                <a:latin typeface="Calibri" panose="020F0502020204030204" pitchFamily="34" charset="0"/>
                <a:cs typeface="Calibri" panose="020F0502020204030204" pitchFamily="34" charset="0"/>
              </a:rPr>
              <a:t> </a:t>
            </a:r>
            <a:r>
              <a:rPr sz="2531" spc="-7" dirty="0">
                <a:solidFill>
                  <a:srgbClr val="0365C0"/>
                </a:solidFill>
                <a:latin typeface="Calibri" panose="020F0502020204030204" pitchFamily="34" charset="0"/>
                <a:cs typeface="Calibri" panose="020F0502020204030204" pitchFamily="34" charset="0"/>
              </a:rPr>
              <a:t>unknown?</a:t>
            </a:r>
            <a:endParaRPr sz="2531" dirty="0">
              <a:latin typeface="Calibri" panose="020F0502020204030204" pitchFamily="34" charset="0"/>
              <a:cs typeface="Calibri" panose="020F0502020204030204" pitchFamily="34" charset="0"/>
            </a:endParaRPr>
          </a:p>
        </p:txBody>
      </p:sp>
      <p:sp>
        <p:nvSpPr>
          <p:cNvPr id="14" name="object 14"/>
          <p:cNvSpPr txBox="1"/>
          <p:nvPr/>
        </p:nvSpPr>
        <p:spPr>
          <a:xfrm>
            <a:off x="808773" y="3632240"/>
            <a:ext cx="1759148" cy="787425"/>
          </a:xfrm>
          <a:prstGeom prst="rect">
            <a:avLst/>
          </a:prstGeom>
        </p:spPr>
        <p:txBody>
          <a:bodyPr vert="horz" wrap="square" lIns="0" tIns="6697" rIns="0" bIns="0" rtlCol="0">
            <a:spAutoFit/>
          </a:bodyPr>
          <a:lstStyle/>
          <a:p>
            <a:pPr marL="8929" marR="3572" algn="ctr">
              <a:lnSpc>
                <a:spcPct val="100800"/>
              </a:lnSpc>
              <a:spcBef>
                <a:spcPts val="53"/>
              </a:spcBef>
            </a:pPr>
            <a:r>
              <a:rPr sz="1687" dirty="0">
                <a:solidFill>
                  <a:srgbClr val="00882B"/>
                </a:solidFill>
                <a:latin typeface="Calibri" panose="020F0502020204030204" pitchFamily="34" charset="0"/>
                <a:cs typeface="Calibri" panose="020F0502020204030204" pitchFamily="34" charset="0"/>
              </a:rPr>
              <a:t>activation</a:t>
            </a:r>
            <a:r>
              <a:rPr sz="1687" spc="-11" dirty="0">
                <a:solidFill>
                  <a:srgbClr val="00882B"/>
                </a:solidFill>
                <a:latin typeface="Calibri" panose="020F0502020204030204" pitchFamily="34" charset="0"/>
                <a:cs typeface="Calibri" panose="020F0502020204030204" pitchFamily="34" charset="0"/>
              </a:rPr>
              <a:t> </a:t>
            </a:r>
            <a:r>
              <a:rPr sz="1687" spc="-7" dirty="0">
                <a:solidFill>
                  <a:srgbClr val="00882B"/>
                </a:solidFill>
                <a:latin typeface="Calibri" panose="020F0502020204030204" pitchFamily="34" charset="0"/>
                <a:cs typeface="Calibri" panose="020F0502020204030204" pitchFamily="34" charset="0"/>
              </a:rPr>
              <a:t>function </a:t>
            </a:r>
            <a:r>
              <a:rPr sz="1687" dirty="0">
                <a:solidFill>
                  <a:srgbClr val="00882B"/>
                </a:solidFill>
                <a:latin typeface="Calibri" panose="020F0502020204030204" pitchFamily="34" charset="0"/>
                <a:cs typeface="Calibri" panose="020F0502020204030204" pitchFamily="34" charset="0"/>
              </a:rPr>
              <a:t>sometimes</a:t>
            </a:r>
            <a:r>
              <a:rPr sz="1687" spc="-7" dirty="0">
                <a:solidFill>
                  <a:srgbClr val="00882B"/>
                </a:solidFill>
                <a:latin typeface="Calibri" panose="020F0502020204030204" pitchFamily="34" charset="0"/>
                <a:cs typeface="Calibri" panose="020F0502020204030204" pitchFamily="34" charset="0"/>
              </a:rPr>
              <a:t> </a:t>
            </a:r>
            <a:r>
              <a:rPr sz="1687" spc="-18" dirty="0">
                <a:solidFill>
                  <a:srgbClr val="00882B"/>
                </a:solidFill>
                <a:latin typeface="Calibri" panose="020F0502020204030204" pitchFamily="34" charset="0"/>
                <a:cs typeface="Calibri" panose="020F0502020204030204" pitchFamily="34" charset="0"/>
              </a:rPr>
              <a:t>has </a:t>
            </a:r>
            <a:r>
              <a:rPr sz="1687" spc="-7" dirty="0">
                <a:solidFill>
                  <a:srgbClr val="00882B"/>
                </a:solidFill>
                <a:latin typeface="Calibri" panose="020F0502020204030204" pitchFamily="34" charset="0"/>
                <a:cs typeface="Calibri" panose="020F0502020204030204" pitchFamily="34" charset="0"/>
              </a:rPr>
              <a:t>parameters</a:t>
            </a:r>
            <a:endParaRPr sz="1687" dirty="0">
              <a:latin typeface="Calibri" panose="020F0502020204030204" pitchFamily="34" charset="0"/>
              <a:cs typeface="Calibri" panose="020F0502020204030204" pitchFamily="34" charset="0"/>
            </a:endParaRPr>
          </a:p>
        </p:txBody>
      </p:sp>
      <p:sp>
        <p:nvSpPr>
          <p:cNvPr id="15" name="object 15"/>
          <p:cNvSpPr/>
          <p:nvPr/>
        </p:nvSpPr>
        <p:spPr>
          <a:xfrm>
            <a:off x="1995588" y="3251165"/>
            <a:ext cx="281732" cy="281732"/>
          </a:xfrm>
          <a:custGeom>
            <a:avLst/>
            <a:gdLst/>
            <a:ahLst/>
            <a:cxnLst/>
            <a:rect l="l" t="t" r="r" b="b"/>
            <a:pathLst>
              <a:path w="400685" h="400685">
                <a:moveTo>
                  <a:pt x="0" y="400458"/>
                </a:moveTo>
                <a:lnTo>
                  <a:pt x="400458" y="0"/>
                </a:lnTo>
              </a:path>
            </a:pathLst>
          </a:custGeom>
          <a:ln w="25387">
            <a:solidFill>
              <a:srgbClr val="00882B"/>
            </a:solidFill>
          </a:ln>
        </p:spPr>
        <p:txBody>
          <a:bodyPr wrap="square" lIns="0" tIns="0" rIns="0" bIns="0" rtlCol="0"/>
          <a:lstStyle/>
          <a:p>
            <a:endParaRPr sz="1266"/>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98477" y="1973461"/>
            <a:ext cx="4949279" cy="398483"/>
          </a:xfrm>
          <a:prstGeom prst="rect">
            <a:avLst/>
          </a:prstGeom>
        </p:spPr>
        <p:txBody>
          <a:bodyPr vert="horz" wrap="square" lIns="0" tIns="8930" rIns="0" bIns="0" rtlCol="0">
            <a:spAutoFit/>
          </a:bodyPr>
          <a:lstStyle/>
          <a:p>
            <a:pPr marL="8929">
              <a:spcBef>
                <a:spcPts val="70"/>
              </a:spcBef>
              <a:tabLst>
                <a:tab pos="937584" algn="l"/>
                <a:tab pos="1205911" algn="l"/>
                <a:tab pos="1723815" algn="l"/>
                <a:tab pos="2081436" algn="l"/>
                <a:tab pos="3385124" algn="l"/>
                <a:tab pos="4028485" algn="l"/>
                <a:tab pos="4296366" algn="l"/>
              </a:tabLst>
            </a:pPr>
            <a:r>
              <a:rPr sz="2531" spc="-7" dirty="0">
                <a:latin typeface="Calibri" panose="020F0502020204030204" pitchFamily="34" charset="0"/>
                <a:cs typeface="Calibri" panose="020F0502020204030204" pitchFamily="34" charset="0"/>
              </a:rPr>
              <a:t>Given</a:t>
            </a:r>
            <a:r>
              <a:rPr lang="en-US" sz="2531" spc="-7" dirty="0">
                <a:latin typeface="Calibri" panose="020F0502020204030204" pitchFamily="34" charset="0"/>
                <a:cs typeface="Calibri" panose="020F0502020204030204" pitchFamily="34" charset="0"/>
              </a:rPr>
              <a:t> </a:t>
            </a:r>
            <a:r>
              <a:rPr sz="2531" spc="-35" dirty="0">
                <a:latin typeface="Calibri" panose="020F0502020204030204" pitchFamily="34" charset="0"/>
                <a:cs typeface="Calibri" panose="020F0502020204030204" pitchFamily="34" charset="0"/>
              </a:rPr>
              <a:t>a</a:t>
            </a:r>
            <a:r>
              <a:rPr lang="en-US" sz="2531" spc="-35"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set</a:t>
            </a:r>
            <a:r>
              <a:rPr lang="en-US" sz="2531" spc="-18"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of</a:t>
            </a:r>
            <a:r>
              <a:rPr lang="en-US" sz="2531" spc="-18"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samples</a:t>
            </a:r>
            <a:r>
              <a:rPr lang="en-US" sz="2531" spc="-7"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and</a:t>
            </a:r>
            <a:r>
              <a:rPr lang="en-US" sz="2531" spc="-18" dirty="0">
                <a:latin typeface="Calibri" panose="020F0502020204030204" pitchFamily="34" charset="0"/>
                <a:cs typeface="Calibri" panose="020F0502020204030204" pitchFamily="34" charset="0"/>
              </a:rPr>
              <a:t> </a:t>
            </a:r>
            <a:r>
              <a:rPr sz="2531" spc="-35" dirty="0">
                <a:latin typeface="Calibri" panose="020F0502020204030204" pitchFamily="34" charset="0"/>
                <a:cs typeface="Calibri" panose="020F0502020204030204" pitchFamily="34" charset="0"/>
              </a:rPr>
              <a:t>a</a:t>
            </a:r>
            <a:r>
              <a:rPr lang="en-US" sz="2531" spc="-35" dirty="0">
                <a:latin typeface="Calibri" panose="020F0502020204030204" pitchFamily="34" charset="0"/>
                <a:cs typeface="Calibri" panose="020F0502020204030204" pitchFamily="34" charset="0"/>
              </a:rPr>
              <a:t>n </a:t>
            </a:r>
            <a:r>
              <a:rPr sz="2531" spc="-18" dirty="0">
                <a:latin typeface="Calibri" panose="020F0502020204030204" pitchFamily="34" charset="0"/>
                <a:cs typeface="Calibri" panose="020F0502020204030204" pitchFamily="34" charset="0"/>
              </a:rPr>
              <a:t>MLP</a:t>
            </a:r>
            <a:endParaRPr sz="2531" dirty="0">
              <a:latin typeface="Calibri" panose="020F0502020204030204" pitchFamily="34" charset="0"/>
              <a:cs typeface="Calibri" panose="020F0502020204030204" pitchFamily="34" charset="0"/>
            </a:endParaRPr>
          </a:p>
        </p:txBody>
      </p:sp>
      <p:sp>
        <p:nvSpPr>
          <p:cNvPr id="3" name="object 3"/>
          <p:cNvSpPr txBox="1"/>
          <p:nvPr/>
        </p:nvSpPr>
        <p:spPr>
          <a:xfrm>
            <a:off x="2000107" y="4742271"/>
            <a:ext cx="5145286" cy="398483"/>
          </a:xfrm>
          <a:prstGeom prst="rect">
            <a:avLst/>
          </a:prstGeom>
        </p:spPr>
        <p:txBody>
          <a:bodyPr vert="horz" wrap="square" lIns="0" tIns="8930" rIns="0" bIns="0" rtlCol="0">
            <a:spAutoFit/>
          </a:bodyPr>
          <a:lstStyle/>
          <a:p>
            <a:pPr marL="8929">
              <a:spcBef>
                <a:spcPts val="70"/>
              </a:spcBef>
              <a:tabLst>
                <a:tab pos="1330476" algn="l"/>
                <a:tab pos="1866685" algn="l"/>
                <a:tab pos="3599429" algn="l"/>
                <a:tab pos="3956604" algn="l"/>
                <a:tab pos="4492813" algn="l"/>
              </a:tabLst>
            </a:pPr>
            <a:r>
              <a:rPr sz="2531" spc="-7" dirty="0">
                <a:latin typeface="Calibri" panose="020F0502020204030204" pitchFamily="34" charset="0"/>
                <a:cs typeface="Calibri" panose="020F0502020204030204" pitchFamily="34" charset="0"/>
              </a:rPr>
              <a:t>Estimate</a:t>
            </a:r>
            <a:r>
              <a:rPr lang="en-US" sz="2531" spc="-7"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the</a:t>
            </a:r>
            <a:r>
              <a:rPr lang="en-US" sz="2531" spc="-18"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parameters</a:t>
            </a:r>
            <a:r>
              <a:rPr lang="en-US" sz="2531" spc="-7"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of</a:t>
            </a:r>
            <a:r>
              <a:rPr sz="2531"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the</a:t>
            </a:r>
            <a:r>
              <a:rPr lang="en-US" sz="2531" spc="-18" dirty="0">
                <a:latin typeface="Calibri" panose="020F0502020204030204" pitchFamily="34" charset="0"/>
                <a:cs typeface="Calibri" panose="020F0502020204030204" pitchFamily="34" charset="0"/>
              </a:rPr>
              <a:t> </a:t>
            </a:r>
            <a:r>
              <a:rPr sz="2531" spc="-18" dirty="0">
                <a:latin typeface="Calibri" panose="020F0502020204030204" pitchFamily="34" charset="0"/>
                <a:cs typeface="Calibri" panose="020F0502020204030204" pitchFamily="34" charset="0"/>
              </a:rPr>
              <a:t>MLP</a:t>
            </a:r>
            <a:endParaRPr sz="2531" dirty="0">
              <a:latin typeface="Calibri" panose="020F0502020204030204" pitchFamily="34" charset="0"/>
              <a:cs typeface="Calibri" panose="020F0502020204030204" pitchFamily="34" charset="0"/>
            </a:endParaRPr>
          </a:p>
        </p:txBody>
      </p:sp>
      <p:sp>
        <p:nvSpPr>
          <p:cNvPr id="4" name="object 4"/>
          <p:cNvSpPr txBox="1">
            <a:spLocks noGrp="1"/>
          </p:cNvSpPr>
          <p:nvPr>
            <p:ph type="title"/>
          </p:nvPr>
        </p:nvSpPr>
        <p:spPr>
          <a:xfrm>
            <a:off x="-321552" y="18015"/>
            <a:ext cx="7259679" cy="1459016"/>
          </a:xfrm>
          <a:prstGeom prst="rect">
            <a:avLst/>
          </a:prstGeom>
        </p:spPr>
        <p:txBody>
          <a:bodyPr vert="horz" wrap="square" lIns="0" tIns="774346" rIns="0" bIns="0" rtlCol="0" anchor="ctr">
            <a:spAutoFit/>
          </a:bodyPr>
          <a:lstStyle/>
          <a:p>
            <a:pPr marL="2931959">
              <a:lnSpc>
                <a:spcPct val="100000"/>
              </a:lnSpc>
              <a:spcBef>
                <a:spcPts val="70"/>
              </a:spcBef>
            </a:pPr>
            <a:r>
              <a:rPr dirty="0"/>
              <a:t>Learning</a:t>
            </a:r>
            <a:r>
              <a:rPr spc="-18" dirty="0"/>
              <a:t> </a:t>
            </a:r>
            <a:r>
              <a:rPr dirty="0"/>
              <a:t>an</a:t>
            </a:r>
            <a:r>
              <a:rPr spc="-18" dirty="0"/>
              <a:t> MLP</a:t>
            </a:r>
          </a:p>
        </p:txBody>
      </p:sp>
      <p:pic>
        <p:nvPicPr>
          <p:cNvPr id="5" name="object 5"/>
          <p:cNvPicPr/>
          <p:nvPr/>
        </p:nvPicPr>
        <p:blipFill>
          <a:blip r:embed="rId2" cstate="print"/>
          <a:stretch>
            <a:fillRect/>
          </a:stretch>
        </p:blipFill>
        <p:spPr>
          <a:xfrm>
            <a:off x="3802117" y="2626140"/>
            <a:ext cx="1539764" cy="517919"/>
          </a:xfrm>
          <a:prstGeom prst="rect">
            <a:avLst/>
          </a:prstGeom>
        </p:spPr>
      </p:pic>
      <p:pic>
        <p:nvPicPr>
          <p:cNvPr id="6" name="object 6"/>
          <p:cNvPicPr/>
          <p:nvPr/>
        </p:nvPicPr>
        <p:blipFill>
          <a:blip r:embed="rId3" cstate="print"/>
          <a:stretch>
            <a:fillRect/>
          </a:stretch>
        </p:blipFill>
        <p:spPr>
          <a:xfrm>
            <a:off x="3228203" y="5477222"/>
            <a:ext cx="2687595" cy="517920"/>
          </a:xfrm>
          <a:prstGeom prst="rect">
            <a:avLst/>
          </a:prstGeom>
        </p:spPr>
      </p:pic>
      <p:pic>
        <p:nvPicPr>
          <p:cNvPr id="7" name="object 7"/>
          <p:cNvPicPr/>
          <p:nvPr/>
        </p:nvPicPr>
        <p:blipFill>
          <a:blip r:embed="rId4" cstate="print"/>
          <a:stretch>
            <a:fillRect/>
          </a:stretch>
        </p:blipFill>
        <p:spPr>
          <a:xfrm>
            <a:off x="3115990" y="3364805"/>
            <a:ext cx="2912018" cy="49198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790723" y="5812155"/>
            <a:ext cx="1735931" cy="542479"/>
            <a:chOff x="8235695" y="8266176"/>
            <a:chExt cx="2468880" cy="771525"/>
          </a:xfrm>
        </p:grpSpPr>
        <p:pic>
          <p:nvPicPr>
            <p:cNvPr id="3" name="object 3"/>
            <p:cNvPicPr/>
            <p:nvPr/>
          </p:nvPicPr>
          <p:blipFill>
            <a:blip r:embed="rId2" cstate="print"/>
            <a:stretch>
              <a:fillRect/>
            </a:stretch>
          </p:blipFill>
          <p:spPr>
            <a:xfrm>
              <a:off x="8235695" y="8266176"/>
              <a:ext cx="2468879" cy="771144"/>
            </a:xfrm>
            <a:prstGeom prst="rect">
              <a:avLst/>
            </a:prstGeom>
          </p:spPr>
        </p:pic>
        <p:sp>
          <p:nvSpPr>
            <p:cNvPr id="4" name="object 4"/>
            <p:cNvSpPr/>
            <p:nvPr/>
          </p:nvSpPr>
          <p:spPr>
            <a:xfrm>
              <a:off x="8274327" y="8279732"/>
              <a:ext cx="2389505" cy="694055"/>
            </a:xfrm>
            <a:custGeom>
              <a:avLst/>
              <a:gdLst/>
              <a:ahLst/>
              <a:cxnLst/>
              <a:rect l="l" t="t" r="r" b="b"/>
              <a:pathLst>
                <a:path w="2389504" h="694054">
                  <a:moveTo>
                    <a:pt x="2389263" y="0"/>
                  </a:moveTo>
                  <a:lnTo>
                    <a:pt x="0" y="0"/>
                  </a:lnTo>
                  <a:lnTo>
                    <a:pt x="0" y="693686"/>
                  </a:lnTo>
                  <a:lnTo>
                    <a:pt x="2389263" y="693686"/>
                  </a:lnTo>
                  <a:lnTo>
                    <a:pt x="2389263" y="0"/>
                  </a:lnTo>
                  <a:close/>
                </a:path>
              </a:pathLst>
            </a:custGeom>
            <a:solidFill>
              <a:srgbClr val="70BF41"/>
            </a:solidFill>
          </p:spPr>
          <p:txBody>
            <a:bodyPr wrap="square" lIns="0" tIns="0" rIns="0" bIns="0" rtlCol="0"/>
            <a:lstStyle/>
            <a:p>
              <a:endParaRPr sz="1266"/>
            </a:p>
          </p:txBody>
        </p:sp>
      </p:grpSp>
      <p:grpSp>
        <p:nvGrpSpPr>
          <p:cNvPr id="5" name="object 5"/>
          <p:cNvGrpSpPr/>
          <p:nvPr/>
        </p:nvGrpSpPr>
        <p:grpSpPr>
          <a:xfrm>
            <a:off x="5771436" y="4809172"/>
            <a:ext cx="685800" cy="866180"/>
            <a:chOff x="8208264" y="6839711"/>
            <a:chExt cx="975360" cy="1231900"/>
          </a:xfrm>
        </p:grpSpPr>
        <p:pic>
          <p:nvPicPr>
            <p:cNvPr id="6" name="object 6"/>
            <p:cNvPicPr/>
            <p:nvPr/>
          </p:nvPicPr>
          <p:blipFill>
            <a:blip r:embed="rId3" cstate="print"/>
            <a:stretch>
              <a:fillRect/>
            </a:stretch>
          </p:blipFill>
          <p:spPr>
            <a:xfrm>
              <a:off x="8208264" y="6839711"/>
              <a:ext cx="975359" cy="1231392"/>
            </a:xfrm>
            <a:prstGeom prst="rect">
              <a:avLst/>
            </a:prstGeom>
          </p:spPr>
        </p:pic>
        <p:sp>
          <p:nvSpPr>
            <p:cNvPr id="7" name="object 7"/>
            <p:cNvSpPr/>
            <p:nvPr/>
          </p:nvSpPr>
          <p:spPr>
            <a:xfrm>
              <a:off x="8247218" y="6854224"/>
              <a:ext cx="897890" cy="1151890"/>
            </a:xfrm>
            <a:custGeom>
              <a:avLst/>
              <a:gdLst/>
              <a:ahLst/>
              <a:cxnLst/>
              <a:rect l="l" t="t" r="r" b="b"/>
              <a:pathLst>
                <a:path w="897890" h="1151890">
                  <a:moveTo>
                    <a:pt x="897585" y="0"/>
                  </a:moveTo>
                  <a:lnTo>
                    <a:pt x="0" y="0"/>
                  </a:lnTo>
                  <a:lnTo>
                    <a:pt x="0" y="1151381"/>
                  </a:lnTo>
                  <a:lnTo>
                    <a:pt x="897585" y="1151381"/>
                  </a:lnTo>
                  <a:lnTo>
                    <a:pt x="897585" y="0"/>
                  </a:lnTo>
                  <a:close/>
                </a:path>
              </a:pathLst>
            </a:custGeom>
            <a:solidFill>
              <a:srgbClr val="F5D328"/>
            </a:solidFill>
          </p:spPr>
          <p:txBody>
            <a:bodyPr wrap="square" lIns="0" tIns="0" rIns="0" bIns="0" rtlCol="0"/>
            <a:lstStyle/>
            <a:p>
              <a:endParaRPr sz="1266"/>
            </a:p>
          </p:txBody>
        </p:sp>
        <p:pic>
          <p:nvPicPr>
            <p:cNvPr id="8" name="object 8"/>
            <p:cNvPicPr/>
            <p:nvPr/>
          </p:nvPicPr>
          <p:blipFill>
            <a:blip r:embed="rId4" cstate="print"/>
            <a:stretch>
              <a:fillRect/>
            </a:stretch>
          </p:blipFill>
          <p:spPr>
            <a:xfrm>
              <a:off x="8484304" y="7143876"/>
              <a:ext cx="423419" cy="693682"/>
            </a:xfrm>
            <a:prstGeom prst="rect">
              <a:avLst/>
            </a:prstGeom>
          </p:spPr>
        </p:pic>
      </p:grpSp>
      <p:sp>
        <p:nvSpPr>
          <p:cNvPr id="9" name="object 9"/>
          <p:cNvSpPr txBox="1">
            <a:spLocks noGrp="1"/>
          </p:cNvSpPr>
          <p:nvPr>
            <p:ph type="title"/>
          </p:nvPr>
        </p:nvSpPr>
        <p:spPr>
          <a:xfrm>
            <a:off x="442020" y="6136"/>
            <a:ext cx="5545336" cy="1433224"/>
          </a:xfrm>
          <a:prstGeom prst="rect">
            <a:avLst/>
          </a:prstGeom>
        </p:spPr>
        <p:txBody>
          <a:bodyPr vert="horz" wrap="square" lIns="0" tIns="1033664" rIns="0" bIns="0" rtlCol="0" anchor="ctr">
            <a:spAutoFit/>
          </a:bodyPr>
          <a:lstStyle/>
          <a:p>
            <a:pPr marL="896509">
              <a:lnSpc>
                <a:spcPct val="100000"/>
              </a:lnSpc>
              <a:spcBef>
                <a:spcPts val="70"/>
              </a:spcBef>
            </a:pPr>
            <a:r>
              <a:rPr sz="2531" dirty="0">
                <a:latin typeface="Calibri" panose="020F0502020204030204" pitchFamily="34" charset="0"/>
                <a:cs typeface="Calibri" panose="020F0502020204030204" pitchFamily="34" charset="0"/>
              </a:rPr>
              <a:t>Gradient </a:t>
            </a:r>
            <a:r>
              <a:rPr sz="2531" spc="-7" dirty="0">
                <a:latin typeface="Calibri" panose="020F0502020204030204" pitchFamily="34" charset="0"/>
                <a:cs typeface="Calibri" panose="020F0502020204030204" pitchFamily="34" charset="0"/>
              </a:rPr>
              <a:t>Descent</a:t>
            </a:r>
            <a:endParaRPr sz="2531" dirty="0">
              <a:latin typeface="Calibri" panose="020F0502020204030204" pitchFamily="34" charset="0"/>
              <a:cs typeface="Calibri" panose="020F0502020204030204" pitchFamily="34" charset="0"/>
            </a:endParaRPr>
          </a:p>
        </p:txBody>
      </p:sp>
      <p:sp>
        <p:nvSpPr>
          <p:cNvPr id="10" name="object 10"/>
          <p:cNvSpPr txBox="1"/>
          <p:nvPr/>
        </p:nvSpPr>
        <p:spPr>
          <a:xfrm>
            <a:off x="1545739" y="1650349"/>
            <a:ext cx="4266158" cy="3123331"/>
          </a:xfrm>
          <a:prstGeom prst="rect">
            <a:avLst/>
          </a:prstGeom>
        </p:spPr>
        <p:txBody>
          <a:bodyPr vert="horz" wrap="square" lIns="0" tIns="8930" rIns="0" bIns="0" rtlCol="0">
            <a:spAutoFit/>
          </a:bodyPr>
          <a:lstStyle/>
          <a:p>
            <a:pPr marL="8929">
              <a:spcBef>
                <a:spcPts val="70"/>
              </a:spcBef>
            </a:pPr>
            <a:r>
              <a:rPr sz="2531" dirty="0">
                <a:latin typeface="Calibri" panose="020F0502020204030204" pitchFamily="34" charset="0"/>
                <a:cs typeface="Calibri" panose="020F0502020204030204" pitchFamily="34" charset="0"/>
              </a:rPr>
              <a:t>For</a:t>
            </a:r>
            <a:r>
              <a:rPr sz="2531" spc="-7" dirty="0">
                <a:latin typeface="Calibri" panose="020F0502020204030204" pitchFamily="34" charset="0"/>
                <a:cs typeface="Calibri" panose="020F0502020204030204" pitchFamily="34" charset="0"/>
              </a:rPr>
              <a:t> </a:t>
            </a:r>
            <a:r>
              <a:rPr sz="2531" dirty="0">
                <a:latin typeface="Calibri" panose="020F0502020204030204" pitchFamily="34" charset="0"/>
                <a:cs typeface="Calibri" panose="020F0502020204030204" pitchFamily="34" charset="0"/>
              </a:rPr>
              <a:t>each random</a:t>
            </a:r>
            <a:r>
              <a:rPr sz="2531" spc="4" dirty="0">
                <a:latin typeface="Calibri" panose="020F0502020204030204" pitchFamily="34" charset="0"/>
                <a:cs typeface="Calibri" panose="020F0502020204030204" pitchFamily="34" charset="0"/>
              </a:rPr>
              <a:t> </a:t>
            </a:r>
            <a:r>
              <a:rPr sz="2531" spc="-7" dirty="0">
                <a:latin typeface="Calibri" panose="020F0502020204030204" pitchFamily="34" charset="0"/>
                <a:cs typeface="Calibri" panose="020F0502020204030204" pitchFamily="34" charset="0"/>
              </a:rPr>
              <a:t>sample</a:t>
            </a:r>
            <a:endParaRPr sz="2531" dirty="0">
              <a:latin typeface="Calibri" panose="020F0502020204030204" pitchFamily="34" charset="0"/>
              <a:cs typeface="Calibri" panose="020F0502020204030204" pitchFamily="34" charset="0"/>
            </a:endParaRPr>
          </a:p>
          <a:p>
            <a:pPr marL="901866" indent="-446915">
              <a:spcBef>
                <a:spcPts val="2310"/>
              </a:spcBef>
              <a:buAutoNum type="arabicPeriod"/>
              <a:tabLst>
                <a:tab pos="902313" algn="l"/>
              </a:tabLst>
            </a:pPr>
            <a:r>
              <a:rPr sz="2531" spc="-7" dirty="0">
                <a:latin typeface="Calibri" panose="020F0502020204030204" pitchFamily="34" charset="0"/>
                <a:cs typeface="Calibri" panose="020F0502020204030204" pitchFamily="34" charset="0"/>
              </a:rPr>
              <a:t>Predict</a:t>
            </a:r>
            <a:endParaRPr sz="2531" dirty="0">
              <a:latin typeface="Calibri" panose="020F0502020204030204" pitchFamily="34" charset="0"/>
              <a:cs typeface="Calibri" panose="020F0502020204030204" pitchFamily="34" charset="0"/>
            </a:endParaRPr>
          </a:p>
          <a:p>
            <a:pPr marL="1348335" lvl="1" indent="-446915">
              <a:spcBef>
                <a:spcPts val="2229"/>
              </a:spcBef>
              <a:buAutoNum type="alphaLcPeriod"/>
              <a:tabLst>
                <a:tab pos="1348781" algn="l"/>
              </a:tabLst>
            </a:pPr>
            <a:r>
              <a:rPr sz="2531" dirty="0">
                <a:latin typeface="Calibri" panose="020F0502020204030204" pitchFamily="34" charset="0"/>
                <a:cs typeface="Calibri" panose="020F0502020204030204" pitchFamily="34" charset="0"/>
              </a:rPr>
              <a:t>Forward </a:t>
            </a:r>
            <a:r>
              <a:rPr sz="2531" spc="-14" dirty="0">
                <a:latin typeface="Calibri" panose="020F0502020204030204" pitchFamily="34" charset="0"/>
                <a:cs typeface="Calibri" panose="020F0502020204030204" pitchFamily="34" charset="0"/>
              </a:rPr>
              <a:t>pass</a:t>
            </a:r>
            <a:endParaRPr sz="2531" dirty="0">
              <a:latin typeface="Calibri" panose="020F0502020204030204" pitchFamily="34" charset="0"/>
              <a:cs typeface="Calibri" panose="020F0502020204030204" pitchFamily="34" charset="0"/>
            </a:endParaRPr>
          </a:p>
          <a:p>
            <a:pPr marL="1348335" lvl="1" indent="-446915">
              <a:spcBef>
                <a:spcPts val="2310"/>
              </a:spcBef>
              <a:buAutoNum type="alphaLcPeriod"/>
              <a:tabLst>
                <a:tab pos="1348781" algn="l"/>
              </a:tabLst>
            </a:pPr>
            <a:r>
              <a:rPr sz="2531" dirty="0">
                <a:latin typeface="Calibri" panose="020F0502020204030204" pitchFamily="34" charset="0"/>
                <a:cs typeface="Calibri" panose="020F0502020204030204" pitchFamily="34" charset="0"/>
              </a:rPr>
              <a:t>Compute </a:t>
            </a:r>
            <a:r>
              <a:rPr sz="2531" spc="-14" dirty="0">
                <a:latin typeface="Calibri" panose="020F0502020204030204" pitchFamily="34" charset="0"/>
                <a:cs typeface="Calibri" panose="020F0502020204030204" pitchFamily="34" charset="0"/>
              </a:rPr>
              <a:t>Loss</a:t>
            </a:r>
            <a:endParaRPr sz="2531" dirty="0">
              <a:latin typeface="Calibri" panose="020F0502020204030204" pitchFamily="34" charset="0"/>
              <a:cs typeface="Calibri" panose="020F0502020204030204" pitchFamily="34" charset="0"/>
            </a:endParaRPr>
          </a:p>
          <a:p>
            <a:pPr marL="901866" indent="-446915">
              <a:spcBef>
                <a:spcPts val="2310"/>
              </a:spcBef>
              <a:buAutoNum type="arabicPeriod"/>
              <a:tabLst>
                <a:tab pos="902313" algn="l"/>
              </a:tabLst>
            </a:pPr>
            <a:r>
              <a:rPr sz="2531" spc="-7" dirty="0">
                <a:latin typeface="Calibri" panose="020F0502020204030204" pitchFamily="34" charset="0"/>
                <a:cs typeface="Calibri" panose="020F0502020204030204" pitchFamily="34" charset="0"/>
              </a:rPr>
              <a:t>Update</a:t>
            </a:r>
            <a:endParaRPr sz="2531" dirty="0">
              <a:latin typeface="Calibri" panose="020F0502020204030204" pitchFamily="34" charset="0"/>
              <a:cs typeface="Calibri" panose="020F0502020204030204" pitchFamily="34" charset="0"/>
            </a:endParaRPr>
          </a:p>
        </p:txBody>
      </p:sp>
      <p:sp>
        <p:nvSpPr>
          <p:cNvPr id="11" name="object 11"/>
          <p:cNvSpPr txBox="1"/>
          <p:nvPr/>
        </p:nvSpPr>
        <p:spPr>
          <a:xfrm>
            <a:off x="2433340" y="5119800"/>
            <a:ext cx="3554016" cy="1605352"/>
          </a:xfrm>
          <a:prstGeom prst="rect">
            <a:avLst/>
          </a:prstGeom>
        </p:spPr>
        <p:txBody>
          <a:bodyPr vert="horz" wrap="square" lIns="0" tIns="8930" rIns="0" bIns="0" rtlCol="0">
            <a:spAutoFit/>
          </a:bodyPr>
          <a:lstStyle/>
          <a:p>
            <a:pPr marL="523279" indent="-514350">
              <a:spcBef>
                <a:spcPts val="70"/>
              </a:spcBef>
              <a:buFont typeface="+mj-lt"/>
              <a:buAutoNum type="alphaLcPeriod"/>
            </a:pPr>
            <a:r>
              <a:rPr sz="2531" dirty="0">
                <a:latin typeface="Calibri" panose="020F0502020204030204" pitchFamily="34" charset="0"/>
                <a:cs typeface="Calibri" panose="020F0502020204030204" pitchFamily="34" charset="0"/>
              </a:rPr>
              <a:t>Back </a:t>
            </a:r>
            <a:r>
              <a:rPr sz="2531" spc="-7" dirty="0">
                <a:latin typeface="Calibri" panose="020F0502020204030204" pitchFamily="34" charset="0"/>
                <a:cs typeface="Calibri" panose="020F0502020204030204" pitchFamily="34" charset="0"/>
              </a:rPr>
              <a:t>Propagation</a:t>
            </a:r>
            <a:endParaRPr lang="en-US" sz="2531" spc="-7" dirty="0">
              <a:latin typeface="Calibri" panose="020F0502020204030204" pitchFamily="34" charset="0"/>
              <a:cs typeface="Calibri" panose="020F0502020204030204" pitchFamily="34" charset="0"/>
            </a:endParaRPr>
          </a:p>
          <a:p>
            <a:pPr marL="523279" indent="-514350">
              <a:spcBef>
                <a:spcPts val="70"/>
              </a:spcBef>
              <a:buFont typeface="+mj-lt"/>
              <a:buAutoNum type="alphaLcPeriod"/>
            </a:pPr>
            <a:endParaRPr lang="en-US" sz="2531" spc="-7" dirty="0">
              <a:latin typeface="Calibri" panose="020F0502020204030204" pitchFamily="34" charset="0"/>
              <a:cs typeface="Calibri" panose="020F0502020204030204" pitchFamily="34" charset="0"/>
            </a:endParaRPr>
          </a:p>
          <a:p>
            <a:pPr marL="523279" indent="-514350">
              <a:spcBef>
                <a:spcPts val="70"/>
              </a:spcBef>
              <a:buFont typeface="+mj-lt"/>
              <a:buAutoNum type="alphaLcPeriod"/>
            </a:pPr>
            <a:r>
              <a:rPr lang="en-US" sz="2531" dirty="0">
                <a:latin typeface="Calibri" panose="020F0502020204030204" pitchFamily="34" charset="0"/>
                <a:cs typeface="Calibri" panose="020F0502020204030204" pitchFamily="34" charset="0"/>
              </a:rPr>
              <a:t>Gradient </a:t>
            </a:r>
            <a:r>
              <a:rPr lang="en-US" sz="2531" spc="-7" dirty="0">
                <a:latin typeface="Calibri" panose="020F0502020204030204" pitchFamily="34" charset="0"/>
                <a:cs typeface="Calibri" panose="020F0502020204030204" pitchFamily="34" charset="0"/>
              </a:rPr>
              <a:t>update</a:t>
            </a:r>
            <a:endParaRPr lang="en-US" sz="2531" dirty="0">
              <a:latin typeface="Calibri" panose="020F0502020204030204" pitchFamily="34" charset="0"/>
              <a:cs typeface="Calibri" panose="020F0502020204030204" pitchFamily="34" charset="0"/>
            </a:endParaRPr>
          </a:p>
          <a:p>
            <a:pPr marL="523279" indent="-514350">
              <a:spcBef>
                <a:spcPts val="70"/>
              </a:spcBef>
              <a:buFont typeface="+mj-lt"/>
              <a:buAutoNum type="alphaLcPeriod"/>
            </a:pPr>
            <a:endParaRPr sz="2531" dirty="0">
              <a:latin typeface="Calibri" panose="020F0502020204030204" pitchFamily="34" charset="0"/>
              <a:cs typeface="Calibri" panose="020F0502020204030204" pitchFamily="34" charset="0"/>
            </a:endParaRPr>
          </a:p>
        </p:txBody>
      </p:sp>
      <p:pic>
        <p:nvPicPr>
          <p:cNvPr id="13" name="object 13"/>
          <p:cNvPicPr/>
          <p:nvPr/>
        </p:nvPicPr>
        <p:blipFill>
          <a:blip r:embed="rId5" cstate="print"/>
          <a:stretch>
            <a:fillRect/>
          </a:stretch>
        </p:blipFill>
        <p:spPr>
          <a:xfrm>
            <a:off x="5631176" y="1867754"/>
            <a:ext cx="1088395" cy="366096"/>
          </a:xfrm>
          <a:prstGeom prst="rect">
            <a:avLst/>
          </a:prstGeom>
        </p:spPr>
      </p:pic>
      <p:pic>
        <p:nvPicPr>
          <p:cNvPr id="14" name="object 14"/>
          <p:cNvPicPr/>
          <p:nvPr/>
        </p:nvPicPr>
        <p:blipFill>
          <a:blip r:embed="rId6" cstate="print"/>
          <a:stretch>
            <a:fillRect/>
          </a:stretch>
        </p:blipFill>
        <p:spPr>
          <a:xfrm>
            <a:off x="5840917" y="3144544"/>
            <a:ext cx="2062758" cy="330397"/>
          </a:xfrm>
          <a:prstGeom prst="rect">
            <a:avLst/>
          </a:prstGeom>
        </p:spPr>
      </p:pic>
      <p:sp>
        <p:nvSpPr>
          <p:cNvPr id="15" name="object 15"/>
          <p:cNvSpPr txBox="1"/>
          <p:nvPr/>
        </p:nvSpPr>
        <p:spPr>
          <a:xfrm>
            <a:off x="5811897" y="6361866"/>
            <a:ext cx="2121247"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vector</a:t>
            </a:r>
            <a:r>
              <a:rPr sz="984" spc="-28"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of</a:t>
            </a:r>
            <a:r>
              <a:rPr sz="984" spc="-21"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parameter</a:t>
            </a:r>
            <a:r>
              <a:rPr sz="984" spc="-25"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update</a:t>
            </a:r>
            <a:r>
              <a:rPr sz="984" spc="-21" dirty="0">
                <a:solidFill>
                  <a:srgbClr val="00882B"/>
                </a:solidFill>
                <a:latin typeface="Calibri" panose="020F0502020204030204" pitchFamily="34" charset="0"/>
                <a:cs typeface="Calibri" panose="020F0502020204030204" pitchFamily="34" charset="0"/>
              </a:rPr>
              <a:t> </a:t>
            </a:r>
            <a:r>
              <a:rPr sz="984" spc="-7" dirty="0">
                <a:solidFill>
                  <a:srgbClr val="00882B"/>
                </a:solidFill>
                <a:latin typeface="Calibri" panose="020F0502020204030204" pitchFamily="34" charset="0"/>
                <a:cs typeface="Calibri" panose="020F0502020204030204" pitchFamily="34" charset="0"/>
              </a:rPr>
              <a:t>equations</a:t>
            </a:r>
            <a:endParaRPr sz="984" dirty="0">
              <a:latin typeface="Calibri" panose="020F0502020204030204" pitchFamily="34" charset="0"/>
              <a:cs typeface="Calibri" panose="020F0502020204030204" pitchFamily="34" charset="0"/>
            </a:endParaRPr>
          </a:p>
        </p:txBody>
      </p:sp>
      <p:sp>
        <p:nvSpPr>
          <p:cNvPr id="16" name="object 16"/>
          <p:cNvSpPr txBox="1"/>
          <p:nvPr/>
        </p:nvSpPr>
        <p:spPr>
          <a:xfrm>
            <a:off x="6546113" y="5174593"/>
            <a:ext cx="2128838" cy="160469"/>
          </a:xfrm>
          <a:prstGeom prst="rect">
            <a:avLst/>
          </a:prstGeom>
        </p:spPr>
        <p:txBody>
          <a:bodyPr vert="horz" wrap="square" lIns="0" tIns="8930" rIns="0" bIns="0" rtlCol="0">
            <a:spAutoFit/>
          </a:bodyPr>
          <a:lstStyle/>
          <a:p>
            <a:pPr marL="8929">
              <a:spcBef>
                <a:spcPts val="70"/>
              </a:spcBef>
            </a:pPr>
            <a:r>
              <a:rPr sz="984" dirty="0">
                <a:solidFill>
                  <a:srgbClr val="00882B"/>
                </a:solidFill>
                <a:latin typeface="Calibri" panose="020F0502020204030204" pitchFamily="34" charset="0"/>
                <a:cs typeface="Calibri" panose="020F0502020204030204" pitchFamily="34" charset="0"/>
              </a:rPr>
              <a:t>vector</a:t>
            </a:r>
            <a:r>
              <a:rPr sz="984" spc="-25"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of</a:t>
            </a:r>
            <a:r>
              <a:rPr sz="984" spc="-21"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parameter</a:t>
            </a:r>
            <a:r>
              <a:rPr sz="984" spc="-25" dirty="0">
                <a:solidFill>
                  <a:srgbClr val="00882B"/>
                </a:solidFill>
                <a:latin typeface="Calibri" panose="020F0502020204030204" pitchFamily="34" charset="0"/>
                <a:cs typeface="Calibri" panose="020F0502020204030204" pitchFamily="34" charset="0"/>
              </a:rPr>
              <a:t> </a:t>
            </a:r>
            <a:r>
              <a:rPr sz="984" dirty="0">
                <a:solidFill>
                  <a:srgbClr val="00882B"/>
                </a:solidFill>
                <a:latin typeface="Calibri" panose="020F0502020204030204" pitchFamily="34" charset="0"/>
                <a:cs typeface="Calibri" panose="020F0502020204030204" pitchFamily="34" charset="0"/>
              </a:rPr>
              <a:t>partial</a:t>
            </a:r>
            <a:r>
              <a:rPr sz="984" spc="-18" dirty="0">
                <a:solidFill>
                  <a:srgbClr val="00882B"/>
                </a:solidFill>
                <a:latin typeface="Calibri" panose="020F0502020204030204" pitchFamily="34" charset="0"/>
                <a:cs typeface="Calibri" panose="020F0502020204030204" pitchFamily="34" charset="0"/>
              </a:rPr>
              <a:t> </a:t>
            </a:r>
            <a:r>
              <a:rPr sz="984" spc="-7" dirty="0">
                <a:solidFill>
                  <a:srgbClr val="00882B"/>
                </a:solidFill>
                <a:latin typeface="Calibri" panose="020F0502020204030204" pitchFamily="34" charset="0"/>
                <a:cs typeface="Calibri" panose="020F0502020204030204" pitchFamily="34" charset="0"/>
              </a:rPr>
              <a:t>derivatives</a:t>
            </a:r>
            <a:endParaRPr sz="984" dirty="0">
              <a:latin typeface="Calibri" panose="020F0502020204030204" pitchFamily="34" charset="0"/>
              <a:cs typeface="Calibri" panose="020F0502020204030204" pitchFamily="34" charset="0"/>
            </a:endParaRPr>
          </a:p>
        </p:txBody>
      </p:sp>
      <p:pic>
        <p:nvPicPr>
          <p:cNvPr id="17" name="object 17"/>
          <p:cNvPicPr/>
          <p:nvPr/>
        </p:nvPicPr>
        <p:blipFill>
          <a:blip r:embed="rId7" cstate="print"/>
          <a:stretch>
            <a:fillRect/>
          </a:stretch>
        </p:blipFill>
        <p:spPr>
          <a:xfrm>
            <a:off x="5979328" y="5950209"/>
            <a:ext cx="1357071" cy="230702"/>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6945" y="2224633"/>
            <a:ext cx="6592788" cy="398483"/>
          </a:xfrm>
          <a:prstGeom prst="rect">
            <a:avLst/>
          </a:prstGeom>
        </p:spPr>
        <p:txBody>
          <a:bodyPr vert="horz" wrap="square" lIns="0" tIns="8930" rIns="0" bIns="0" rtlCol="0" anchor="ctr">
            <a:spAutoFit/>
          </a:bodyPr>
          <a:lstStyle/>
          <a:p>
            <a:pPr marL="8929">
              <a:lnSpc>
                <a:spcPct val="100000"/>
              </a:lnSpc>
              <a:spcBef>
                <a:spcPts val="70"/>
              </a:spcBef>
              <a:tabLst>
                <a:tab pos="473257" algn="l"/>
                <a:tab pos="973301" algn="l"/>
                <a:tab pos="1795250" algn="l"/>
                <a:tab pos="2152871" algn="l"/>
                <a:tab pos="3510582" algn="l"/>
                <a:tab pos="4046790" algn="l"/>
                <a:tab pos="5029021" algn="l"/>
              </a:tabLst>
            </a:pPr>
            <a:r>
              <a:rPr sz="2531" spc="-18" dirty="0"/>
              <a:t>So</a:t>
            </a:r>
            <a:r>
              <a:rPr sz="2531" dirty="0"/>
              <a:t>	</a:t>
            </a:r>
            <a:r>
              <a:rPr sz="2531" spc="-18" dirty="0"/>
              <a:t>we</a:t>
            </a:r>
            <a:r>
              <a:rPr sz="2531" dirty="0"/>
              <a:t>	</a:t>
            </a:r>
            <a:r>
              <a:rPr sz="2531" spc="-14" dirty="0"/>
              <a:t>need</a:t>
            </a:r>
            <a:r>
              <a:rPr sz="2531" dirty="0"/>
              <a:t>	</a:t>
            </a:r>
            <a:r>
              <a:rPr sz="2531" spc="-18" dirty="0"/>
              <a:t>to</a:t>
            </a:r>
            <a:r>
              <a:rPr sz="2531" dirty="0"/>
              <a:t>	</a:t>
            </a:r>
            <a:r>
              <a:rPr sz="2531" spc="-7" dirty="0"/>
              <a:t>compute</a:t>
            </a:r>
            <a:r>
              <a:rPr sz="2531" dirty="0"/>
              <a:t>	</a:t>
            </a:r>
            <a:r>
              <a:rPr sz="2531" spc="-18" dirty="0"/>
              <a:t>the</a:t>
            </a:r>
            <a:r>
              <a:rPr sz="2531" dirty="0"/>
              <a:t>	</a:t>
            </a:r>
            <a:r>
              <a:rPr sz="2531" spc="-7" dirty="0"/>
              <a:t>partial</a:t>
            </a:r>
            <a:r>
              <a:rPr sz="2531" dirty="0"/>
              <a:t>	</a:t>
            </a:r>
            <a:r>
              <a:rPr sz="2531" spc="-7" dirty="0"/>
              <a:t>derivatives</a:t>
            </a:r>
            <a:endParaRPr sz="2531" dirty="0"/>
          </a:p>
        </p:txBody>
      </p:sp>
      <p:pic>
        <p:nvPicPr>
          <p:cNvPr id="3" name="object 3"/>
          <p:cNvPicPr/>
          <p:nvPr/>
        </p:nvPicPr>
        <p:blipFill>
          <a:blip r:embed="rId2" cstate="print"/>
          <a:stretch>
            <a:fillRect/>
          </a:stretch>
        </p:blipFill>
        <p:spPr>
          <a:xfrm>
            <a:off x="2234602" y="3070366"/>
            <a:ext cx="4674796" cy="102703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9913</TotalTime>
  <Words>4121</Words>
  <Application>Microsoft Macintosh PowerPoint</Application>
  <PresentationFormat>On-screen Show (4:3)</PresentationFormat>
  <Paragraphs>1168</Paragraphs>
  <Slides>137</Slides>
  <Notes>26</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137</vt:i4>
      </vt:variant>
    </vt:vector>
  </HeadingPairs>
  <TitlesOfParts>
    <vt:vector size="151" baseType="lpstr">
      <vt:lpstr>Arial</vt:lpstr>
      <vt:lpstr>Calibri</vt:lpstr>
      <vt:lpstr>Calibri Light</vt:lpstr>
      <vt:lpstr>Cambria Math</vt:lpstr>
      <vt:lpstr>Copperplate-Light</vt:lpstr>
      <vt:lpstr>Courier New</vt:lpstr>
      <vt:lpstr>Georgia</vt:lpstr>
      <vt:lpstr>Helvetica-BoldOblique</vt:lpstr>
      <vt:lpstr>Palatino Linotype</vt:lpstr>
      <vt:lpstr>Roboto</vt:lpstr>
      <vt:lpstr>Times New Roman</vt:lpstr>
      <vt:lpstr>Wingdings</vt:lpstr>
      <vt:lpstr>Office Theme</vt:lpstr>
      <vt:lpstr>方程式</vt:lpstr>
      <vt:lpstr>Neural Networks</vt:lpstr>
      <vt:lpstr>Feature Visualization</vt:lpstr>
      <vt:lpstr>Recall CIFAR10</vt:lpstr>
      <vt:lpstr>PowerPoint Presentation</vt:lpstr>
      <vt:lpstr>PowerPoint Presentation</vt:lpstr>
      <vt:lpstr>Example: an image with 4 pixels, and 3 classes (cat/dog/ship)</vt:lpstr>
      <vt:lpstr>Intuitively, the line that is the farthest from all interior points</vt:lpstr>
      <vt:lpstr>PowerPoint Presentation</vt:lpstr>
      <vt:lpstr>Interpreting a Linear Classifier: Geometric Viewpoint</vt:lpstr>
      <vt:lpstr>Hard cases for a linear classifier</vt:lpstr>
      <vt:lpstr>PowerPoint Presentation</vt:lpstr>
      <vt:lpstr>1950s Age of the Perceptron 1957 The Perceptron (Rosenblatt) 1969 Perceptrons (Minsky, Papert)</vt:lpstr>
      <vt:lpstr>PowerPoint Presentation</vt:lpstr>
      <vt:lpstr>Perceptron</vt:lpstr>
      <vt:lpstr>Aside: Inspiration from Biology</vt:lpstr>
      <vt:lpstr>Perceptron</vt:lpstr>
      <vt:lpstr>Example Application</vt:lpstr>
      <vt:lpstr>Handwriting Digit Recognition</vt:lpstr>
      <vt:lpstr>Handwriting Digit Recognition</vt:lpstr>
      <vt:lpstr>Neural Networks</vt:lpstr>
      <vt:lpstr>Connect a bunch of perceptrons together … Neural Network</vt:lpstr>
      <vt:lpstr>Connect a bunch of perceptrons together … Neural Network</vt:lpstr>
      <vt:lpstr>Connect a  bunch of perceptrons together … Neural Network</vt:lpstr>
      <vt:lpstr>Connect a bunch of perceptrons together … Neural Network</vt:lpstr>
      <vt:lpstr>Connect a bunch of perceptrons together … Neural Network</vt:lpstr>
      <vt:lpstr>Connect a bunch of perceptrons together … Neural Network</vt:lpstr>
      <vt:lpstr>Connect a bunch of perceptrons together … Neural Network</vt:lpstr>
      <vt:lpstr>Connect a bunch of perceptrons together … Neural Network</vt:lpstr>
      <vt:lpstr>PowerPoint Presentation</vt:lpstr>
      <vt:lpstr>Some terminology…</vt:lpstr>
      <vt:lpstr>Some terminology…</vt:lpstr>
      <vt:lpstr>this layer is a ‘fully connected layer’</vt:lpstr>
      <vt:lpstr>so is this</vt:lpstr>
      <vt:lpstr>PowerPoint Presentation</vt:lpstr>
      <vt:lpstr>4 + 2 = 6</vt:lpstr>
      <vt:lpstr>PowerPoint Presentation</vt:lpstr>
      <vt:lpstr>PowerPoint Presentation</vt:lpstr>
      <vt:lpstr>Neural Network</vt:lpstr>
      <vt:lpstr>Example of Neural Network </vt:lpstr>
      <vt:lpstr>Activation functions</vt:lpstr>
      <vt:lpstr>Example of Neural Network </vt:lpstr>
      <vt:lpstr>Example of Neural Network </vt:lpstr>
      <vt:lpstr>Matrix Operation</vt:lpstr>
      <vt:lpstr>Neural Network </vt:lpstr>
      <vt:lpstr>Neural Network </vt:lpstr>
      <vt:lpstr>Softmax [Classification]</vt:lpstr>
      <vt:lpstr>Softmax [Classification]</vt:lpstr>
      <vt:lpstr>How to set network parameters</vt:lpstr>
      <vt:lpstr>Training Data</vt:lpstr>
      <vt:lpstr>Cost</vt:lpstr>
      <vt:lpstr>Total Cost</vt:lpstr>
      <vt:lpstr>Training Neural Networks</vt:lpstr>
      <vt:lpstr>Let's start easy</vt:lpstr>
      <vt:lpstr>World's smallest perceptron!</vt:lpstr>
      <vt:lpstr>PowerPoint Presentation</vt:lpstr>
      <vt:lpstr>Given training data:</vt:lpstr>
      <vt:lpstr>An Incremental Learning Strategy (gradient descent)</vt:lpstr>
      <vt:lpstr>Loss Function Defines what it means to be close to the true solution</vt:lpstr>
      <vt:lpstr>Squared Error (L2)  (a popular loss function) ((why?))</vt:lpstr>
      <vt:lpstr>L2 Loss</vt:lpstr>
      <vt:lpstr>Back to the…</vt:lpstr>
      <vt:lpstr>Learning Strategy (gradient descent)</vt:lpstr>
      <vt:lpstr>Code to train your perceptron:</vt:lpstr>
      <vt:lpstr>Gradient descent</vt:lpstr>
      <vt:lpstr>(partial) derivatives tell us how much one variable affects another</vt:lpstr>
      <vt:lpstr>Two ways to think about them:</vt:lpstr>
      <vt:lpstr>1. Slope of a function:</vt:lpstr>
      <vt:lpstr>2. Knobs on a machine:</vt:lpstr>
      <vt:lpstr>Gradient descent:</vt:lpstr>
      <vt:lpstr>PowerPoint Presentation</vt:lpstr>
      <vt:lpstr>Local Minima</vt:lpstr>
      <vt:lpstr>Besides local minima ……</vt:lpstr>
      <vt:lpstr>Backpropagation</vt:lpstr>
      <vt:lpstr>Backpropagation</vt:lpstr>
      <vt:lpstr>Training: Backprop algorithm</vt:lpstr>
      <vt:lpstr>Back Propagation</vt:lpstr>
      <vt:lpstr>Back to the…</vt:lpstr>
      <vt:lpstr>Training the world’s smallest perceptron</vt:lpstr>
      <vt:lpstr>…is the rate at which this will change…</vt:lpstr>
      <vt:lpstr>Compute the derivative</vt:lpstr>
      <vt:lpstr>PowerPoint Presentation</vt:lpstr>
      <vt:lpstr>world’s (second) smallest perceptron!</vt:lpstr>
      <vt:lpstr>Gradient Descent</vt:lpstr>
      <vt:lpstr>Derivative computation</vt:lpstr>
      <vt:lpstr>Derivative computation</vt:lpstr>
      <vt:lpstr>Gradient Descent</vt:lpstr>
      <vt:lpstr>We haven’t seen a lot of ‘propagation’ yet because our perceptrons only had one layer…</vt:lpstr>
      <vt:lpstr>multi-layer perceptron</vt:lpstr>
      <vt:lpstr>PowerPoint Presentation</vt:lpstr>
      <vt:lpstr>PowerPoint Presentation</vt:lpstr>
      <vt:lpstr>PowerPoint Presentation</vt:lpstr>
      <vt:lpstr>PowerPoint Presentation</vt:lpstr>
      <vt:lpstr>PowerPoint Presentation</vt:lpstr>
      <vt:lpstr>Entire network can be written out as one long equation</vt:lpstr>
      <vt:lpstr>Entire network can be written out as a long equation</vt:lpstr>
      <vt:lpstr>Entire network can be written out as a long equation</vt:lpstr>
      <vt:lpstr>Learning an MLP</vt:lpstr>
      <vt:lpstr>Gradient Descent</vt:lpstr>
      <vt:lpstr>So we need to compute the partial derivatives</vt:lpstr>
      <vt:lpstr>Remember, Partial derivative</vt:lpstr>
      <vt:lpstr>The Chain Rule</vt:lpstr>
      <vt:lpstr>According to the chain rule…</vt:lpstr>
      <vt:lpstr>Chain Rule!</vt:lpstr>
      <vt:lpstr>Just the partial derivative of L2 loss</vt:lpstr>
      <vt:lpstr>PowerPoint Presentation</vt:lpstr>
      <vt:lpstr>PowerPoint Presentation</vt:lpstr>
      <vt:lpstr>PowerPoint Presentation</vt:lpstr>
      <vt:lpstr>PowerPoint Presentation</vt:lpstr>
      <vt:lpstr>PowerPoint Presentation</vt:lpstr>
      <vt:lpstr>The Chain Rule  a.k.a. backpropagation</vt:lpstr>
      <vt:lpstr>The chain rule says…</vt:lpstr>
      <vt:lpstr>The chain rule says…</vt:lpstr>
      <vt:lpstr>PowerPoint Presentation</vt:lpstr>
      <vt:lpstr>PowerPoint Presentation</vt:lpstr>
      <vt:lpstr>PowerPoint Presentation</vt:lpstr>
      <vt:lpstr>PowerPoint Presentation</vt:lpstr>
      <vt:lpstr>Gradient Descent</vt:lpstr>
      <vt:lpstr>Stochastic gradient descent</vt:lpstr>
      <vt:lpstr>PowerPoint Presentation</vt:lpstr>
      <vt:lpstr>PowerPoint Presentation</vt:lpstr>
      <vt:lpstr>PowerPoint Presentation</vt:lpstr>
      <vt:lpstr>Stochastic Gradient Descent</vt:lpstr>
      <vt:lpstr>How do we select which sample?</vt:lpstr>
      <vt:lpstr>PowerPoint Presentation</vt:lpstr>
      <vt:lpstr>Mini-batch</vt:lpstr>
      <vt:lpstr>PowerPoint Presentation</vt:lpstr>
      <vt:lpstr>PowerPoint Presentation</vt:lpstr>
      <vt:lpstr>PowerPoint Presentation</vt:lpstr>
      <vt:lpstr> Why Deep?</vt:lpstr>
      <vt:lpstr>Universality Theorem</vt:lpstr>
      <vt:lpstr>Fat + Short v.s. Thin + Tall</vt:lpstr>
      <vt:lpstr>Recipe for Learning</vt:lpstr>
      <vt:lpstr>Recipe for Learning</vt:lpstr>
      <vt:lpstr>Deeper Networks</vt:lpstr>
      <vt:lpstr>Different Levels of Abstraction</vt:lpstr>
      <vt:lpstr>Different Levels of Abstraction</vt:lpstr>
      <vt:lpstr>Different Levels of Abstraction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Tutorial</dc:title>
  <dc:creator>Lee Hung-yi</dc:creator>
  <cp:lastModifiedBy>Ding, Zhengming</cp:lastModifiedBy>
  <cp:revision>578</cp:revision>
  <dcterms:created xsi:type="dcterms:W3CDTF">2015-11-25T01:31:24Z</dcterms:created>
  <dcterms:modified xsi:type="dcterms:W3CDTF">2022-10-04T12:51:21Z</dcterms:modified>
</cp:coreProperties>
</file>